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sldIdLst>
    <p:sldId id="256" r:id="rId2"/>
    <p:sldId id="257" r:id="rId3"/>
    <p:sldId id="380" r:id="rId4"/>
    <p:sldId id="366" r:id="rId5"/>
    <p:sldId id="402" r:id="rId6"/>
    <p:sldId id="401" r:id="rId7"/>
    <p:sldId id="367" r:id="rId8"/>
    <p:sldId id="368" r:id="rId9"/>
    <p:sldId id="369" r:id="rId10"/>
    <p:sldId id="397" r:id="rId11"/>
    <p:sldId id="398" r:id="rId12"/>
    <p:sldId id="399" r:id="rId13"/>
    <p:sldId id="400" r:id="rId14"/>
    <p:sldId id="406" r:id="rId15"/>
    <p:sldId id="407" r:id="rId16"/>
    <p:sldId id="403" r:id="rId17"/>
    <p:sldId id="370" r:id="rId18"/>
    <p:sldId id="364" r:id="rId19"/>
    <p:sldId id="365" r:id="rId20"/>
    <p:sldId id="409" r:id="rId21"/>
    <p:sldId id="404" r:id="rId22"/>
    <p:sldId id="410" r:id="rId23"/>
    <p:sldId id="411" r:id="rId24"/>
    <p:sldId id="408" r:id="rId25"/>
    <p:sldId id="395" r:id="rId2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9" roundtripDataSignature="AMtx7mgF3xEQzI4dotGxuiColXtIQNjF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43"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92000"/>
          </a:schemeClr>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customXml" Target="../ink/ink22.xml"/><Relationship Id="rId7" Type="http://schemas.openxmlformats.org/officeDocument/2006/relationships/customXml" Target="../ink/ink24.xml"/><Relationship Id="rId2" Type="http://schemas.openxmlformats.org/officeDocument/2006/relationships/hyperlink" Target="https://biblehub.com/numbers/20-4.htm" TargetMode="External"/><Relationship Id="rId1" Type="http://schemas.openxmlformats.org/officeDocument/2006/relationships/slideLayout" Target="../slideLayouts/slideLayout2.xml"/><Relationship Id="rId6" Type="http://schemas.openxmlformats.org/officeDocument/2006/relationships/customXml" Target="../ink/ink23.xml"/><Relationship Id="rId5" Type="http://schemas.openxmlformats.org/officeDocument/2006/relationships/image" Target="../media/image40.png"/></Relationships>
</file>

<file path=ppt/slides/_rels/slide11.xml.rels><?xml version="1.0" encoding="UTF-8" standalone="yes"?>
<Relationships xmlns="http://schemas.openxmlformats.org/package/2006/relationships"><Relationship Id="rId8" Type="http://schemas.openxmlformats.org/officeDocument/2006/relationships/customXml" Target="../ink/ink27.xml"/><Relationship Id="rId3" Type="http://schemas.openxmlformats.org/officeDocument/2006/relationships/customXml" Target="../ink/ink25.xml"/><Relationship Id="rId7" Type="http://schemas.openxmlformats.org/officeDocument/2006/relationships/customXml" Target="../ink/ink26.xml"/><Relationship Id="rId2" Type="http://schemas.openxmlformats.org/officeDocument/2006/relationships/hyperlink" Target="https://biblehub.com/numbers/20-6.htm" TargetMode="External"/><Relationship Id="rId1" Type="http://schemas.openxmlformats.org/officeDocument/2006/relationships/slideLayout" Target="../slideLayouts/slideLayout2.xml"/><Relationship Id="rId6" Type="http://schemas.openxmlformats.org/officeDocument/2006/relationships/image" Target="../media/image40.png"/><Relationship Id="rId9" Type="http://schemas.openxmlformats.org/officeDocument/2006/relationships/image" Target="../media/image50.png"/></Relationships>
</file>

<file path=ppt/slides/_rels/slide12.xml.rels><?xml version="1.0" encoding="UTF-8" standalone="yes"?>
<Relationships xmlns="http://schemas.openxmlformats.org/package/2006/relationships"><Relationship Id="rId8" Type="http://schemas.openxmlformats.org/officeDocument/2006/relationships/customXml" Target="../ink/ink30.xml"/><Relationship Id="rId3" Type="http://schemas.openxmlformats.org/officeDocument/2006/relationships/customXml" Target="../ink/ink28.xml"/><Relationship Id="rId7" Type="http://schemas.openxmlformats.org/officeDocument/2006/relationships/customXml" Target="../ink/ink29.xml"/><Relationship Id="rId2" Type="http://schemas.openxmlformats.org/officeDocument/2006/relationships/hyperlink" Target="https://biblehub.com/numbers/20-9.htm" TargetMode="External"/><Relationship Id="rId1" Type="http://schemas.openxmlformats.org/officeDocument/2006/relationships/slideLayout" Target="../slideLayouts/slideLayout2.xml"/><Relationship Id="rId6" Type="http://schemas.openxmlformats.org/officeDocument/2006/relationships/image" Target="../media/image40.png"/><Relationship Id="rId9" Type="http://schemas.openxmlformats.org/officeDocument/2006/relationships/image" Target="../media/image50.png"/></Relationships>
</file>

<file path=ppt/slides/_rels/slide13.xml.rels><?xml version="1.0" encoding="UTF-8" standalone="yes"?>
<Relationships xmlns="http://schemas.openxmlformats.org/package/2006/relationships"><Relationship Id="rId3" Type="http://schemas.openxmlformats.org/officeDocument/2006/relationships/customXml" Target="../ink/ink31.xml"/><Relationship Id="rId7" Type="http://schemas.openxmlformats.org/officeDocument/2006/relationships/image" Target="../media/image50.png"/><Relationship Id="rId2" Type="http://schemas.openxmlformats.org/officeDocument/2006/relationships/hyperlink" Target="https://biblehub.com/numbers/20-12.htm" TargetMode="External"/><Relationship Id="rId1" Type="http://schemas.openxmlformats.org/officeDocument/2006/relationships/slideLayout" Target="../slideLayouts/slideLayout2.xml"/><Relationship Id="rId6" Type="http://schemas.openxmlformats.org/officeDocument/2006/relationships/customXml" Target="../ink/ink33.xml"/><Relationship Id="rId5" Type="http://schemas.openxmlformats.org/officeDocument/2006/relationships/customXml" Target="../ink/ink32.xml"/><Relationship Id="rId4" Type="http://schemas.openxmlformats.org/officeDocument/2006/relationships/image" Target="../media/image40.png"/></Relationships>
</file>

<file path=ppt/slides/_rels/slide14.xml.rels><?xml version="1.0" encoding="UTF-8" standalone="yes"?>
<Relationships xmlns="http://schemas.openxmlformats.org/package/2006/relationships"><Relationship Id="rId3" Type="http://schemas.openxmlformats.org/officeDocument/2006/relationships/customXml" Target="../ink/ink34.xml"/><Relationship Id="rId7" Type="http://schemas.openxmlformats.org/officeDocument/2006/relationships/image" Target="../media/image5.png"/><Relationship Id="rId2" Type="http://schemas.openxmlformats.org/officeDocument/2006/relationships/hyperlink" Target="http://biblehub.com/deuteronomy/32-49.htm" TargetMode="External"/><Relationship Id="rId1" Type="http://schemas.openxmlformats.org/officeDocument/2006/relationships/slideLayout" Target="../slideLayouts/slideLayout2.xml"/><Relationship Id="rId6" Type="http://schemas.openxmlformats.org/officeDocument/2006/relationships/customXml" Target="../ink/ink36.xml"/><Relationship Id="rId5" Type="http://schemas.openxmlformats.org/officeDocument/2006/relationships/customXml" Target="../ink/ink35.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customXml" Target="../ink/ink37.xml"/><Relationship Id="rId7" Type="http://schemas.openxmlformats.org/officeDocument/2006/relationships/image" Target="../media/image5.png"/><Relationship Id="rId2" Type="http://schemas.openxmlformats.org/officeDocument/2006/relationships/hyperlink" Target="http://biblehub.com/deuteronomy/32-51.htm" TargetMode="External"/><Relationship Id="rId1" Type="http://schemas.openxmlformats.org/officeDocument/2006/relationships/slideLayout" Target="../slideLayouts/slideLayout2.xml"/><Relationship Id="rId6" Type="http://schemas.openxmlformats.org/officeDocument/2006/relationships/customXml" Target="../ink/ink39.xml"/><Relationship Id="rId5" Type="http://schemas.openxmlformats.org/officeDocument/2006/relationships/customXml" Target="../ink/ink38.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42.xml"/><Relationship Id="rId4" Type="http://schemas.openxmlformats.org/officeDocument/2006/relationships/customXml" Target="../ink/ink41.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43.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45.xml"/><Relationship Id="rId4" Type="http://schemas.openxmlformats.org/officeDocument/2006/relationships/customXml" Target="../ink/ink44.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jpeg"/><Relationship Id="rId2" Type="http://schemas.openxmlformats.org/officeDocument/2006/relationships/customXml" Target="../ink/ink46.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48.xml"/><Relationship Id="rId4" Type="http://schemas.openxmlformats.org/officeDocument/2006/relationships/customXml" Target="../ink/ink47.xml"/></Relationships>
</file>

<file path=ppt/slides/_rels/slide19.xml.rels><?xml version="1.0" encoding="UTF-8" standalone="yes"?>
<Relationships xmlns="http://schemas.openxmlformats.org/package/2006/relationships"><Relationship Id="rId8" Type="http://schemas.openxmlformats.org/officeDocument/2006/relationships/image" Target="../media/image30.png"/><Relationship Id="rId7" Type="http://schemas.openxmlformats.org/officeDocument/2006/relationships/customXml" Target="../ink/ink51.xml"/><Relationship Id="rId2" Type="http://schemas.openxmlformats.org/officeDocument/2006/relationships/customXml" Target="../ink/ink49.xml"/><Relationship Id="rId1" Type="http://schemas.openxmlformats.org/officeDocument/2006/relationships/slideLayout" Target="../slideLayouts/slideLayout2.xml"/><Relationship Id="rId6" Type="http://schemas.openxmlformats.org/officeDocument/2006/relationships/customXml" Target="../ink/ink50.xml"/><Relationship Id="rId5" Type="http://schemas.openxmlformats.org/officeDocument/2006/relationships/image" Target="../media/image20.png"/><Relationship Id="rId9"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5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54.xml"/><Relationship Id="rId4" Type="http://schemas.openxmlformats.org/officeDocument/2006/relationships/customXml" Target="../ink/ink5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5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57.xml"/><Relationship Id="rId4" Type="http://schemas.openxmlformats.org/officeDocument/2006/relationships/customXml" Target="../ink/ink56.xml"/></Relationships>
</file>

<file path=ppt/slides/_rels/slide22.xml.rels><?xml version="1.0" encoding="UTF-8" standalone="yes"?>
<Relationships xmlns="http://schemas.openxmlformats.org/package/2006/relationships"><Relationship Id="rId8" Type="http://schemas.openxmlformats.org/officeDocument/2006/relationships/customXml" Target="../ink/ink60.xml"/><Relationship Id="rId3" Type="http://schemas.openxmlformats.org/officeDocument/2006/relationships/hyperlink" Target="https://biblehub.com/ezekiel/39-12.htm" TargetMode="External"/><Relationship Id="rId7" Type="http://schemas.openxmlformats.org/officeDocument/2006/relationships/customXml" Target="../ink/ink59.xml"/><Relationship Id="rId2" Type="http://schemas.openxmlformats.org/officeDocument/2006/relationships/hyperlink" Target="https://biblehub.com/ezekiel/39-11.ht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58.xml"/><Relationship Id="rId4" Type="http://schemas.openxmlformats.org/officeDocument/2006/relationships/hyperlink" Target="https://biblehub.com/ezekiel/39-13.htm" TargetMode="External"/><Relationship Id="rId9"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jpeg"/><Relationship Id="rId2" Type="http://schemas.openxmlformats.org/officeDocument/2006/relationships/customXml" Target="../ink/ink6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63.xml"/><Relationship Id="rId4" Type="http://schemas.openxmlformats.org/officeDocument/2006/relationships/customXml" Target="../ink/ink6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6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66.xml"/><Relationship Id="rId4" Type="http://schemas.openxmlformats.org/officeDocument/2006/relationships/customXml" Target="../ink/ink6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7" Type="http://schemas.openxmlformats.org/officeDocument/2006/relationships/image" Target="../media/image3.png"/><Relationship Id="rId2" Type="http://schemas.openxmlformats.org/officeDocument/2006/relationships/hyperlink" Target="http://biblehub.com/jude/1-8.htm" TargetMode="Externa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customXml" Target="../ink/ink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4.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6.xml"/><Relationship Id="rId4" Type="http://schemas.openxmlformats.org/officeDocument/2006/relationships/customXml" Target="../ink/ink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9.xml"/><Relationship Id="rId4" Type="http://schemas.openxmlformats.org/officeDocument/2006/relationships/customXml" Target="../ink/ink8.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biblehub.com/zechariah/3-2.htm" TargetMode="External"/><Relationship Id="rId7" Type="http://schemas.openxmlformats.org/officeDocument/2006/relationships/customXml" Target="../ink/ink12.xml"/><Relationship Id="rId2" Type="http://schemas.openxmlformats.org/officeDocument/2006/relationships/hyperlink" Target="https://biblehub.com/zechariah/3-1.htm" TargetMode="External"/><Relationship Id="rId1" Type="http://schemas.openxmlformats.org/officeDocument/2006/relationships/slideLayout" Target="../slideLayouts/slideLayout2.xml"/><Relationship Id="rId6" Type="http://schemas.openxmlformats.org/officeDocument/2006/relationships/customXml" Target="../ink/ink11.xml"/><Relationship Id="rId5" Type="http://schemas.openxmlformats.org/officeDocument/2006/relationships/image" Target="../media/image4.png"/><Relationship Id="rId4" Type="http://schemas.openxmlformats.org/officeDocument/2006/relationships/customXml" Target="../ink/ink10.xml"/></Relationships>
</file>

<file path=ppt/slides/_rels/slide7.xml.rels><?xml version="1.0" encoding="UTF-8" standalone="yes"?>
<Relationships xmlns="http://schemas.openxmlformats.org/package/2006/relationships"><Relationship Id="rId8" Type="http://schemas.openxmlformats.org/officeDocument/2006/relationships/image" Target="../media/image30.png"/><Relationship Id="rId7" Type="http://schemas.openxmlformats.org/officeDocument/2006/relationships/customXml" Target="../ink/ink15.xml"/><Relationship Id="rId2" Type="http://schemas.openxmlformats.org/officeDocument/2006/relationships/customXml" Target="../ink/ink13.xml"/><Relationship Id="rId1" Type="http://schemas.openxmlformats.org/officeDocument/2006/relationships/slideLayout" Target="../slideLayouts/slideLayout2.xml"/><Relationship Id="rId6" Type="http://schemas.openxmlformats.org/officeDocument/2006/relationships/customXml" Target="../ink/ink14.xml"/><Relationship Id="rId5" Type="http://schemas.openxmlformats.org/officeDocument/2006/relationships/image" Target="../media/image20.png"/></Relationships>
</file>

<file path=ppt/slides/_rels/slide8.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hyperlink" Target="https://biblehub.com/deuteronomy/34-6.htm" TargetMode="External"/><Relationship Id="rId7" Type="http://schemas.openxmlformats.org/officeDocument/2006/relationships/customXml" Target="../ink/ink18.xml"/><Relationship Id="rId2" Type="http://schemas.openxmlformats.org/officeDocument/2006/relationships/hyperlink" Target="https://biblehub.com/deuteronomy/34-5.htm" TargetMode="External"/><Relationship Id="rId1" Type="http://schemas.openxmlformats.org/officeDocument/2006/relationships/slideLayout" Target="../slideLayouts/slideLayout2.xml"/><Relationship Id="rId6" Type="http://schemas.openxmlformats.org/officeDocument/2006/relationships/customXml" Target="../ink/ink17.xml"/><Relationship Id="rId5" Type="http://schemas.openxmlformats.org/officeDocument/2006/relationships/image" Target="../media/image20.png"/><Relationship Id="rId4" Type="http://schemas.openxmlformats.org/officeDocument/2006/relationships/customXml" Target="../ink/ink16.xml"/></Relationships>
</file>

<file path=ppt/slides/_rels/slide9.xml.rels><?xml version="1.0" encoding="UTF-8" standalone="yes"?>
<Relationships xmlns="http://schemas.openxmlformats.org/package/2006/relationships"><Relationship Id="rId8" Type="http://schemas.openxmlformats.org/officeDocument/2006/relationships/customXml" Target="../ink/ink21.xml"/><Relationship Id="rId3" Type="http://schemas.openxmlformats.org/officeDocument/2006/relationships/hyperlink" Target="https://biblehub.com/numbers/20-2.htm" TargetMode="External"/><Relationship Id="rId7" Type="http://schemas.openxmlformats.org/officeDocument/2006/relationships/customXml" Target="../ink/ink20.xml"/><Relationship Id="rId2" Type="http://schemas.openxmlformats.org/officeDocument/2006/relationships/hyperlink" Target="https://biblehub.com/numbers/20-1.htm" TargetMode="Externa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customXml" Target="../ink/ink19.xml"/><Relationship Id="rId4" Type="http://schemas.openxmlformats.org/officeDocument/2006/relationships/hyperlink" Target="https://biblehub.com/numbers/20-3.htm" TargetMode="External"/><Relationship Id="rId9"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2000"/>
          </a:schemeClr>
        </a:solidFill>
        <a:effectLst/>
      </p:bgPr>
    </p:bg>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dirty="0"/>
              <a:t>Jude</a:t>
            </a:r>
            <a:endParaRPr dirty="0"/>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Numbers 20</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400" b="1" dirty="0">
                <a:solidFill>
                  <a:schemeClr val="bg1"/>
                </a:solidFill>
                <a:hlinkClick r:id="rId2">
                  <a:extLst>
                    <a:ext uri="{A12FA001-AC4F-418D-AE19-62706E023703}">
                      <ahyp:hlinkClr xmlns:ahyp="http://schemas.microsoft.com/office/drawing/2018/hyperlinkcolor" val="tx"/>
                    </a:ext>
                  </a:extLst>
                </a:hlinkClick>
              </a:rPr>
              <a:t>4</a:t>
            </a:r>
            <a:r>
              <a:rPr lang="en-US" sz="4400" dirty="0">
                <a:solidFill>
                  <a:schemeClr val="bg1"/>
                </a:solidFill>
              </a:rPr>
              <a:t>Why have you brought Yahweh’s assembly into this wilderness for us and our livestock to die here? </a:t>
            </a:r>
            <a:r>
              <a:rPr lang="en-US" sz="4400" b="1" dirty="0">
                <a:solidFill>
                  <a:schemeClr val="bg1"/>
                </a:solidFill>
              </a:rPr>
              <a:t> </a:t>
            </a:r>
            <a:r>
              <a:rPr lang="en-US" sz="4400" dirty="0">
                <a:solidFill>
                  <a:schemeClr val="bg1"/>
                </a:solidFill>
              </a:rPr>
              <a:t>Why have you led us up out of Egypt to bring us to this wretched place? It is not a place of grain, figs, vines, or pomegranates—and there is no water to drink!”</a:t>
            </a:r>
          </a:p>
          <a:p>
            <a:endParaRPr lang="en-US" sz="44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873781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Numbers 20</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6</a:t>
            </a:r>
            <a:r>
              <a:rPr lang="en-US" sz="4000" dirty="0">
                <a:solidFill>
                  <a:schemeClr val="bg1"/>
                </a:solidFill>
              </a:rPr>
              <a:t>Then Moses and Aaron went from the presence of the assembly to the entrance to the Tent of Meeting. They fell facedown, and the glory of Yahweh appeared to them. </a:t>
            </a:r>
          </a:p>
          <a:p>
            <a:r>
              <a:rPr lang="en-US" sz="4000" dirty="0">
                <a:solidFill>
                  <a:schemeClr val="bg1"/>
                </a:solidFill>
              </a:rPr>
              <a:t>And Yahweh said to Moses, “Take the staff and assemble the congregation. You and your brother Aaron are to </a:t>
            </a:r>
            <a:r>
              <a:rPr lang="en-US" sz="4000" u="sng" dirty="0">
                <a:solidFill>
                  <a:schemeClr val="bg1"/>
                </a:solidFill>
              </a:rPr>
              <a:t>speak to the rock </a:t>
            </a:r>
            <a:r>
              <a:rPr lang="en-US" sz="4000" dirty="0">
                <a:solidFill>
                  <a:schemeClr val="bg1"/>
                </a:solidFill>
              </a:rPr>
              <a:t>while they watch, and it will pour out its water. You will bring out water from the rock and provide drink for the congregation and their livestock.”</a:t>
            </a:r>
            <a:endParaRPr lang="en-US" sz="60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58325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Numbers 20</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9</a:t>
            </a:r>
            <a:r>
              <a:rPr lang="en-US" sz="4000" b="1" dirty="0">
                <a:solidFill>
                  <a:schemeClr val="bg1"/>
                </a:solidFill>
              </a:rPr>
              <a:t> </a:t>
            </a:r>
            <a:r>
              <a:rPr lang="en-US" sz="4000" dirty="0">
                <a:solidFill>
                  <a:schemeClr val="bg1"/>
                </a:solidFill>
              </a:rPr>
              <a:t>So Moses took the staff from Yahweh’s presence, just as he had been commanded. Then Moses and Aaron gathered the assembly in front of the rock, and Moses said to them, “Listen now, you rebels, </a:t>
            </a:r>
            <a:r>
              <a:rPr lang="en-US" sz="4000" u="sng" dirty="0">
                <a:solidFill>
                  <a:schemeClr val="bg1"/>
                </a:solidFill>
              </a:rPr>
              <a:t>must we bring you </a:t>
            </a:r>
            <a:r>
              <a:rPr lang="en-US" sz="4000" dirty="0">
                <a:solidFill>
                  <a:schemeClr val="bg1"/>
                </a:solidFill>
              </a:rPr>
              <a:t>water out of this rock?”</a:t>
            </a:r>
          </a:p>
          <a:p>
            <a:r>
              <a:rPr lang="en-US" sz="4000" dirty="0">
                <a:solidFill>
                  <a:schemeClr val="bg1"/>
                </a:solidFill>
              </a:rPr>
              <a:t>Then Moses raised his hand </a:t>
            </a:r>
            <a:r>
              <a:rPr lang="en-US" sz="4000" u="sng" dirty="0">
                <a:solidFill>
                  <a:schemeClr val="bg1"/>
                </a:solidFill>
              </a:rPr>
              <a:t>and struck the rock </a:t>
            </a:r>
            <a:r>
              <a:rPr lang="en-US" sz="4000" dirty="0">
                <a:solidFill>
                  <a:schemeClr val="bg1"/>
                </a:solidFill>
              </a:rPr>
              <a:t>twice with his staff, so that a great amount of water gushed out, and the congregation and their livestock were able to drink.</a:t>
            </a:r>
            <a:endParaRPr lang="en-US" sz="80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20552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Numbers 20</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12</a:t>
            </a:r>
            <a:r>
              <a:rPr lang="en-US" sz="4000" dirty="0">
                <a:solidFill>
                  <a:schemeClr val="bg1"/>
                </a:solidFill>
              </a:rPr>
              <a:t> Yahweh said to Moses and Aaron, “Because you did not honor Me, to show me as Holy (set apart) in the sight of the Israelites, you will not bring this assembly into the land that I have given them.”</a:t>
            </a:r>
            <a:endParaRPr lang="en-US" sz="115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38473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Deuteronomy 32</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400" u="sng" dirty="0">
                <a:solidFill>
                  <a:schemeClr val="bg1"/>
                </a:solidFill>
                <a:hlinkClick r:id="rId2">
                  <a:extLst>
                    <a:ext uri="{A12FA001-AC4F-418D-AE19-62706E023703}">
                      <ahyp:hlinkClr xmlns:ahyp="http://schemas.microsoft.com/office/drawing/2018/hyperlinkcolor" val="tx"/>
                    </a:ext>
                  </a:extLst>
                </a:hlinkClick>
              </a:rPr>
              <a:t>49</a:t>
            </a:r>
            <a:r>
              <a:rPr lang="en-US" sz="4400" b="1" dirty="0">
                <a:solidFill>
                  <a:schemeClr val="bg1"/>
                </a:solidFill>
              </a:rPr>
              <a:t> Yahweh said to Moses </a:t>
            </a:r>
            <a:r>
              <a:rPr lang="en-US" sz="4400" dirty="0">
                <a:solidFill>
                  <a:schemeClr val="bg1"/>
                </a:solidFill>
              </a:rPr>
              <a:t>“Go up into the </a:t>
            </a:r>
            <a:r>
              <a:rPr lang="en-US" sz="4400" u="sng" dirty="0" err="1">
                <a:solidFill>
                  <a:schemeClr val="bg1"/>
                </a:solidFill>
              </a:rPr>
              <a:t>Abarim</a:t>
            </a:r>
            <a:r>
              <a:rPr lang="en-US" sz="4400" u="sng" dirty="0">
                <a:solidFill>
                  <a:schemeClr val="bg1"/>
                </a:solidFill>
              </a:rPr>
              <a:t> Range </a:t>
            </a:r>
            <a:r>
              <a:rPr lang="en-US" sz="4400" dirty="0">
                <a:solidFill>
                  <a:schemeClr val="bg1"/>
                </a:solidFill>
              </a:rPr>
              <a:t>to Mount Nebo in Moab, across from Jericho, and view Canaan, the land I am giving the Israelites as their own possession. There on the mountain that you have climbed you will die and be gathered to your people, just as your brother Aaron died on Mount </a:t>
            </a:r>
            <a:r>
              <a:rPr lang="en-US" sz="4400" dirty="0" err="1">
                <a:solidFill>
                  <a:schemeClr val="bg1"/>
                </a:solidFill>
              </a:rPr>
              <a:t>Hor</a:t>
            </a:r>
            <a:r>
              <a:rPr lang="en-US" sz="4400" dirty="0">
                <a:solidFill>
                  <a:schemeClr val="bg1"/>
                </a:solidFill>
              </a:rPr>
              <a:t> and was gathered to his people. </a:t>
            </a:r>
            <a:endParaRPr lang="en-US" sz="239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400884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err="1">
                <a:solidFill>
                  <a:schemeClr val="bg1"/>
                </a:solidFill>
              </a:rPr>
              <a:t>Deturonmy</a:t>
            </a:r>
            <a:r>
              <a:rPr lang="en-US" b="1" dirty="0">
                <a:solidFill>
                  <a:schemeClr val="bg1"/>
                </a:solidFill>
              </a:rPr>
              <a:t> 32</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400" dirty="0">
                <a:solidFill>
                  <a:schemeClr val="bg1"/>
                </a:solidFill>
                <a:hlinkClick r:id="rId2">
                  <a:extLst>
                    <a:ext uri="{A12FA001-AC4F-418D-AE19-62706E023703}">
                      <ahyp:hlinkClr xmlns:ahyp="http://schemas.microsoft.com/office/drawing/2018/hyperlinkcolor" val="tx"/>
                    </a:ext>
                  </a:extLst>
                </a:hlinkClick>
              </a:rPr>
              <a:t>51</a:t>
            </a:r>
            <a:r>
              <a:rPr lang="en-US" sz="4400" dirty="0">
                <a:solidFill>
                  <a:schemeClr val="bg1"/>
                </a:solidFill>
              </a:rPr>
              <a:t>For both of you betrayed me with the Israelites at the waters of </a:t>
            </a:r>
            <a:r>
              <a:rPr lang="en-US" sz="4400" dirty="0" err="1">
                <a:solidFill>
                  <a:schemeClr val="bg1"/>
                </a:solidFill>
              </a:rPr>
              <a:t>Meribah</a:t>
            </a:r>
            <a:r>
              <a:rPr lang="en-US" sz="4400" dirty="0">
                <a:solidFill>
                  <a:schemeClr val="bg1"/>
                </a:solidFill>
              </a:rPr>
              <a:t> at Kadesh in the wilderness of Zin. You failed to demonstrate my holiness (</a:t>
            </a:r>
            <a:r>
              <a:rPr lang="en-US" sz="4400">
                <a:solidFill>
                  <a:schemeClr val="bg1"/>
                </a:solidFill>
              </a:rPr>
              <a:t>set apart) to </a:t>
            </a:r>
            <a:r>
              <a:rPr lang="en-US" sz="4400" dirty="0">
                <a:solidFill>
                  <a:schemeClr val="bg1"/>
                </a:solidFill>
              </a:rPr>
              <a:t>the people of Israel there.</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63088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err="1">
                <a:solidFill>
                  <a:schemeClr val="bg1"/>
                </a:solidFill>
              </a:rPr>
              <a:t>Gensis</a:t>
            </a:r>
            <a:r>
              <a:rPr lang="en-US" b="1" dirty="0">
                <a:solidFill>
                  <a:schemeClr val="bg1"/>
                </a:solidFill>
              </a:rPr>
              <a:t> 49</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b="1" baseline="30000" dirty="0">
                <a:solidFill>
                  <a:schemeClr val="bg1"/>
                </a:solidFill>
              </a:rPr>
              <a:t>29 </a:t>
            </a:r>
            <a:r>
              <a:rPr lang="en-US" sz="4000" dirty="0">
                <a:solidFill>
                  <a:schemeClr val="bg1"/>
                </a:solidFill>
              </a:rPr>
              <a:t>Then Jacob gave them these instructions: “I am about to be gathered to my people. </a:t>
            </a:r>
            <a:r>
              <a:rPr lang="en-US" sz="4000" u="sng" dirty="0">
                <a:solidFill>
                  <a:schemeClr val="bg1"/>
                </a:solidFill>
              </a:rPr>
              <a:t>Bury me with my fathers </a:t>
            </a:r>
            <a:r>
              <a:rPr lang="en-US" sz="4000" dirty="0">
                <a:solidFill>
                  <a:schemeClr val="bg1"/>
                </a:solidFill>
              </a:rPr>
              <a:t>in the cave in the field of Ephron the Hittite, </a:t>
            </a:r>
            <a:r>
              <a:rPr lang="en-US" sz="4000" b="1" baseline="30000" dirty="0">
                <a:solidFill>
                  <a:schemeClr val="bg1"/>
                </a:solidFill>
              </a:rPr>
              <a:t>30 </a:t>
            </a:r>
            <a:r>
              <a:rPr lang="en-US" sz="4000" dirty="0">
                <a:solidFill>
                  <a:schemeClr val="bg1"/>
                </a:solidFill>
              </a:rPr>
              <a:t>the cave in the field of Machpelah, near </a:t>
            </a:r>
            <a:r>
              <a:rPr lang="en-US" sz="4000" dirty="0" err="1">
                <a:solidFill>
                  <a:schemeClr val="bg1"/>
                </a:solidFill>
              </a:rPr>
              <a:t>Mamre</a:t>
            </a:r>
            <a:r>
              <a:rPr lang="en-US" sz="4000" dirty="0">
                <a:solidFill>
                  <a:schemeClr val="bg1"/>
                </a:solidFill>
              </a:rPr>
              <a:t> in Canaan, which Abraham bought along with the field as a burial place from Ephron the Hittite. </a:t>
            </a:r>
            <a:r>
              <a:rPr lang="en-US" sz="4000" b="1" baseline="30000" dirty="0">
                <a:solidFill>
                  <a:schemeClr val="bg1"/>
                </a:solidFill>
              </a:rPr>
              <a:t>31 </a:t>
            </a:r>
            <a:r>
              <a:rPr lang="en-US" sz="4000" u="sng" dirty="0">
                <a:solidFill>
                  <a:schemeClr val="bg1"/>
                </a:solidFill>
              </a:rPr>
              <a:t>There Abraham </a:t>
            </a:r>
            <a:r>
              <a:rPr lang="en-US" sz="4000" dirty="0">
                <a:solidFill>
                  <a:schemeClr val="bg1"/>
                </a:solidFill>
              </a:rPr>
              <a:t>and his wife </a:t>
            </a:r>
            <a:r>
              <a:rPr lang="en-US" sz="4000" u="sng" dirty="0">
                <a:solidFill>
                  <a:schemeClr val="bg1"/>
                </a:solidFill>
              </a:rPr>
              <a:t>Sarah</a:t>
            </a:r>
            <a:r>
              <a:rPr lang="en-US" sz="4000" dirty="0">
                <a:solidFill>
                  <a:schemeClr val="bg1"/>
                </a:solidFill>
              </a:rPr>
              <a:t> were buried, there</a:t>
            </a:r>
            <a:r>
              <a:rPr lang="en-US" sz="4000" u="sng" dirty="0">
                <a:solidFill>
                  <a:schemeClr val="bg1"/>
                </a:solidFill>
              </a:rPr>
              <a:t> Isaac </a:t>
            </a:r>
            <a:r>
              <a:rPr lang="en-US" sz="4000" dirty="0">
                <a:solidFill>
                  <a:schemeClr val="bg1"/>
                </a:solidFill>
              </a:rPr>
              <a:t>and his </a:t>
            </a:r>
            <a:r>
              <a:rPr lang="en-US" sz="4000" u="sng" dirty="0">
                <a:solidFill>
                  <a:schemeClr val="bg1"/>
                </a:solidFill>
              </a:rPr>
              <a:t>wife Rebekah </a:t>
            </a:r>
            <a:r>
              <a:rPr lang="en-US" sz="4000" dirty="0">
                <a:solidFill>
                  <a:schemeClr val="bg1"/>
                </a:solidFill>
              </a:rPr>
              <a:t>were buried, and there I buried </a:t>
            </a:r>
            <a:r>
              <a:rPr lang="en-US" sz="4000" u="sng" dirty="0">
                <a:solidFill>
                  <a:schemeClr val="bg1"/>
                </a:solidFill>
              </a:rPr>
              <a:t>Leah</a:t>
            </a:r>
            <a:r>
              <a:rPr lang="en-US" sz="4000" dirty="0">
                <a:solidFill>
                  <a:schemeClr val="bg1"/>
                </a:solidFill>
              </a:rPr>
              <a:t>. </a:t>
            </a:r>
            <a:endParaRPr lang="en-US" sz="199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45742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fontScale="90000"/>
          </a:bodyPr>
          <a:lstStyle/>
          <a:p>
            <a:r>
              <a:rPr lang="en-US" b="1" dirty="0">
                <a:solidFill>
                  <a:schemeClr val="bg1"/>
                </a:solidFill>
              </a:rPr>
              <a:t>Genesis 50:22-26  Heb 11:22</a:t>
            </a:r>
            <a:br>
              <a:rPr lang="en-US" b="1" dirty="0">
                <a:solidFill>
                  <a:schemeClr val="bg1"/>
                </a:solidFill>
              </a:rPr>
            </a:br>
            <a:r>
              <a:rPr lang="en-US" b="1" dirty="0">
                <a:solidFill>
                  <a:schemeClr val="bg1"/>
                </a:solidFill>
              </a:rPr>
              <a:t>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baseline="30000" dirty="0">
                <a:solidFill>
                  <a:schemeClr val="bg1"/>
                </a:solidFill>
              </a:rPr>
              <a:t>22 </a:t>
            </a:r>
            <a:r>
              <a:rPr lang="en-US" sz="4000" dirty="0">
                <a:solidFill>
                  <a:schemeClr val="bg1"/>
                </a:solidFill>
              </a:rPr>
              <a:t>So Joseph remained in Egypt, he and his father’s house.                                              </a:t>
            </a:r>
            <a:r>
              <a:rPr lang="en-US" sz="4000" baseline="30000" dirty="0">
                <a:solidFill>
                  <a:schemeClr val="bg1"/>
                </a:solidFill>
              </a:rPr>
              <a:t>24 </a:t>
            </a:r>
            <a:r>
              <a:rPr lang="en-US" sz="4000" dirty="0">
                <a:solidFill>
                  <a:schemeClr val="bg1"/>
                </a:solidFill>
              </a:rPr>
              <a:t>And Joseph said to his brothers, “I am about to die, but Yahweh will   visit you and bring you up out of this land to the    land  that he swore to Abraham, to Isaac, and to      Jacob.” </a:t>
            </a:r>
            <a:r>
              <a:rPr lang="en-US" sz="4000" baseline="30000" dirty="0">
                <a:solidFill>
                  <a:schemeClr val="bg1"/>
                </a:solidFill>
              </a:rPr>
              <a:t>25 </a:t>
            </a:r>
            <a:r>
              <a:rPr lang="en-US" sz="4000" dirty="0">
                <a:solidFill>
                  <a:schemeClr val="bg1"/>
                </a:solidFill>
              </a:rPr>
              <a:t>Then Joseph made the sons of Israel         swear, saying, “Yahweh will surely visit you, and     you shall carry up my bones from here.” </a:t>
            </a:r>
            <a:r>
              <a:rPr lang="en-US" sz="4000" baseline="30000" dirty="0">
                <a:solidFill>
                  <a:schemeClr val="bg1"/>
                </a:solidFill>
              </a:rPr>
              <a:t>26 </a:t>
            </a:r>
            <a:r>
              <a:rPr lang="en-US" sz="4000" dirty="0">
                <a:solidFill>
                  <a:schemeClr val="bg1"/>
                </a:solidFill>
              </a:rPr>
              <a:t>So              Joseph died,   being 110 years old. They embalmed him, and he  was put in a coffin in Egypt.</a:t>
            </a:r>
            <a:endParaRPr lang="en-US" sz="6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24910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	</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endParaRPr lang="en-US" sz="4000" dirty="0">
              <a:solidFill>
                <a:schemeClr val="bg1"/>
              </a:solidFill>
            </a:endParaRPr>
          </a:p>
          <a:p>
            <a:endParaRPr lang="en-US" sz="8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pic>
        <p:nvPicPr>
          <p:cNvPr id="7" name="Picture 7" descr="Map&#10;&#10;Description automatically generated">
            <a:extLst>
              <a:ext uri="{FF2B5EF4-FFF2-40B4-BE49-F238E27FC236}">
                <a16:creationId xmlns:a16="http://schemas.microsoft.com/office/drawing/2014/main" id="{B241A53A-BEE7-AC85-15CA-611B31EC3C91}"/>
              </a:ext>
            </a:extLst>
          </p:cNvPr>
          <p:cNvPicPr>
            <a:picLocks noChangeAspect="1"/>
          </p:cNvPicPr>
          <p:nvPr/>
        </p:nvPicPr>
        <p:blipFill>
          <a:blip r:embed="rId7"/>
          <a:stretch>
            <a:fillRect/>
          </a:stretch>
        </p:blipFill>
        <p:spPr>
          <a:xfrm>
            <a:off x="3042248" y="-515778"/>
            <a:ext cx="6311613" cy="7499649"/>
          </a:xfrm>
          <a:prstGeom prst="rect">
            <a:avLst/>
          </a:prstGeom>
        </p:spPr>
      </p:pic>
    </p:spTree>
    <p:extLst>
      <p:ext uri="{BB962C8B-B14F-4D97-AF65-F5344CB8AC3E}">
        <p14:creationId xmlns:p14="http://schemas.microsoft.com/office/powerpoint/2010/main" val="343932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endParaRPr lang="en-US" sz="4000" dirty="0">
              <a:solidFill>
                <a:schemeClr val="bg1"/>
              </a:solidFill>
            </a:endParaRPr>
          </a:p>
          <a:p>
            <a:endParaRPr lang="en-US" sz="8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pic>
        <p:nvPicPr>
          <p:cNvPr id="10" name="Picture 10" descr="Map&#10;&#10;Description automatically generated">
            <a:extLst>
              <a:ext uri="{FF2B5EF4-FFF2-40B4-BE49-F238E27FC236}">
                <a16:creationId xmlns:a16="http://schemas.microsoft.com/office/drawing/2014/main" id="{7C75176C-13B5-DB1E-059D-0A85EA5FB396}"/>
              </a:ext>
            </a:extLst>
          </p:cNvPr>
          <p:cNvPicPr>
            <a:picLocks noChangeAspect="1"/>
          </p:cNvPicPr>
          <p:nvPr/>
        </p:nvPicPr>
        <p:blipFill>
          <a:blip r:embed="rId9"/>
          <a:stretch>
            <a:fillRect/>
          </a:stretch>
        </p:blipFill>
        <p:spPr>
          <a:xfrm>
            <a:off x="-4664014" y="-7876983"/>
            <a:ext cx="16646101" cy="18126231"/>
          </a:xfrm>
          <a:prstGeom prst="rect">
            <a:avLst/>
          </a:prstGeom>
        </p:spPr>
      </p:pic>
    </p:spTree>
    <p:extLst>
      <p:ext uri="{BB962C8B-B14F-4D97-AF65-F5344CB8AC3E}">
        <p14:creationId xmlns:p14="http://schemas.microsoft.com/office/powerpoint/2010/main" val="173918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96" name="Google Shape;96;p2"/>
          <p:cNvPicPr preferRelativeResize="0">
            <a:picLocks noGrp="1"/>
          </p:cNvPicPr>
          <p:nvPr>
            <p:ph type="body" idx="1"/>
          </p:nvPr>
        </p:nvPicPr>
        <p:blipFill rotWithShape="1">
          <a:blip r:embed="rId3">
            <a:alphaModFix/>
          </a:blip>
          <a:srcRect/>
          <a:stretch/>
        </p:blipFill>
        <p:spPr>
          <a:xfrm>
            <a:off x="-164889" y="144380"/>
            <a:ext cx="10130633" cy="6769768"/>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Trans Jordan Area</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600" dirty="0">
                <a:solidFill>
                  <a:schemeClr val="bg1"/>
                </a:solidFill>
              </a:rPr>
              <a:t>The geographical area that includes </a:t>
            </a:r>
            <a:r>
              <a:rPr lang="en-US" sz="3600" dirty="0" err="1">
                <a:solidFill>
                  <a:schemeClr val="bg1"/>
                </a:solidFill>
              </a:rPr>
              <a:t>Oboth</a:t>
            </a:r>
            <a:r>
              <a:rPr lang="en-US" sz="3600" dirty="0">
                <a:solidFill>
                  <a:schemeClr val="bg1"/>
                </a:solidFill>
              </a:rPr>
              <a:t> and </a:t>
            </a:r>
            <a:r>
              <a:rPr lang="en-US" sz="3600" dirty="0" err="1">
                <a:solidFill>
                  <a:schemeClr val="bg1"/>
                </a:solidFill>
              </a:rPr>
              <a:t>Abarim</a:t>
            </a:r>
            <a:r>
              <a:rPr lang="en-US" sz="3600" dirty="0">
                <a:solidFill>
                  <a:schemeClr val="bg1"/>
                </a:solidFill>
              </a:rPr>
              <a:t> in the Transjordan (Num 21; 33: </a:t>
            </a:r>
            <a:r>
              <a:rPr lang="en-US" sz="3600" dirty="0" err="1">
                <a:solidFill>
                  <a:schemeClr val="bg1"/>
                </a:solidFill>
              </a:rPr>
              <a:t>Deut</a:t>
            </a:r>
            <a:r>
              <a:rPr lang="en-US" sz="3600" dirty="0">
                <a:solidFill>
                  <a:schemeClr val="bg1"/>
                </a:solidFill>
              </a:rPr>
              <a:t> 32) was later associated with ancient cults of the dead and the netherworld.</a:t>
            </a:r>
          </a:p>
          <a:p>
            <a:r>
              <a:rPr lang="en-US" sz="3600" dirty="0">
                <a:solidFill>
                  <a:schemeClr val="bg1"/>
                </a:solidFill>
              </a:rPr>
              <a:t> </a:t>
            </a:r>
            <a:r>
              <a:rPr lang="en-US" sz="3600" dirty="0" err="1">
                <a:solidFill>
                  <a:schemeClr val="bg1"/>
                </a:solidFill>
              </a:rPr>
              <a:t>Oboth</a:t>
            </a:r>
            <a:r>
              <a:rPr lang="en-US" sz="3600" dirty="0">
                <a:solidFill>
                  <a:schemeClr val="bg1"/>
                </a:solidFill>
              </a:rPr>
              <a:t> </a:t>
            </a:r>
            <a:r>
              <a:rPr lang="en-US" sz="3600" dirty="0" err="1">
                <a:solidFill>
                  <a:schemeClr val="bg1"/>
                </a:solidFill>
              </a:rPr>
              <a:t>means“spirits</a:t>
            </a:r>
            <a:r>
              <a:rPr lang="en-US" sz="3600" dirty="0">
                <a:solidFill>
                  <a:schemeClr val="bg1"/>
                </a:solidFill>
              </a:rPr>
              <a:t> of the dead” </a:t>
            </a:r>
            <a:r>
              <a:rPr lang="en-US" sz="3600" dirty="0" err="1">
                <a:solidFill>
                  <a:schemeClr val="bg1"/>
                </a:solidFill>
              </a:rPr>
              <a:t>Abarim</a:t>
            </a:r>
            <a:r>
              <a:rPr lang="en-US" sz="3600" dirty="0">
                <a:solidFill>
                  <a:schemeClr val="bg1"/>
                </a:solidFill>
              </a:rPr>
              <a:t> means “those who have passed over [to the Netherworld].”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49871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Trans Jordan Area</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200" dirty="0">
                <a:solidFill>
                  <a:schemeClr val="bg1"/>
                </a:solidFill>
              </a:rPr>
              <a:t>Ezekiel 38-39, Vision of Battle of Gog Magog “Valley of the Travelers [</a:t>
            </a:r>
            <a:r>
              <a:rPr lang="en-US" sz="3200" dirty="0" err="1">
                <a:solidFill>
                  <a:schemeClr val="bg1"/>
                </a:solidFill>
              </a:rPr>
              <a:t>Oberim</a:t>
            </a:r>
            <a:r>
              <a:rPr lang="en-US" sz="3200" dirty="0">
                <a:solidFill>
                  <a:schemeClr val="bg1"/>
                </a:solidFill>
              </a:rPr>
              <a:t>]” is “east of the sea”</a:t>
            </a:r>
          </a:p>
          <a:p>
            <a:r>
              <a:rPr lang="en-US" sz="3200" dirty="0">
                <a:solidFill>
                  <a:schemeClr val="bg1"/>
                </a:solidFill>
              </a:rPr>
              <a:t>Then those who dwell in the cities of Israel will go out, kindle fires, and burn up the weapons—the bucklers and shields, the bows and arrows, the clubs and spears. </a:t>
            </a:r>
          </a:p>
          <a:p>
            <a:r>
              <a:rPr lang="en-US" sz="3200" dirty="0">
                <a:solidFill>
                  <a:schemeClr val="bg1"/>
                </a:solidFill>
              </a:rPr>
              <a:t>For seven years they will use them for fuel. They will not gather wood from the countryside or cut it from the forests, for they will use the weapons for fuel. They will loot those who looted them and plunder those who plundered them, declares Yahweh.</a:t>
            </a:r>
          </a:p>
          <a:p>
            <a:endParaRPr lang="en-US"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128687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Trans Jordan Area</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200" b="1" dirty="0">
                <a:solidFill>
                  <a:schemeClr val="bg1"/>
                </a:solidFill>
                <a:hlinkClick r:id="rId2">
                  <a:extLst>
                    <a:ext uri="{A12FA001-AC4F-418D-AE19-62706E023703}">
                      <ahyp:hlinkClr xmlns:ahyp="http://schemas.microsoft.com/office/drawing/2018/hyperlinkcolor" val="tx"/>
                    </a:ext>
                  </a:extLst>
                </a:hlinkClick>
              </a:rPr>
              <a:t>11</a:t>
            </a:r>
            <a:r>
              <a:rPr lang="en-US" sz="3200" dirty="0">
                <a:solidFill>
                  <a:schemeClr val="bg1"/>
                </a:solidFill>
              </a:rPr>
              <a:t>And on that day I will give Gog a burial, the Valley of the Travelers, east of the Sea</a:t>
            </a:r>
          </a:p>
          <a:p>
            <a:pPr marL="114300" indent="0">
              <a:buNone/>
            </a:pPr>
            <a:r>
              <a:rPr lang="en-US" sz="3200" dirty="0">
                <a:solidFill>
                  <a:schemeClr val="bg1"/>
                </a:solidFill>
              </a:rPr>
              <a:t> It will block those who travel through, because Gog and all his hordes will be buried there. So it will be called the Valley of Hamon-</a:t>
            </a:r>
            <a:r>
              <a:rPr lang="en-US" sz="3200" dirty="0" err="1">
                <a:solidFill>
                  <a:schemeClr val="bg1"/>
                </a:solidFill>
              </a:rPr>
              <a:t>gog</a:t>
            </a:r>
            <a:r>
              <a:rPr lang="en-US" sz="3200" dirty="0">
                <a:solidFill>
                  <a:schemeClr val="bg1"/>
                </a:solidFill>
              </a:rPr>
              <a:t>.</a:t>
            </a:r>
            <a:endParaRPr lang="en-US" sz="3200" i="1" dirty="0">
              <a:solidFill>
                <a:schemeClr val="bg1"/>
              </a:solidFill>
            </a:endParaRPr>
          </a:p>
          <a:p>
            <a:pPr marL="114300" indent="0">
              <a:buNone/>
            </a:pPr>
            <a:r>
              <a:rPr lang="en-US" sz="3200" dirty="0">
                <a:solidFill>
                  <a:schemeClr val="bg1"/>
                </a:solidFill>
              </a:rPr>
              <a:t> </a:t>
            </a:r>
            <a:r>
              <a:rPr lang="en-US" sz="3200" b="1" dirty="0">
                <a:solidFill>
                  <a:schemeClr val="bg1"/>
                </a:solidFill>
                <a:hlinkClick r:id="rId3">
                  <a:extLst>
                    <a:ext uri="{A12FA001-AC4F-418D-AE19-62706E023703}">
                      <ahyp:hlinkClr xmlns:ahyp="http://schemas.microsoft.com/office/drawing/2018/hyperlinkcolor" val="tx"/>
                    </a:ext>
                  </a:extLst>
                </a:hlinkClick>
              </a:rPr>
              <a:t>12</a:t>
            </a:r>
            <a:r>
              <a:rPr lang="en-US" sz="3200" dirty="0">
                <a:solidFill>
                  <a:schemeClr val="bg1"/>
                </a:solidFill>
              </a:rPr>
              <a:t>For seven months the house of Israel will be burying them in order to cleanse the land. </a:t>
            </a:r>
            <a:r>
              <a:rPr lang="en-US" sz="3200" b="1" dirty="0">
                <a:solidFill>
                  <a:schemeClr val="bg1"/>
                </a:solidFill>
                <a:hlinkClick r:id="rId4">
                  <a:extLst>
                    <a:ext uri="{A12FA001-AC4F-418D-AE19-62706E023703}">
                      <ahyp:hlinkClr xmlns:ahyp="http://schemas.microsoft.com/office/drawing/2018/hyperlinkcolor" val="tx"/>
                    </a:ext>
                  </a:extLst>
                </a:hlinkClick>
              </a:rPr>
              <a:t>13</a:t>
            </a:r>
            <a:r>
              <a:rPr lang="en-US" sz="3200" dirty="0">
                <a:solidFill>
                  <a:schemeClr val="bg1"/>
                </a:solidFill>
              </a:rPr>
              <a:t>All the people of the land will bury them, and it will bring them renown on the day I display My glory, declares the Yahweh</a:t>
            </a:r>
          </a:p>
          <a:p>
            <a:endParaRPr lang="en-US" dirty="0">
              <a:solidFill>
                <a:schemeClr val="bg1"/>
              </a:solidFill>
            </a:endParaRP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74839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endParaRPr lang="en-US" sz="4000" dirty="0">
              <a:solidFill>
                <a:schemeClr val="bg1"/>
              </a:solidFill>
            </a:endParaRPr>
          </a:p>
          <a:p>
            <a:endParaRPr lang="en-US" sz="8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pic>
        <p:nvPicPr>
          <p:cNvPr id="10" name="Picture 10" descr="Map&#10;&#10;Description automatically generated">
            <a:extLst>
              <a:ext uri="{FF2B5EF4-FFF2-40B4-BE49-F238E27FC236}">
                <a16:creationId xmlns:a16="http://schemas.microsoft.com/office/drawing/2014/main" id="{7C75176C-13B5-DB1E-059D-0A85EA5FB396}"/>
              </a:ext>
            </a:extLst>
          </p:cNvPr>
          <p:cNvPicPr>
            <a:picLocks noChangeAspect="1"/>
          </p:cNvPicPr>
          <p:nvPr/>
        </p:nvPicPr>
        <p:blipFill>
          <a:blip r:embed="rId7"/>
          <a:stretch>
            <a:fillRect/>
          </a:stretch>
        </p:blipFill>
        <p:spPr>
          <a:xfrm>
            <a:off x="-4664014" y="-7876983"/>
            <a:ext cx="16646101" cy="18126231"/>
          </a:xfrm>
          <a:prstGeom prst="rect">
            <a:avLst/>
          </a:prstGeom>
        </p:spPr>
      </p:pic>
    </p:spTree>
    <p:extLst>
      <p:ext uri="{BB962C8B-B14F-4D97-AF65-F5344CB8AC3E}">
        <p14:creationId xmlns:p14="http://schemas.microsoft.com/office/powerpoint/2010/main" val="393216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9 </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6000" baseline="30000" dirty="0">
                <a:solidFill>
                  <a:schemeClr val="bg1"/>
                </a:solidFill>
                <a:latin typeface="system-ui"/>
              </a:rPr>
              <a:t>But when the archangel Michael, contending with the devil, was disputing about the body of Moses, he did not presume to pronounce a blasphemous judgment, </a:t>
            </a:r>
            <a:endParaRPr lang="en-US" sz="4800" dirty="0">
              <a:solidFill>
                <a:schemeClr val="bg1"/>
              </a:solidFill>
            </a:endParaRPr>
          </a:p>
          <a:p>
            <a:r>
              <a:rPr lang="en-US" sz="6000" baseline="30000" dirty="0">
                <a:solidFill>
                  <a:schemeClr val="bg1"/>
                </a:solidFill>
                <a:latin typeface="system-ui"/>
              </a:rPr>
              <a:t>but said, “The Lord rebuke you.“</a:t>
            </a:r>
          </a:p>
          <a:p>
            <a:r>
              <a:rPr lang="en-US" sz="4000" b="1" baseline="30000" dirty="0">
                <a:solidFill>
                  <a:schemeClr val="bg1"/>
                </a:solidFill>
              </a:rPr>
              <a:t>10 </a:t>
            </a:r>
            <a:r>
              <a:rPr lang="en-US" sz="4000" dirty="0">
                <a:solidFill>
                  <a:schemeClr val="bg1"/>
                </a:solidFill>
              </a:rPr>
              <a:t>Yet these people slander whatever they do not understand, and the very things they do understand by instinct—as irrational animals do—will destroy them.</a:t>
            </a:r>
            <a:endParaRPr lang="en-US" sz="66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04088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FFF23-4D96-AA71-2FA0-E44046FE6C82}"/>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26B48DAE-0294-48CE-D73B-1A889453E3B7}"/>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26347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8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b="1" u="sng" dirty="0">
                <a:solidFill>
                  <a:schemeClr val="bg1"/>
                </a:solidFill>
                <a:hlinkClick r:id="rId2">
                  <a:extLst>
                    <a:ext uri="{A12FA001-AC4F-418D-AE19-62706E023703}">
                      <ahyp:hlinkClr xmlns:ahyp="http://schemas.microsoft.com/office/drawing/2018/hyperlinkcolor" val="tx"/>
                    </a:ext>
                  </a:extLst>
                </a:hlinkClick>
              </a:rPr>
              <a:t>8 </a:t>
            </a:r>
            <a:r>
              <a:rPr lang="en-US" sz="4000" u="sng" dirty="0">
                <a:solidFill>
                  <a:schemeClr val="bg1"/>
                </a:solidFill>
              </a:rPr>
              <a:t>In the very same way</a:t>
            </a:r>
            <a:r>
              <a:rPr lang="en-US" sz="4000" dirty="0">
                <a:solidFill>
                  <a:schemeClr val="bg1"/>
                </a:solidFill>
              </a:rPr>
              <a:t>, </a:t>
            </a:r>
          </a:p>
          <a:p>
            <a:r>
              <a:rPr lang="en-US" sz="4000" dirty="0">
                <a:solidFill>
                  <a:schemeClr val="bg1"/>
                </a:solidFill>
              </a:rPr>
              <a:t>These dreamers, Defile/corrupt human nature,  reject (Yahweh's) authority,</a:t>
            </a:r>
          </a:p>
          <a:p>
            <a:r>
              <a:rPr lang="en-US" sz="4000" dirty="0">
                <a:solidFill>
                  <a:schemeClr val="bg1"/>
                </a:solidFill>
              </a:rPr>
              <a:t>and blaspheme (show no respect) </a:t>
            </a:r>
            <a:endParaRPr lang="en-US" sz="102800" dirty="0">
              <a:solidFill>
                <a:schemeClr val="bg1"/>
              </a:solidFill>
            </a:endParaRPr>
          </a:p>
          <a:p>
            <a:r>
              <a:rPr lang="en-US" sz="4000" dirty="0">
                <a:solidFill>
                  <a:schemeClr val="bg1"/>
                </a:solidFill>
              </a:rPr>
              <a:t> celestial beings.(glorious ones)</a:t>
            </a:r>
            <a:endParaRPr lang="en-US" sz="1028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55327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9 </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6000" baseline="30000" dirty="0">
                <a:solidFill>
                  <a:schemeClr val="bg1"/>
                </a:solidFill>
                <a:latin typeface="system-ui"/>
              </a:rPr>
              <a:t>But when the archangel Michael, contending with the devil, was disputing about the body of Moses, he did not presume to pronounce a slanderous</a:t>
            </a:r>
            <a:r>
              <a:rPr lang="en-US" sz="6000" dirty="0">
                <a:solidFill>
                  <a:schemeClr val="bg1"/>
                </a:solidFill>
                <a:latin typeface="system-ui"/>
              </a:rPr>
              <a:t> </a:t>
            </a:r>
            <a:r>
              <a:rPr lang="en-US" sz="6000" baseline="30000" dirty="0">
                <a:solidFill>
                  <a:schemeClr val="bg1"/>
                </a:solidFill>
                <a:latin typeface="system-ui"/>
              </a:rPr>
              <a:t>judgment, </a:t>
            </a:r>
            <a:endParaRPr lang="en-US" sz="4800" dirty="0">
              <a:solidFill>
                <a:schemeClr val="bg1"/>
              </a:solidFill>
            </a:endParaRPr>
          </a:p>
          <a:p>
            <a:r>
              <a:rPr lang="en-US" sz="6000" baseline="30000" dirty="0">
                <a:solidFill>
                  <a:schemeClr val="bg1"/>
                </a:solidFill>
                <a:latin typeface="system-ui"/>
              </a:rPr>
              <a:t>but said, “The Lord rebuke you.“</a:t>
            </a:r>
          </a:p>
          <a:p>
            <a:r>
              <a:rPr lang="en-US" sz="3600" b="1" baseline="30000" dirty="0">
                <a:solidFill>
                  <a:schemeClr val="bg1"/>
                </a:solidFill>
              </a:rPr>
              <a:t>10 </a:t>
            </a:r>
            <a:r>
              <a:rPr lang="en-US" sz="3600" dirty="0">
                <a:solidFill>
                  <a:schemeClr val="bg1"/>
                </a:solidFill>
              </a:rPr>
              <a:t>However, these people slander whatever they do not understand, and the very things they do understand by instinct—as irrational animals do—will destroy them.</a:t>
            </a:r>
            <a:endParaRPr lang="en-US" sz="6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58456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Michael  Hierarchy of Angels </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5400" baseline="30000" dirty="0">
                <a:solidFill>
                  <a:schemeClr val="bg1"/>
                </a:solidFill>
                <a:latin typeface="Calibri" panose="020F0502020204030204" pitchFamily="34" charset="0"/>
                <a:ea typeface="Calibri" panose="020F0502020204030204" pitchFamily="34" charset="0"/>
                <a:cs typeface="Calibri" panose="020F0502020204030204" pitchFamily="34" charset="0"/>
              </a:rPr>
              <a:t>1 </a:t>
            </a:r>
            <a:r>
              <a:rPr lang="en-US" sz="5400" baseline="30000" dirty="0" err="1">
                <a:solidFill>
                  <a:schemeClr val="bg1"/>
                </a:solidFill>
                <a:latin typeface="Calibri" panose="020F0502020204030204" pitchFamily="34" charset="0"/>
                <a:ea typeface="Calibri" panose="020F0502020204030204" pitchFamily="34" charset="0"/>
                <a:cs typeface="Calibri" panose="020F0502020204030204" pitchFamily="34" charset="0"/>
              </a:rPr>
              <a:t>Thess</a:t>
            </a:r>
            <a:r>
              <a:rPr lang="en-US" sz="5400" baseline="30000" dirty="0">
                <a:solidFill>
                  <a:schemeClr val="bg1"/>
                </a:solidFill>
                <a:latin typeface="Calibri" panose="020F0502020204030204" pitchFamily="34" charset="0"/>
                <a:ea typeface="Calibri" panose="020F0502020204030204" pitchFamily="34" charset="0"/>
                <a:cs typeface="Calibri" panose="020F0502020204030204" pitchFamily="34" charset="0"/>
              </a:rPr>
              <a:t> 4  the Lord descends with a cry of command with the voice of an archangel</a:t>
            </a:r>
          </a:p>
          <a:p>
            <a:r>
              <a:rPr lang="en-US" sz="4000" dirty="0">
                <a:solidFill>
                  <a:schemeClr val="bg1"/>
                </a:solidFill>
                <a:latin typeface="Calibri" panose="020F0502020204030204" pitchFamily="34" charset="0"/>
                <a:ea typeface="Calibri" panose="020F0502020204030204" pitchFamily="34" charset="0"/>
                <a:cs typeface="Calibri" panose="020F0502020204030204" pitchFamily="34" charset="0"/>
              </a:rPr>
              <a:t>Revelation 12 Michael and his angels fight the dragon</a:t>
            </a:r>
          </a:p>
          <a:p>
            <a:endParaRPr lang="en-US" sz="4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r>
              <a:rPr lang="en-US" sz="6000" baseline="30000" dirty="0">
                <a:solidFill>
                  <a:schemeClr val="bg1"/>
                </a:solidFill>
                <a:latin typeface="Calibri" panose="020F0502020204030204" pitchFamily="34" charset="0"/>
                <a:ea typeface="Calibri" panose="020F0502020204030204" pitchFamily="34" charset="0"/>
                <a:cs typeface="Calibri" panose="020F0502020204030204" pitchFamily="34" charset="0"/>
              </a:rPr>
              <a:t>Daniel 10, 13  Michael one of the chief princes</a:t>
            </a:r>
            <a:r>
              <a:rPr lang="en-US" sz="4400" dirty="0">
                <a:solidFill>
                  <a:schemeClr val="bg1"/>
                </a:solidFill>
                <a:latin typeface="Calibri" panose="020F0502020204030204" pitchFamily="34" charset="0"/>
                <a:ea typeface="Calibri" panose="020F0502020204030204" pitchFamily="34" charset="0"/>
                <a:cs typeface="Calibri" panose="020F0502020204030204" pitchFamily="34" charset="0"/>
              </a:rPr>
              <a:t> </a:t>
            </a:r>
          </a:p>
          <a:p>
            <a:r>
              <a:rPr lang="en-US" sz="4400" dirty="0">
                <a:solidFill>
                  <a:schemeClr val="bg1"/>
                </a:solidFill>
                <a:latin typeface="Calibri" panose="020F0502020204030204" pitchFamily="34" charset="0"/>
                <a:ea typeface="Calibri" panose="020F0502020204030204" pitchFamily="34" charset="0"/>
                <a:cs typeface="Calibri" panose="020F0502020204030204" pitchFamily="34" charset="0"/>
              </a:rPr>
              <a:t>Daniel 8,9 Gabriel </a:t>
            </a:r>
            <a:endParaRPr lang="en-US" sz="6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endParaRPr lang="en-US" sz="4000" dirty="0">
              <a:solidFill>
                <a:schemeClr val="bg1"/>
              </a:solidFill>
              <a:latin typeface="+mn-lt"/>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25716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Zechariah 1-2 ; 3 </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1</a:t>
            </a:r>
            <a:r>
              <a:rPr lang="en-US" sz="3600" dirty="0">
                <a:solidFill>
                  <a:schemeClr val="bg1"/>
                </a:solidFill>
              </a:rPr>
              <a:t>Then the angel showed me Joshua the high priest standing before the (</a:t>
            </a:r>
            <a:r>
              <a:rPr lang="en-US" sz="3600" dirty="0" err="1">
                <a:solidFill>
                  <a:schemeClr val="bg1"/>
                </a:solidFill>
              </a:rPr>
              <a:t>malak</a:t>
            </a:r>
            <a:r>
              <a:rPr lang="en-US" sz="3600" dirty="0">
                <a:solidFill>
                  <a:schemeClr val="bg1"/>
                </a:solidFill>
              </a:rPr>
              <a:t>) angel Yahweh, with Satan standing at his right hand to accuse him.</a:t>
            </a:r>
          </a:p>
          <a:p>
            <a:r>
              <a:rPr lang="en-US" sz="3600" b="1" dirty="0">
                <a:solidFill>
                  <a:schemeClr val="bg1"/>
                </a:solidFill>
                <a:hlinkClick r:id="rId3">
                  <a:extLst>
                    <a:ext uri="{A12FA001-AC4F-418D-AE19-62706E023703}">
                      <ahyp:hlinkClr xmlns:ahyp="http://schemas.microsoft.com/office/drawing/2018/hyperlinkcolor" val="tx"/>
                    </a:ext>
                  </a:extLst>
                </a:hlinkClick>
              </a:rPr>
              <a:t>2</a:t>
            </a:r>
            <a:r>
              <a:rPr lang="en-US" sz="3600" dirty="0">
                <a:solidFill>
                  <a:schemeClr val="bg1"/>
                </a:solidFill>
              </a:rPr>
              <a:t>And then </a:t>
            </a:r>
            <a:r>
              <a:rPr lang="en-US" sz="3600" i="1" dirty="0">
                <a:solidFill>
                  <a:schemeClr val="bg1"/>
                </a:solidFill>
              </a:rPr>
              <a:t>(angel) </a:t>
            </a:r>
            <a:r>
              <a:rPr lang="en-US" sz="3600" dirty="0">
                <a:solidFill>
                  <a:schemeClr val="bg1"/>
                </a:solidFill>
              </a:rPr>
              <a:t>Yahweh said to Satan: “Yahweh rebukes you, Satan! Yahweh, who has chosen Jerusalem, rebukes you! Is not this man a firebrand snatched from the fire?”</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04800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Deuteronomy 34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734786"/>
            <a:ext cx="11257613" cy="5970813"/>
          </a:xfrm>
          <a:noFill/>
        </p:spPr>
        <p:txBody>
          <a:bodyPr>
            <a:noAutofit/>
          </a:bodyPr>
          <a:lstStyle/>
          <a:p>
            <a:r>
              <a:rPr lang="en-US" sz="4000" dirty="0">
                <a:solidFill>
                  <a:schemeClr val="bg1"/>
                </a:solidFill>
              </a:rPr>
              <a:t>Then Moses climbed Mount Nebo from the plains of Moab to the top of Pisgah, across from Jericho. There the LORD showed him the whole land—</a:t>
            </a:r>
            <a:endParaRPr lang="en-US" sz="72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62022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299804" y="319250"/>
            <a:ext cx="11257613" cy="6081550"/>
          </a:xfrm>
          <a:noFill/>
        </p:spPr>
        <p:txBody>
          <a:bodyPr>
            <a:noAutofit/>
          </a:bodyPr>
          <a:lstStyle/>
          <a:p>
            <a:r>
              <a:rPr lang="en-US" sz="4000" dirty="0">
                <a:solidFill>
                  <a:schemeClr val="bg1"/>
                </a:solidFill>
              </a:rPr>
              <a:t>Yahweh said to him, “This is the land that I swore to give Abraham, Isaac, and Jacob when I said, ‘I will give it to your descendants.’ I have let you see it with your own eyes, </a:t>
            </a:r>
            <a:r>
              <a:rPr lang="en-US" sz="4000" u="sng" dirty="0">
                <a:solidFill>
                  <a:schemeClr val="bg1"/>
                </a:solidFill>
              </a:rPr>
              <a:t>but you will not cross into it.”</a:t>
            </a:r>
          </a:p>
          <a:p>
            <a:r>
              <a:rPr lang="en-US" sz="4000" b="1" dirty="0">
                <a:solidFill>
                  <a:schemeClr val="bg1"/>
                </a:solidFill>
                <a:hlinkClick r:id="rId2">
                  <a:extLst>
                    <a:ext uri="{A12FA001-AC4F-418D-AE19-62706E023703}">
                      <ahyp:hlinkClr xmlns:ahyp="http://schemas.microsoft.com/office/drawing/2018/hyperlinkcolor" val="tx"/>
                    </a:ext>
                  </a:extLst>
                </a:hlinkClick>
              </a:rPr>
              <a:t>5</a:t>
            </a:r>
            <a:r>
              <a:rPr lang="en-US" sz="4000" dirty="0">
                <a:solidFill>
                  <a:schemeClr val="bg1"/>
                </a:solidFill>
              </a:rPr>
              <a:t>So Moses the servant of Yahweh died there in the land of Moab, as Yahweh had said. </a:t>
            </a:r>
            <a:r>
              <a:rPr lang="en-US" sz="4000" b="1" dirty="0">
                <a:solidFill>
                  <a:schemeClr val="bg1"/>
                </a:solidFill>
                <a:hlinkClick r:id="rId3">
                  <a:extLst>
                    <a:ext uri="{A12FA001-AC4F-418D-AE19-62706E023703}">
                      <ahyp:hlinkClr xmlns:ahyp="http://schemas.microsoft.com/office/drawing/2018/hyperlinkcolor" val="tx"/>
                    </a:ext>
                  </a:extLst>
                </a:hlinkClick>
              </a:rPr>
              <a:t>6</a:t>
            </a:r>
            <a:r>
              <a:rPr lang="en-US" sz="4000" dirty="0">
                <a:solidFill>
                  <a:schemeClr val="bg1"/>
                </a:solidFill>
              </a:rPr>
              <a:t>And He buried him in a valley in the land of Moab facing Beth-</a:t>
            </a:r>
            <a:r>
              <a:rPr lang="en-US" sz="4000" dirty="0" err="1">
                <a:solidFill>
                  <a:schemeClr val="bg1"/>
                </a:solidFill>
              </a:rPr>
              <a:t>peor</a:t>
            </a:r>
            <a:r>
              <a:rPr lang="en-US" sz="4000" dirty="0">
                <a:solidFill>
                  <a:schemeClr val="bg1"/>
                </a:solidFill>
              </a:rPr>
              <a:t>, and </a:t>
            </a:r>
            <a:r>
              <a:rPr lang="en-US" sz="4000" u="sng" dirty="0">
                <a:solidFill>
                  <a:schemeClr val="bg1"/>
                </a:solidFill>
              </a:rPr>
              <a:t>no one to this day knows the location of his grave.</a:t>
            </a:r>
          </a:p>
          <a:p>
            <a:endParaRPr lang="en-US" sz="11500" dirty="0">
              <a:solidFill>
                <a:schemeClr val="bg1"/>
              </a:solidFill>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56717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Numbers 20  Moses</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1</a:t>
            </a:r>
            <a:r>
              <a:rPr lang="en-US" sz="4000" dirty="0">
                <a:solidFill>
                  <a:schemeClr val="bg1"/>
                </a:solidFill>
              </a:rPr>
              <a:t>In the first month, the whole congregation of Israel entered the Wilderness of Zin and stayed in Kadesh..</a:t>
            </a:r>
          </a:p>
          <a:p>
            <a:r>
              <a:rPr lang="en-US" sz="4000" b="1" dirty="0">
                <a:solidFill>
                  <a:schemeClr val="bg1"/>
                </a:solidFill>
                <a:hlinkClick r:id="rId3">
                  <a:extLst>
                    <a:ext uri="{A12FA001-AC4F-418D-AE19-62706E023703}">
                      <ahyp:hlinkClr xmlns:ahyp="http://schemas.microsoft.com/office/drawing/2018/hyperlinkcolor" val="tx"/>
                    </a:ext>
                  </a:extLst>
                </a:hlinkClick>
              </a:rPr>
              <a:t>2</a:t>
            </a:r>
            <a:r>
              <a:rPr lang="en-US" sz="4000" dirty="0">
                <a:solidFill>
                  <a:schemeClr val="bg1"/>
                </a:solidFill>
              </a:rPr>
              <a:t>Now there was no water for the congregation, so they gathered against Moses and Aaron. </a:t>
            </a:r>
            <a:r>
              <a:rPr lang="en-US" sz="4000" b="1" dirty="0">
                <a:solidFill>
                  <a:schemeClr val="bg1"/>
                </a:solidFill>
                <a:hlinkClick r:id="rId4">
                  <a:extLst>
                    <a:ext uri="{A12FA001-AC4F-418D-AE19-62706E023703}">
                      <ahyp:hlinkClr xmlns:ahyp="http://schemas.microsoft.com/office/drawing/2018/hyperlinkcolor" val="tx"/>
                    </a:ext>
                  </a:extLst>
                </a:hlinkClick>
              </a:rPr>
              <a:t>3</a:t>
            </a:r>
            <a:r>
              <a:rPr lang="en-US" sz="4000" dirty="0">
                <a:solidFill>
                  <a:schemeClr val="bg1"/>
                </a:solidFill>
              </a:rPr>
              <a:t>The people quarreled with Moses and said, “If only we had perished with our brothers before Yahweh! </a:t>
            </a:r>
            <a:endParaRPr lang="en-US" sz="5400" dirty="0">
              <a:solidFill>
                <a:schemeClr val="bg1"/>
              </a:solidFill>
            </a:endParaRP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30905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56609</TotalTime>
  <Words>1376</Words>
  <Application>Microsoft Office PowerPoint</Application>
  <PresentationFormat>Widescreen</PresentationFormat>
  <Paragraphs>61</Paragraphs>
  <Slides>25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system-ui</vt:lpstr>
      <vt:lpstr>Office Theme</vt:lpstr>
      <vt:lpstr>Jude</vt:lpstr>
      <vt:lpstr>PowerPoint Presentation</vt:lpstr>
      <vt:lpstr>Jude 8 </vt:lpstr>
      <vt:lpstr>Jude 9 </vt:lpstr>
      <vt:lpstr>Michael  Hierarchy of Angels </vt:lpstr>
      <vt:lpstr>Zechariah 1-2 ; 3 </vt:lpstr>
      <vt:lpstr>Deuteronomy 34  </vt:lpstr>
      <vt:lpstr>PowerPoint Presentation</vt:lpstr>
      <vt:lpstr>Numbers 20  Moses</vt:lpstr>
      <vt:lpstr>Numbers 20</vt:lpstr>
      <vt:lpstr>Numbers 20</vt:lpstr>
      <vt:lpstr>Numbers 20</vt:lpstr>
      <vt:lpstr>Numbers 20</vt:lpstr>
      <vt:lpstr>Deuteronomy 32</vt:lpstr>
      <vt:lpstr>Deturonmy 32</vt:lpstr>
      <vt:lpstr>Gensis 49</vt:lpstr>
      <vt:lpstr>Genesis 50:22-26  Heb 11:22  </vt:lpstr>
      <vt:lpstr> </vt:lpstr>
      <vt:lpstr>PowerPoint Presentation</vt:lpstr>
      <vt:lpstr>Trans Jordan Area</vt:lpstr>
      <vt:lpstr>Trans Jordan Area</vt:lpstr>
      <vt:lpstr>Trans Jordan Area</vt:lpstr>
      <vt:lpstr>PowerPoint Presentation</vt:lpstr>
      <vt:lpstr>Jude 9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Worldview</dc:title>
  <dc:creator>Jess Ellis</dc:creator>
  <cp:lastModifiedBy>Anthony Patton</cp:lastModifiedBy>
  <cp:revision>206</cp:revision>
  <dcterms:created xsi:type="dcterms:W3CDTF">2022-07-24T15:54:16Z</dcterms:created>
  <dcterms:modified xsi:type="dcterms:W3CDTF">2023-05-14T16:24:39Z</dcterms:modified>
</cp:coreProperties>
</file>