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ppt/theme/themeOverride13.xml" ContentType="application/vnd.openxmlformats-officedocument.themeOverride+xml"/>
  <Override PartName="/ppt/notesSlides/notesSlide14.xml" ContentType="application/vnd.openxmlformats-officedocument.presentationml.notesSlide+xml"/>
  <Override PartName="/ppt/theme/themeOverride14.xml" ContentType="application/vnd.openxmlformats-officedocument.themeOverride+xml"/>
  <Override PartName="/ppt/notesSlides/notesSlide15.xml" ContentType="application/vnd.openxmlformats-officedocument.presentationml.notesSlide+xml"/>
  <Override PartName="/ppt/theme/themeOverride15.xml" ContentType="application/vnd.openxmlformats-officedocument.themeOverride+xml"/>
  <Override PartName="/ppt/notesSlides/notesSlide16.xml" ContentType="application/vnd.openxmlformats-officedocument.presentationml.notesSlide+xml"/>
  <Override PartName="/ppt/theme/themeOverride16.xml" ContentType="application/vnd.openxmlformats-officedocument.themeOverride+xml"/>
  <Override PartName="/ppt/notesSlides/notesSlide17.xml" ContentType="application/vnd.openxmlformats-officedocument.presentationml.notesSlide+xml"/>
  <Override PartName="/ppt/theme/themeOverride17.xml" ContentType="application/vnd.openxmlformats-officedocument.themeOverride+xml"/>
  <Override PartName="/ppt/notesSlides/notesSlide18.xml" ContentType="application/vnd.openxmlformats-officedocument.presentationml.notesSlide+xml"/>
  <Override PartName="/ppt/theme/themeOverride18.xml" ContentType="application/vnd.openxmlformats-officedocument.themeOverride+xml"/>
  <Override PartName="/ppt/notesSlides/notesSlide19.xml" ContentType="application/vnd.openxmlformats-officedocument.presentationml.notesSlide+xml"/>
  <Override PartName="/ppt/theme/themeOverride19.xml" ContentType="application/vnd.openxmlformats-officedocument.themeOverride+xml"/>
  <Override PartName="/ppt/notesSlides/notesSlide20.xml" ContentType="application/vnd.openxmlformats-officedocument.presentationml.notesSlide+xml"/>
  <Override PartName="/ppt/theme/themeOverride20.xml" ContentType="application/vnd.openxmlformats-officedocument.themeOverride+xml"/>
  <Override PartName="/ppt/notesSlides/notesSlide21.xml" ContentType="application/vnd.openxmlformats-officedocument.presentationml.notesSlide+xml"/>
  <Override PartName="/ppt/theme/themeOverride21.xml" ContentType="application/vnd.openxmlformats-officedocument.themeOverride+xml"/>
  <Override PartName="/ppt/notesSlides/notesSlide22.xml" ContentType="application/vnd.openxmlformats-officedocument.presentationml.notesSlide+xml"/>
  <Override PartName="/ppt/theme/themeOverride22.xml" ContentType="application/vnd.openxmlformats-officedocument.themeOverride+xml"/>
  <Override PartName="/ppt/notesSlides/notesSlide23.xml" ContentType="application/vnd.openxmlformats-officedocument.presentationml.notesSlide+xml"/>
  <Override PartName="/ppt/theme/themeOverride23.xml" ContentType="application/vnd.openxmlformats-officedocument.themeOverr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256" r:id="rId2"/>
    <p:sldId id="332" r:id="rId3"/>
    <p:sldId id="352" r:id="rId4"/>
    <p:sldId id="257" r:id="rId5"/>
    <p:sldId id="337"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88"/>
    <p:restoredTop sz="94444"/>
  </p:normalViewPr>
  <p:slideViewPr>
    <p:cSldViewPr snapToGrid="0" snapToObjects="1">
      <p:cViewPr varScale="1">
        <p:scale>
          <a:sx n="153" d="100"/>
          <a:sy n="153" d="100"/>
        </p:scale>
        <p:origin x="1016" y="168"/>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11/21/23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10</a:t>
            </a:fld>
            <a:endParaRPr lang="en-US"/>
          </a:p>
        </p:txBody>
      </p:sp>
    </p:spTree>
    <p:extLst>
      <p:ext uri="{BB962C8B-B14F-4D97-AF65-F5344CB8AC3E}">
        <p14:creationId xmlns:p14="http://schemas.microsoft.com/office/powerpoint/2010/main" val="529722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11</a:t>
            </a:fld>
            <a:endParaRPr lang="en-US"/>
          </a:p>
        </p:txBody>
      </p:sp>
    </p:spTree>
    <p:extLst>
      <p:ext uri="{BB962C8B-B14F-4D97-AF65-F5344CB8AC3E}">
        <p14:creationId xmlns:p14="http://schemas.microsoft.com/office/powerpoint/2010/main" val="593741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12</a:t>
            </a:fld>
            <a:endParaRPr lang="en-US"/>
          </a:p>
        </p:txBody>
      </p:sp>
    </p:spTree>
    <p:extLst>
      <p:ext uri="{BB962C8B-B14F-4D97-AF65-F5344CB8AC3E}">
        <p14:creationId xmlns:p14="http://schemas.microsoft.com/office/powerpoint/2010/main" val="723248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13</a:t>
            </a:fld>
            <a:endParaRPr lang="en-US"/>
          </a:p>
        </p:txBody>
      </p:sp>
    </p:spTree>
    <p:extLst>
      <p:ext uri="{BB962C8B-B14F-4D97-AF65-F5344CB8AC3E}">
        <p14:creationId xmlns:p14="http://schemas.microsoft.com/office/powerpoint/2010/main" val="589049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14</a:t>
            </a:fld>
            <a:endParaRPr lang="en-US"/>
          </a:p>
        </p:txBody>
      </p:sp>
    </p:spTree>
    <p:extLst>
      <p:ext uri="{BB962C8B-B14F-4D97-AF65-F5344CB8AC3E}">
        <p14:creationId xmlns:p14="http://schemas.microsoft.com/office/powerpoint/2010/main" val="1026590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15</a:t>
            </a:fld>
            <a:endParaRPr lang="en-US"/>
          </a:p>
        </p:txBody>
      </p:sp>
    </p:spTree>
    <p:extLst>
      <p:ext uri="{BB962C8B-B14F-4D97-AF65-F5344CB8AC3E}">
        <p14:creationId xmlns:p14="http://schemas.microsoft.com/office/powerpoint/2010/main" val="1485332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16</a:t>
            </a:fld>
            <a:endParaRPr lang="en-US"/>
          </a:p>
        </p:txBody>
      </p:sp>
    </p:spTree>
    <p:extLst>
      <p:ext uri="{BB962C8B-B14F-4D97-AF65-F5344CB8AC3E}">
        <p14:creationId xmlns:p14="http://schemas.microsoft.com/office/powerpoint/2010/main" val="3952792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17</a:t>
            </a:fld>
            <a:endParaRPr lang="en-US"/>
          </a:p>
        </p:txBody>
      </p:sp>
    </p:spTree>
    <p:extLst>
      <p:ext uri="{BB962C8B-B14F-4D97-AF65-F5344CB8AC3E}">
        <p14:creationId xmlns:p14="http://schemas.microsoft.com/office/powerpoint/2010/main" val="867968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18</a:t>
            </a:fld>
            <a:endParaRPr lang="en-US"/>
          </a:p>
        </p:txBody>
      </p:sp>
    </p:spTree>
    <p:extLst>
      <p:ext uri="{BB962C8B-B14F-4D97-AF65-F5344CB8AC3E}">
        <p14:creationId xmlns:p14="http://schemas.microsoft.com/office/powerpoint/2010/main" val="26424747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19</a:t>
            </a:fld>
            <a:endParaRPr lang="en-US"/>
          </a:p>
        </p:txBody>
      </p:sp>
    </p:spTree>
    <p:extLst>
      <p:ext uri="{BB962C8B-B14F-4D97-AF65-F5344CB8AC3E}">
        <p14:creationId xmlns:p14="http://schemas.microsoft.com/office/powerpoint/2010/main" val="396639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20</a:t>
            </a:fld>
            <a:endParaRPr lang="en-US"/>
          </a:p>
        </p:txBody>
      </p:sp>
    </p:spTree>
    <p:extLst>
      <p:ext uri="{BB962C8B-B14F-4D97-AF65-F5344CB8AC3E}">
        <p14:creationId xmlns:p14="http://schemas.microsoft.com/office/powerpoint/2010/main" val="22430847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21</a:t>
            </a:fld>
            <a:endParaRPr lang="en-US"/>
          </a:p>
        </p:txBody>
      </p:sp>
    </p:spTree>
    <p:extLst>
      <p:ext uri="{BB962C8B-B14F-4D97-AF65-F5344CB8AC3E}">
        <p14:creationId xmlns:p14="http://schemas.microsoft.com/office/powerpoint/2010/main" val="41355084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22</a:t>
            </a:fld>
            <a:endParaRPr lang="en-US"/>
          </a:p>
        </p:txBody>
      </p:sp>
    </p:spTree>
    <p:extLst>
      <p:ext uri="{BB962C8B-B14F-4D97-AF65-F5344CB8AC3E}">
        <p14:creationId xmlns:p14="http://schemas.microsoft.com/office/powerpoint/2010/main" val="18016404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23</a:t>
            </a:fld>
            <a:endParaRPr lang="en-US"/>
          </a:p>
        </p:txBody>
      </p:sp>
    </p:spTree>
    <p:extLst>
      <p:ext uri="{BB962C8B-B14F-4D97-AF65-F5344CB8AC3E}">
        <p14:creationId xmlns:p14="http://schemas.microsoft.com/office/powerpoint/2010/main" val="35691178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24</a:t>
            </a:fld>
            <a:endParaRPr lang="en-US"/>
          </a:p>
        </p:txBody>
      </p:sp>
    </p:spTree>
    <p:extLst>
      <p:ext uri="{BB962C8B-B14F-4D97-AF65-F5344CB8AC3E}">
        <p14:creationId xmlns:p14="http://schemas.microsoft.com/office/powerpoint/2010/main" val="213182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2122355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4</a:t>
            </a:fld>
            <a:endParaRPr lang="en-US"/>
          </a:p>
        </p:txBody>
      </p:sp>
    </p:spTree>
    <p:extLst>
      <p:ext uri="{BB962C8B-B14F-4D97-AF65-F5344CB8AC3E}">
        <p14:creationId xmlns:p14="http://schemas.microsoft.com/office/powerpoint/2010/main" val="507116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5</a:t>
            </a:fld>
            <a:endParaRPr lang="en-US"/>
          </a:p>
        </p:txBody>
      </p:sp>
    </p:spTree>
    <p:extLst>
      <p:ext uri="{BB962C8B-B14F-4D97-AF65-F5344CB8AC3E}">
        <p14:creationId xmlns:p14="http://schemas.microsoft.com/office/powerpoint/2010/main" val="347681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6</a:t>
            </a:fld>
            <a:endParaRPr lang="en-US"/>
          </a:p>
        </p:txBody>
      </p:sp>
    </p:spTree>
    <p:extLst>
      <p:ext uri="{BB962C8B-B14F-4D97-AF65-F5344CB8AC3E}">
        <p14:creationId xmlns:p14="http://schemas.microsoft.com/office/powerpoint/2010/main" val="1302508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7</a:t>
            </a:fld>
            <a:endParaRPr lang="en-US"/>
          </a:p>
        </p:txBody>
      </p:sp>
    </p:spTree>
    <p:extLst>
      <p:ext uri="{BB962C8B-B14F-4D97-AF65-F5344CB8AC3E}">
        <p14:creationId xmlns:p14="http://schemas.microsoft.com/office/powerpoint/2010/main" val="3575042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8</a:t>
            </a:fld>
            <a:endParaRPr lang="en-US"/>
          </a:p>
        </p:txBody>
      </p:sp>
    </p:spTree>
    <p:extLst>
      <p:ext uri="{BB962C8B-B14F-4D97-AF65-F5344CB8AC3E}">
        <p14:creationId xmlns:p14="http://schemas.microsoft.com/office/powerpoint/2010/main" val="262658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9</a:t>
            </a:fld>
            <a:endParaRPr lang="en-US"/>
          </a:p>
        </p:txBody>
      </p:sp>
    </p:spTree>
    <p:extLst>
      <p:ext uri="{BB962C8B-B14F-4D97-AF65-F5344CB8AC3E}">
        <p14:creationId xmlns:p14="http://schemas.microsoft.com/office/powerpoint/2010/main" val="2449840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EABE1F-423C-5046-A537-B106733C88A5}" type="datetimeFigureOut">
              <a:rPr lang="en-US" smtClean="0"/>
              <a:t>11/21/23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4577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185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22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622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ABE1F-423C-5046-A537-B106733C88A5}" type="datetimeFigureOut">
              <a:rPr lang="en-US" smtClean="0"/>
              <a:t>11/21/23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16440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ABE1F-423C-5046-A537-B106733C88A5}" type="datetimeFigureOut">
              <a:rPr lang="en-US" smtClean="0"/>
              <a:t>11/21/23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02723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ABE1F-423C-5046-A537-B106733C88A5}" type="datetimeFigureOut">
              <a:rPr lang="en-US" smtClean="0"/>
              <a:t>11/21/23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459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EABE1F-423C-5046-A537-B106733C88A5}" type="datetimeFigureOut">
              <a:rPr lang="en-US" smtClean="0"/>
              <a:t>11/21/23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6129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ABE1F-423C-5046-A537-B106733C88A5}" type="datetimeFigureOut">
              <a:rPr lang="en-US" smtClean="0"/>
              <a:t>11/21/23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70413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81658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839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1EABE1F-423C-5046-A537-B106733C88A5}" type="datetimeFigureOut">
              <a:rPr lang="en-US" smtClean="0"/>
              <a:t>11/21/23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3767686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FULFILLING THE MISSION OF CHRIST</a:t>
            </a:r>
          </a:p>
        </p:txBody>
      </p:sp>
    </p:spTree>
    <p:extLst>
      <p:ext uri="{BB962C8B-B14F-4D97-AF65-F5344CB8AC3E}">
        <p14:creationId xmlns:p14="http://schemas.microsoft.com/office/powerpoint/2010/main" val="19864627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Paradigm of Faith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2" fontAlgn="ctr">
              <a:buClr>
                <a:schemeClr val="tx1"/>
              </a:buClr>
            </a:pPr>
            <a:r>
              <a:rPr lang="en-US" dirty="0"/>
              <a:t>The cross for Paul is a paradigm for the life of faith.</a:t>
            </a:r>
          </a:p>
          <a:p>
            <a:pPr lvl="2" fontAlgn="ctr">
              <a:buClr>
                <a:schemeClr val="tx1"/>
              </a:buClr>
            </a:pPr>
            <a:r>
              <a:rPr lang="en-US" dirty="0"/>
              <a:t>Believers incorporate the self-giving sacrifice of Christ into the community by serving one another.</a:t>
            </a:r>
          </a:p>
          <a:p>
            <a:pPr lvl="2" fontAlgn="ctr">
              <a:buClr>
                <a:schemeClr val="tx1"/>
              </a:buClr>
            </a:pPr>
            <a:r>
              <a:rPr lang="en-US" dirty="0"/>
              <a:t>“Bear one another’s burdens, and in this way you will fulfill the law of Christ.” (Galatians 6:2)</a:t>
            </a:r>
          </a:p>
        </p:txBody>
      </p:sp>
    </p:spTree>
    <p:extLst>
      <p:ext uri="{BB962C8B-B14F-4D97-AF65-F5344CB8AC3E}">
        <p14:creationId xmlns:p14="http://schemas.microsoft.com/office/powerpoint/2010/main" val="36839416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Paradigm of Faith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1219170" lvl="2" indent="0" fontAlgn="ctr">
              <a:buClr>
                <a:schemeClr val="tx1"/>
              </a:buClr>
              <a:buNone/>
            </a:pPr>
            <a:r>
              <a:rPr lang="en-US" dirty="0"/>
              <a:t>“But we who are strong ought to bear with the failings of the weak, and not just please ourselves. Let each of us please his neighbor for his good to build him up. For even Christ did not please himself, but just as it is written, </a:t>
            </a:r>
            <a:r>
              <a:rPr lang="en-US" dirty="0">
                <a:solidFill>
                  <a:srgbClr val="FFFF00"/>
                </a:solidFill>
              </a:rPr>
              <a:t>“The insults of those who insult you have fallen on me.”</a:t>
            </a:r>
            <a:r>
              <a:rPr lang="en-US" dirty="0"/>
              <a:t>” (Romans 15:1-3) </a:t>
            </a:r>
            <a:r>
              <a:rPr lang="en-US" dirty="0">
                <a:solidFill>
                  <a:srgbClr val="FFFF00"/>
                </a:solidFill>
              </a:rPr>
              <a:t>(Psalm 69:9)</a:t>
            </a:r>
          </a:p>
        </p:txBody>
      </p:sp>
    </p:spTree>
    <p:extLst>
      <p:ext uri="{BB962C8B-B14F-4D97-AF65-F5344CB8AC3E}">
        <p14:creationId xmlns:p14="http://schemas.microsoft.com/office/powerpoint/2010/main" val="10587423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Paradigm of Faith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10000"/>
          </a:bodyPr>
          <a:lstStyle/>
          <a:p>
            <a:pPr marL="1219170" lvl="2" indent="0" fontAlgn="ctr">
              <a:buClr>
                <a:schemeClr val="tx1"/>
              </a:buClr>
              <a:buNone/>
            </a:pPr>
            <a:r>
              <a:rPr lang="en-US" dirty="0"/>
              <a:t>“Only conduct yourselves in a manner worthy of the gospel of Christ, so that whether I come and see you or remain absent, I will hear of you that you are standing firm in one spirit, with one mind </a:t>
            </a:r>
            <a:r>
              <a:rPr lang="en-US" dirty="0">
                <a:solidFill>
                  <a:srgbClr val="FFFF00"/>
                </a:solidFill>
              </a:rPr>
              <a:t>striving together for the faith of the gospel</a:t>
            </a:r>
            <a:r>
              <a:rPr lang="en-US" dirty="0"/>
              <a:t>; in no way alarmed by your opponents - which is a sign of destruction for them, but of salvation for you, and that too, from God. For to you it has been granted for Christ’s sake not only to believe in Him, </a:t>
            </a:r>
            <a:r>
              <a:rPr lang="en-US" dirty="0">
                <a:solidFill>
                  <a:srgbClr val="FFFF00"/>
                </a:solidFill>
              </a:rPr>
              <a:t>but also to suffer for His sake</a:t>
            </a:r>
            <a:r>
              <a:rPr lang="en-US" dirty="0"/>
              <a:t>, experiencing the same conflict which you saw in me, and now hear to be in me.” (Philippians 1:27-30)</a:t>
            </a:r>
          </a:p>
        </p:txBody>
      </p:sp>
    </p:spTree>
    <p:extLst>
      <p:ext uri="{BB962C8B-B14F-4D97-AF65-F5344CB8AC3E}">
        <p14:creationId xmlns:p14="http://schemas.microsoft.com/office/powerpoint/2010/main" val="18041100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A Life Of Fellowship</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marL="1219170" lvl="2" indent="0" fontAlgn="ctr">
              <a:buClr>
                <a:schemeClr val="tx1"/>
              </a:buClr>
              <a:buNone/>
            </a:pPr>
            <a:r>
              <a:rPr lang="en-US" dirty="0"/>
              <a:t>“Therefore, if there is any encouragement in Christ, any comfort provided by love, any fellowship in the Spirit, any affection or mercy, complete my joy and be of the </a:t>
            </a:r>
            <a:r>
              <a:rPr lang="en-US" dirty="0">
                <a:solidFill>
                  <a:srgbClr val="FFFF00"/>
                </a:solidFill>
              </a:rPr>
              <a:t>same mind</a:t>
            </a:r>
            <a:r>
              <a:rPr lang="en-US" dirty="0"/>
              <a:t>, by having the same love, being united in spirit, and having one purpose. Instead of being motivated by selfish ambition or vanity, each of you should, in humility, be moved to treat one another as more important than yourself. Each of you should be concerned not only about your own interests, but about the interests of others as well.” (Philippians 2:1-4)</a:t>
            </a:r>
          </a:p>
        </p:txBody>
      </p:sp>
    </p:spTree>
    <p:extLst>
      <p:ext uri="{BB962C8B-B14F-4D97-AF65-F5344CB8AC3E}">
        <p14:creationId xmlns:p14="http://schemas.microsoft.com/office/powerpoint/2010/main" val="11870944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fontScale="90000"/>
          </a:bodyPr>
          <a:lstStyle/>
          <a:p>
            <a:pPr algn="ctr"/>
            <a:r>
              <a:rPr lang="en-US" sz="3600" dirty="0"/>
              <a:t>Christian Hymn</a:t>
            </a:r>
            <a:br>
              <a:rPr lang="en-US" sz="3600" dirty="0"/>
            </a:br>
            <a:r>
              <a:rPr lang="en-US" sz="3600" dirty="0"/>
              <a:t>Pre-existence | Existence | Post-existence</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20000"/>
          </a:bodyPr>
          <a:lstStyle/>
          <a:p>
            <a:pPr marL="1219170" lvl="2" indent="0" fontAlgn="ctr">
              <a:buClr>
                <a:schemeClr val="tx1"/>
              </a:buClr>
              <a:buNone/>
            </a:pPr>
            <a:r>
              <a:rPr lang="en-US" dirty="0"/>
              <a:t>“Let the </a:t>
            </a:r>
            <a:r>
              <a:rPr lang="en-US" dirty="0">
                <a:solidFill>
                  <a:srgbClr val="FFFF00"/>
                </a:solidFill>
              </a:rPr>
              <a:t>same mind </a:t>
            </a:r>
            <a:r>
              <a:rPr lang="en-US" dirty="0"/>
              <a:t>be in you that was in Christ Jesus, who, though he was in the form of God, did not regard equality with God as something to be exploited, but emptied himself, taking the form of a slave, being born in human likeness. And being found in human form, he humbled himself and became obedient to the point of death-even death on a cross. Therefore God also highly exalted him and gave him the name that is above every name, so that at the name of Jesus every knee should bend, in heaven and on earth and under the earth, and every tongue should confess that Jesus Christ is Lord, to the glory of God the Father.” (Philippians 2:5-11)</a:t>
            </a:r>
          </a:p>
        </p:txBody>
      </p:sp>
    </p:spTree>
    <p:extLst>
      <p:ext uri="{BB962C8B-B14F-4D97-AF65-F5344CB8AC3E}">
        <p14:creationId xmlns:p14="http://schemas.microsoft.com/office/powerpoint/2010/main" val="20412651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Christ’s Example</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lnSpcReduction="20000"/>
          </a:bodyPr>
          <a:lstStyle/>
          <a:p>
            <a:pPr fontAlgn="ctr">
              <a:buClr>
                <a:schemeClr val="tx1"/>
              </a:buClr>
            </a:pPr>
            <a:r>
              <a:rPr lang="en-US" dirty="0"/>
              <a:t>Christ’s obedience is offered to the Philippians as a pattern for their own obedience.</a:t>
            </a:r>
          </a:p>
          <a:p>
            <a:pPr fontAlgn="ctr">
              <a:buClr>
                <a:schemeClr val="tx1"/>
              </a:buClr>
            </a:pPr>
            <a:r>
              <a:rPr lang="en-US" dirty="0"/>
              <a:t>Just as Christ was obedient to death so should they stand firm in the gospel.</a:t>
            </a:r>
          </a:p>
          <a:p>
            <a:pPr fontAlgn="ctr">
              <a:buClr>
                <a:schemeClr val="tx1"/>
              </a:buClr>
            </a:pPr>
            <a:r>
              <a:rPr lang="en-US" dirty="0"/>
              <a:t>Just as He was humbled so should they humble themselves for the sake of others.</a:t>
            </a:r>
          </a:p>
          <a:p>
            <a:pPr fontAlgn="ctr">
              <a:buClr>
                <a:schemeClr val="tx1"/>
              </a:buClr>
            </a:pPr>
            <a:r>
              <a:rPr lang="en-US" dirty="0"/>
              <a:t>Christ becomes an example to illuminate the way of obedience.</a:t>
            </a:r>
          </a:p>
        </p:txBody>
      </p:sp>
    </p:spTree>
    <p:extLst>
      <p:ext uri="{BB962C8B-B14F-4D97-AF65-F5344CB8AC3E}">
        <p14:creationId xmlns:p14="http://schemas.microsoft.com/office/powerpoint/2010/main" val="42475687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Same Mind | Philippians 2:5</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a:bodyPr>
          <a:lstStyle/>
          <a:p>
            <a:r>
              <a:rPr lang="en-US" sz="3200" dirty="0">
                <a:solidFill>
                  <a:srgbClr val="FFFF00"/>
                </a:solidFill>
                <a:latin typeface="Helvetica" pitchFamily="2" charset="0"/>
              </a:rPr>
              <a:t>Let the same mind be in you that was in Christ Jesus (NRSV)</a:t>
            </a:r>
          </a:p>
          <a:p>
            <a:r>
              <a:rPr lang="en-US" sz="3200" dirty="0">
                <a:latin typeface="Helvetica" pitchFamily="2" charset="0"/>
              </a:rPr>
              <a:t>Have this mind among yourselves, which is yours in Christ Jesus (RSV)</a:t>
            </a:r>
            <a:endParaRPr lang="en-US" sz="3200" dirty="0">
              <a:solidFill>
                <a:srgbClr val="FFFF00"/>
              </a:solidFill>
              <a:latin typeface="Helvetica" pitchFamily="2" charset="0"/>
            </a:endParaRPr>
          </a:p>
          <a:p>
            <a:r>
              <a:rPr lang="en-US" sz="3200" dirty="0">
                <a:latin typeface="Helvetica" pitchFamily="2" charset="0"/>
              </a:rPr>
              <a:t>Let this mind be in you, which was also in Christ Jesus (KJV)</a:t>
            </a:r>
          </a:p>
          <a:p>
            <a:r>
              <a:rPr lang="en-US" sz="3200" dirty="0">
                <a:latin typeface="Helvetica" pitchFamily="2" charset="0"/>
              </a:rPr>
              <a:t>Have this attitude in yourselves which was also in Christ Jesus (NASB)</a:t>
            </a:r>
          </a:p>
          <a:p>
            <a:r>
              <a:rPr lang="en-US" sz="3200" dirty="0">
                <a:latin typeface="Helvetica" pitchFamily="2" charset="0"/>
              </a:rPr>
              <a:t>In your relationships with one another, have the same mindset as Christ Jesus (NIV)</a:t>
            </a:r>
          </a:p>
          <a:p>
            <a:pPr marL="0" indent="0">
              <a:buNone/>
            </a:pPr>
            <a:endParaRPr lang="en-US" dirty="0">
              <a:latin typeface="Times"/>
            </a:endParaRPr>
          </a:p>
          <a:p>
            <a:pPr lvl="2" fontAlgn="ctr">
              <a:buClr>
                <a:schemeClr val="tx1"/>
              </a:buClr>
            </a:pPr>
            <a:endParaRPr lang="en-US" dirty="0"/>
          </a:p>
        </p:txBody>
      </p:sp>
    </p:spTree>
    <p:extLst>
      <p:ext uri="{BB962C8B-B14F-4D97-AF65-F5344CB8AC3E}">
        <p14:creationId xmlns:p14="http://schemas.microsoft.com/office/powerpoint/2010/main" val="18427293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Paul’s Example</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a:bodyPr>
          <a:lstStyle/>
          <a:p>
            <a:r>
              <a:rPr lang="en-US" sz="3200" dirty="0">
                <a:latin typeface="Helvetica" pitchFamily="2" charset="0"/>
              </a:rPr>
              <a:t>From head of the religious ranks to a disreputable traveling preacher writing to the Philippians from a prison cell.</a:t>
            </a:r>
          </a:p>
          <a:p>
            <a:r>
              <a:rPr lang="en-US" sz="3200" dirty="0">
                <a:latin typeface="Helvetica" pitchFamily="2" charset="0"/>
              </a:rPr>
              <a:t>“But whatever things were gain to me, those things I have counted as loss for the sake of Christ” (Philippians 3:7)</a:t>
            </a:r>
            <a:endParaRPr lang="en-US" dirty="0"/>
          </a:p>
          <a:p>
            <a:r>
              <a:rPr lang="en-US" sz="3200" dirty="0">
                <a:latin typeface="Helvetica" pitchFamily="2" charset="0"/>
              </a:rPr>
              <a:t>Paul’s hope is to share in Christ’s vindication at the Parousia.</a:t>
            </a:r>
          </a:p>
          <a:p>
            <a:r>
              <a:rPr lang="en-US" sz="3200" dirty="0">
                <a:latin typeface="Helvetica" pitchFamily="2" charset="0"/>
              </a:rPr>
              <a:t>“that I may know Him and the power of His resurrection and the fellowship of His sufferings, being conformed to His death; in order that I may attain to the resurrection from the dead.” (Philippians 3:10-11)</a:t>
            </a:r>
          </a:p>
        </p:txBody>
      </p:sp>
    </p:spTree>
    <p:extLst>
      <p:ext uri="{BB962C8B-B14F-4D97-AF65-F5344CB8AC3E}">
        <p14:creationId xmlns:p14="http://schemas.microsoft.com/office/powerpoint/2010/main" val="29668465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Paul’s Example</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r>
              <a:rPr lang="en-US" sz="3200" dirty="0">
                <a:latin typeface="Helvetica" pitchFamily="2" charset="0"/>
              </a:rPr>
              <a:t>The koinonia of His sufferings is Paul’s picture of the life in Christ.</a:t>
            </a:r>
          </a:p>
          <a:p>
            <a:r>
              <a:rPr lang="en-US" sz="3200" dirty="0">
                <a:latin typeface="Helvetica" pitchFamily="2" charset="0"/>
              </a:rPr>
              <a:t>The community of believers are conformed to the death of Christ.</a:t>
            </a:r>
          </a:p>
          <a:p>
            <a:r>
              <a:rPr lang="en-US" sz="3200" dirty="0">
                <a:latin typeface="Helvetica" pitchFamily="2" charset="0"/>
              </a:rPr>
              <a:t>The cross becomes the ruling metaphor for obedience.</a:t>
            </a:r>
          </a:p>
          <a:p>
            <a:r>
              <a:rPr lang="en-US" sz="3200" dirty="0">
                <a:latin typeface="Helvetica" pitchFamily="2" charset="0"/>
              </a:rPr>
              <a:t>The resurrection is the sign of hope of a future vindication by God.</a:t>
            </a:r>
          </a:p>
          <a:p>
            <a:r>
              <a:rPr lang="en-US" sz="3200" dirty="0">
                <a:latin typeface="Helvetica" pitchFamily="2" charset="0"/>
              </a:rPr>
              <a:t>Paul’s message of suffering is incurred for ”the faith of the gospel” and through service to others.</a:t>
            </a:r>
          </a:p>
        </p:txBody>
      </p:sp>
    </p:spTree>
    <p:extLst>
      <p:ext uri="{BB962C8B-B14F-4D97-AF65-F5344CB8AC3E}">
        <p14:creationId xmlns:p14="http://schemas.microsoft.com/office/powerpoint/2010/main" val="327062893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Paul’s Example</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r>
              <a:rPr lang="en-US" sz="3200" dirty="0">
                <a:latin typeface="Helvetica" pitchFamily="2" charset="0"/>
              </a:rPr>
              <a:t>Paul invites his readers to become fellow imitators of him and with him.</a:t>
            </a:r>
          </a:p>
          <a:p>
            <a:r>
              <a:rPr lang="en-US" sz="3200" dirty="0">
                <a:latin typeface="Helvetica" pitchFamily="2" charset="0"/>
              </a:rPr>
              <a:t>“You also became imitators of us and of the Lord, having received the word in much tribulation with the joy of the Holy Spirit, so that you became an example to all the believers in Macedonia and in Achaia.” (1 Thess 1:6-7)</a:t>
            </a:r>
          </a:p>
          <a:p>
            <a:r>
              <a:rPr lang="en-US" sz="3200" dirty="0">
                <a:latin typeface="Helvetica" pitchFamily="2" charset="0"/>
              </a:rPr>
              <a:t>Paul’s vision of a moral life are wrapped up in the themes of conformity of Christ’s death and the imitation of Christ.</a:t>
            </a:r>
          </a:p>
        </p:txBody>
      </p:sp>
    </p:spTree>
    <p:extLst>
      <p:ext uri="{BB962C8B-B14F-4D97-AF65-F5344CB8AC3E}">
        <p14:creationId xmlns:p14="http://schemas.microsoft.com/office/powerpoint/2010/main" val="25749349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idx="1"/>
          </p:nvPr>
        </p:nvPicPr>
        <p:blipFill rotWithShape="1">
          <a:blip r:embed="rId4">
            <a:alphaModFix/>
          </a:blip>
          <a:srcRect/>
          <a:stretch/>
        </p:blipFill>
        <p:spPr>
          <a:xfrm>
            <a:off x="0" y="44116"/>
            <a:ext cx="12192000" cy="6769768"/>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Obedience of Faith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buNone/>
            </a:pPr>
            <a:r>
              <a:rPr lang="en-US" sz="3200" dirty="0">
                <a:latin typeface="Helvetica" pitchFamily="2" charset="0"/>
              </a:rPr>
              <a:t>“Consequently, just as one trespass resulted in condemnation for all people, so also one righteous act resulted in justification and life for all people. For just as by the one man’s disobedience the many were made sinners, so by the one man’s obedience the many will be made righteous. For just as through the disobedience of the one man the many were made sinners, so also through the obedience of the one man the many will be made righteous” (Romans 5:18-19)</a:t>
            </a:r>
          </a:p>
        </p:txBody>
      </p:sp>
    </p:spTree>
    <p:extLst>
      <p:ext uri="{BB962C8B-B14F-4D97-AF65-F5344CB8AC3E}">
        <p14:creationId xmlns:p14="http://schemas.microsoft.com/office/powerpoint/2010/main" val="16025802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Obedience of Faith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92500"/>
          </a:bodyPr>
          <a:lstStyle/>
          <a:p>
            <a:r>
              <a:rPr lang="en-US" sz="3200" dirty="0">
                <a:latin typeface="Helvetica" pitchFamily="2" charset="0"/>
              </a:rPr>
              <a:t>The obedience of Jesus on the cross is the prototype for “the obedience of faith”.</a:t>
            </a:r>
          </a:p>
          <a:p>
            <a:r>
              <a:rPr lang="en-US" sz="3200" dirty="0">
                <a:latin typeface="Helvetica" pitchFamily="2" charset="0"/>
              </a:rPr>
              <a:t>The obedience of the one man (5:19) should be understood as a synonym for “the faith of Jesus Christ” (3:22) through which the righteousness of God is revealed.</a:t>
            </a:r>
          </a:p>
          <a:p>
            <a:r>
              <a:rPr lang="en-US" sz="3200" dirty="0">
                <a:latin typeface="Helvetica" pitchFamily="2" charset="0"/>
              </a:rPr>
              <a:t>God vindicated his own righteousness by putting forward Jesus, whose faithfulness in death atones for human sin/unfaithfulness and demonstrates God’s continuing faithfulness to his covenant promises.</a:t>
            </a:r>
          </a:p>
          <a:p>
            <a:pPr marL="0" indent="0">
              <a:buNone/>
            </a:pPr>
            <a:endParaRPr lang="en-US" sz="3200" dirty="0">
              <a:latin typeface="Helvetica" pitchFamily="2" charset="0"/>
            </a:endParaRPr>
          </a:p>
        </p:txBody>
      </p:sp>
    </p:spTree>
    <p:extLst>
      <p:ext uri="{BB962C8B-B14F-4D97-AF65-F5344CB8AC3E}">
        <p14:creationId xmlns:p14="http://schemas.microsoft.com/office/powerpoint/2010/main" val="41097302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Obedience of Faith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r>
              <a:rPr lang="en-US" sz="3200" dirty="0">
                <a:latin typeface="Helvetica" pitchFamily="2" charset="0"/>
              </a:rPr>
              <a:t>Jesus’ death is an act of faithfulness that simultaneously reconciles humanity to God and establishes a new reality in which we are set free from the power of sin, able to be conformed to the pattern of His life.</a:t>
            </a:r>
          </a:p>
          <a:p>
            <a:r>
              <a:rPr lang="en-US" sz="3200" dirty="0">
                <a:latin typeface="Helvetica" pitchFamily="2" charset="0"/>
              </a:rPr>
              <a:t>The faith of Jesus Christ becomes the animating force in our lives.</a:t>
            </a:r>
          </a:p>
          <a:p>
            <a:r>
              <a:rPr lang="en-US" sz="3200" dirty="0">
                <a:latin typeface="Helvetica" pitchFamily="2" charset="0"/>
              </a:rPr>
              <a:t>To be in Christ is to have one’s life conformed to the self-giving love enacted in the cross.</a:t>
            </a:r>
          </a:p>
        </p:txBody>
      </p:sp>
    </p:spTree>
    <p:extLst>
      <p:ext uri="{BB962C8B-B14F-4D97-AF65-F5344CB8AC3E}">
        <p14:creationId xmlns:p14="http://schemas.microsoft.com/office/powerpoint/2010/main" val="17499695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Obedience of Faith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buNone/>
            </a:pPr>
            <a:r>
              <a:rPr lang="en-US" sz="3200" dirty="0">
                <a:latin typeface="Helvetica" pitchFamily="2" charset="0"/>
              </a:rPr>
              <a:t>“I have been crucified with Christ, and it is no longer I who live, but Christ lives in me. So the life I now live in the body, I live because of the faithfulness of the Son of God, who loved me and gave himself for me.” (Galatians 2:20)</a:t>
            </a:r>
          </a:p>
        </p:txBody>
      </p:sp>
    </p:spTree>
    <p:extLst>
      <p:ext uri="{BB962C8B-B14F-4D97-AF65-F5344CB8AC3E}">
        <p14:creationId xmlns:p14="http://schemas.microsoft.com/office/powerpoint/2010/main" val="26811779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Obedience of Faith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buNone/>
            </a:pPr>
            <a:r>
              <a:rPr lang="en-US" sz="3200" dirty="0">
                <a:latin typeface="Helvetica" pitchFamily="2" charset="0"/>
              </a:rPr>
              <a:t>“But we have this treasure in clay jars, so that the extraordinary power belongs to God and does not come from us. We are experiencing trouble on every side, but are not crushed; we are perplexed, but not driven to despair; we are persecuted, but not abandoned; we are knocked down, but not destroyed, always carrying around in our body the death of Jesus, so that the life of Jesus may also be made visible in our body.” (2 Corinthians 4:7-10)</a:t>
            </a:r>
          </a:p>
        </p:txBody>
      </p:sp>
    </p:spTree>
    <p:extLst>
      <p:ext uri="{BB962C8B-B14F-4D97-AF65-F5344CB8AC3E}">
        <p14:creationId xmlns:p14="http://schemas.microsoft.com/office/powerpoint/2010/main" val="276152269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CHURCH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Community of Christ Followers</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Fulfilling Christ’s Mission</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Through Unity and Power of the Holy Spirit</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To the Glory of God</a:t>
            </a:r>
            <a:endParaRPr lang="en-US" sz="3600" dirty="0"/>
          </a:p>
        </p:txBody>
      </p:sp>
    </p:spTree>
    <p:extLst>
      <p:ext uri="{BB962C8B-B14F-4D97-AF65-F5344CB8AC3E}">
        <p14:creationId xmlns:p14="http://schemas.microsoft.com/office/powerpoint/2010/main" val="369867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dirty="0"/>
              <a:t>Paul</a:t>
            </a:r>
            <a:endParaRPr lang="en-US" sz="3200" dirty="0"/>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marL="914400" lvl="2" indent="0" algn="ctr" fontAlgn="ctr">
              <a:buNone/>
            </a:pPr>
            <a:r>
              <a:rPr lang="en-US" sz="5400" dirty="0"/>
              <a:t>The Fellowship of His Sufferings</a:t>
            </a:r>
            <a:endParaRPr lang="en-US" dirty="0"/>
          </a:p>
        </p:txBody>
      </p:sp>
    </p:spTree>
    <p:extLst>
      <p:ext uri="{BB962C8B-B14F-4D97-AF65-F5344CB8AC3E}">
        <p14:creationId xmlns:p14="http://schemas.microsoft.com/office/powerpoint/2010/main" val="26178707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Theological Motifs for Pauline Ethics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lstStyle/>
          <a:p>
            <a:pPr lvl="2" fontAlgn="ctr"/>
            <a:r>
              <a:rPr lang="en-US" sz="3600" dirty="0"/>
              <a:t>Eschatology (Parousia) / New Beginnings</a:t>
            </a:r>
          </a:p>
          <a:p>
            <a:pPr lvl="2" fontAlgn="ctr"/>
            <a:r>
              <a:rPr lang="en-US" sz="3600" dirty="0"/>
              <a:t>The Cross</a:t>
            </a:r>
          </a:p>
          <a:p>
            <a:pPr lvl="2" fontAlgn="ctr"/>
            <a:r>
              <a:rPr lang="en-US" sz="3600" dirty="0"/>
              <a:t>The New Community in Christ</a:t>
            </a:r>
          </a:p>
        </p:txBody>
      </p:sp>
    </p:spTree>
    <p:extLst>
      <p:ext uri="{BB962C8B-B14F-4D97-AF65-F5344CB8AC3E}">
        <p14:creationId xmlns:p14="http://schemas.microsoft.com/office/powerpoint/2010/main" val="36692047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Summary</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lvl="2" fontAlgn="ctr">
              <a:buClr>
                <a:schemeClr val="tx1"/>
              </a:buClr>
            </a:pPr>
            <a:r>
              <a:rPr lang="en-US" dirty="0"/>
              <a:t>Paul frames the church community within a divine cosmic paradigm shift in which suffering and joy will both be present until the Parousia (End Time).</a:t>
            </a:r>
          </a:p>
          <a:p>
            <a:pPr lvl="2" fontAlgn="ctr">
              <a:buClr>
                <a:schemeClr val="tx1"/>
              </a:buClr>
            </a:pPr>
            <a:r>
              <a:rPr lang="en-US" dirty="0"/>
              <a:t>The church community is the eschatological beachhead where the power of God has invaded the world.</a:t>
            </a:r>
          </a:p>
          <a:p>
            <a:pPr lvl="2" fontAlgn="ctr">
              <a:buClr>
                <a:schemeClr val="tx1"/>
              </a:buClr>
            </a:pPr>
            <a:r>
              <a:rPr lang="en-US" dirty="0"/>
              <a:t>The church community is to live faithfully between the times under Spirit’s control and moral discernment.</a:t>
            </a:r>
          </a:p>
        </p:txBody>
      </p:sp>
    </p:spTree>
    <p:extLst>
      <p:ext uri="{BB962C8B-B14F-4D97-AF65-F5344CB8AC3E}">
        <p14:creationId xmlns:p14="http://schemas.microsoft.com/office/powerpoint/2010/main" val="32453396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Cross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marL="1219170" lvl="2" indent="0" fontAlgn="ctr">
              <a:buClr>
                <a:schemeClr val="tx1"/>
              </a:buClr>
              <a:buNone/>
            </a:pPr>
            <a:r>
              <a:rPr lang="en-US" dirty="0"/>
              <a:t>“And when I came to you, brethren, I did not come with superiority of speech or of wisdom, proclaiming to you the testimony of God. </a:t>
            </a:r>
            <a:r>
              <a:rPr lang="en-US" dirty="0">
                <a:solidFill>
                  <a:srgbClr val="FFFF00"/>
                </a:solidFill>
              </a:rPr>
              <a:t>For I determined to know nothing among you except Jesus Christ, and Him crucified</a:t>
            </a:r>
            <a:r>
              <a:rPr lang="en-US" dirty="0"/>
              <a:t>. I was with you in weakness and in fear and in much trembling, and my message and my preaching were not in persuasive words of wisdom, but in demonstration of the Spirit and of power, so that your faith would not rest on the wisdom of men, but on the power of God.” (1 Corinthians 2:1-5)</a:t>
            </a:r>
          </a:p>
        </p:txBody>
      </p:sp>
    </p:spTree>
    <p:extLst>
      <p:ext uri="{BB962C8B-B14F-4D97-AF65-F5344CB8AC3E}">
        <p14:creationId xmlns:p14="http://schemas.microsoft.com/office/powerpoint/2010/main" val="12094029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Cross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fontScale="77500" lnSpcReduction="20000"/>
          </a:bodyPr>
          <a:lstStyle/>
          <a:p>
            <a:pPr fontAlgn="ctr">
              <a:buClr>
                <a:schemeClr val="tx1"/>
              </a:buClr>
            </a:pPr>
            <a:r>
              <a:rPr lang="en-US" dirty="0"/>
              <a:t>The cross had a variety of meanings for Paul:</a:t>
            </a:r>
          </a:p>
          <a:p>
            <a:pPr lvl="1" fontAlgn="ctr">
              <a:buClr>
                <a:schemeClr val="tx1"/>
              </a:buClr>
            </a:pPr>
            <a:r>
              <a:rPr lang="en-US" sz="3866" dirty="0"/>
              <a:t>The pivot point of the ages.</a:t>
            </a:r>
          </a:p>
          <a:p>
            <a:pPr lvl="1" fontAlgn="ctr">
              <a:buClr>
                <a:schemeClr val="tx1"/>
              </a:buClr>
            </a:pPr>
            <a:r>
              <a:rPr lang="en-US" sz="3866" dirty="0"/>
              <a:t>The place where Christ took upon himself “the curse of the law”.</a:t>
            </a:r>
          </a:p>
          <a:p>
            <a:pPr lvl="1" fontAlgn="ctr">
              <a:buClr>
                <a:schemeClr val="tx1"/>
              </a:buClr>
            </a:pPr>
            <a:r>
              <a:rPr lang="en-US" sz="3866" dirty="0"/>
              <a:t>The ultimate demonstration of God’s righteousness and God’s love.</a:t>
            </a:r>
          </a:p>
          <a:p>
            <a:pPr lvl="1" fontAlgn="ctr">
              <a:buClr>
                <a:schemeClr val="tx1"/>
              </a:buClr>
            </a:pPr>
            <a:r>
              <a:rPr lang="en-US" sz="3866" dirty="0"/>
              <a:t>The event in which God acted for the redemption of the world.</a:t>
            </a:r>
          </a:p>
          <a:p>
            <a:pPr lvl="1" fontAlgn="ctr">
              <a:buClr>
                <a:schemeClr val="tx1"/>
              </a:buClr>
            </a:pPr>
            <a:r>
              <a:rPr lang="en-US" sz="3866" dirty="0"/>
              <a:t>It is the mystery that confutes human wisdom and shames human power.</a:t>
            </a:r>
          </a:p>
        </p:txBody>
      </p:sp>
    </p:spTree>
    <p:extLst>
      <p:ext uri="{BB962C8B-B14F-4D97-AF65-F5344CB8AC3E}">
        <p14:creationId xmlns:p14="http://schemas.microsoft.com/office/powerpoint/2010/main" val="40228629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Cross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1219170" lvl="2" indent="0" fontAlgn="ctr">
              <a:buClr>
                <a:schemeClr val="tx1"/>
              </a:buClr>
              <a:buNone/>
            </a:pPr>
            <a:r>
              <a:rPr lang="en-US" dirty="0"/>
              <a:t>“Grace to you and peace from God our Father and the Lord Jesus Christ, who </a:t>
            </a:r>
            <a:r>
              <a:rPr lang="en-US" dirty="0">
                <a:solidFill>
                  <a:srgbClr val="FFFF00"/>
                </a:solidFill>
              </a:rPr>
              <a:t>gave</a:t>
            </a:r>
            <a:r>
              <a:rPr lang="en-US" dirty="0"/>
              <a:t> Himself for our sins so that He might </a:t>
            </a:r>
            <a:r>
              <a:rPr lang="en-US" dirty="0">
                <a:solidFill>
                  <a:srgbClr val="FFFF00"/>
                </a:solidFill>
              </a:rPr>
              <a:t>rescue</a:t>
            </a:r>
            <a:r>
              <a:rPr lang="en-US" dirty="0"/>
              <a:t> us from this present evil age, according to the will of our God and Father, to whom be the glory forevermore. Amen” (Galatians 1:3-5)</a:t>
            </a:r>
          </a:p>
        </p:txBody>
      </p:sp>
    </p:spTree>
    <p:extLst>
      <p:ext uri="{BB962C8B-B14F-4D97-AF65-F5344CB8AC3E}">
        <p14:creationId xmlns:p14="http://schemas.microsoft.com/office/powerpoint/2010/main" val="31908828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75561</TotalTime>
  <Words>1716</Words>
  <Application>Microsoft Macintosh PowerPoint</Application>
  <PresentationFormat>Widescreen</PresentationFormat>
  <Paragraphs>102</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Helvetica</vt:lpstr>
      <vt:lpstr>Times</vt:lpstr>
      <vt:lpstr>Black</vt:lpstr>
      <vt:lpstr>FULFILLING THE MISSION OF CHRIST</vt:lpstr>
      <vt:lpstr>PowerPoint Presentation</vt:lpstr>
      <vt:lpstr>THE CHURCH</vt:lpstr>
      <vt:lpstr>Paul</vt:lpstr>
      <vt:lpstr>Theological Motifs for Pauline Ethics</vt:lpstr>
      <vt:lpstr>Summary</vt:lpstr>
      <vt:lpstr>The Cross</vt:lpstr>
      <vt:lpstr>The Cross</vt:lpstr>
      <vt:lpstr>The Cross</vt:lpstr>
      <vt:lpstr>Paradigm of Faith</vt:lpstr>
      <vt:lpstr>Paradigm of Faith</vt:lpstr>
      <vt:lpstr>Paradigm of Faith</vt:lpstr>
      <vt:lpstr>A Life Of Fellowship</vt:lpstr>
      <vt:lpstr>Christian Hymn Pre-existence | Existence | Post-existence</vt:lpstr>
      <vt:lpstr>Christ’s Example</vt:lpstr>
      <vt:lpstr>Same Mind | Philippians 2:5</vt:lpstr>
      <vt:lpstr>Paul’s Example</vt:lpstr>
      <vt:lpstr>Paul’s Example</vt:lpstr>
      <vt:lpstr>Paul’s Example</vt:lpstr>
      <vt:lpstr>Obedience of Faith</vt:lpstr>
      <vt:lpstr>Obedience of Faith</vt:lpstr>
      <vt:lpstr>Obedience of Faith</vt:lpstr>
      <vt:lpstr>Obedience of Faith</vt:lpstr>
      <vt:lpstr>Obedience of Faith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173</cp:revision>
  <dcterms:created xsi:type="dcterms:W3CDTF">2019-06-01T02:06:24Z</dcterms:created>
  <dcterms:modified xsi:type="dcterms:W3CDTF">2023-11-25T23:33:19Z</dcterms:modified>
</cp:coreProperties>
</file>