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sldIdLst>
    <p:sldId id="256" r:id="rId3"/>
    <p:sldId id="332" r:id="rId4"/>
    <p:sldId id="325" r:id="rId5"/>
    <p:sldId id="257" r:id="rId6"/>
    <p:sldId id="326" r:id="rId7"/>
    <p:sldId id="334" r:id="rId8"/>
    <p:sldId id="327" r:id="rId9"/>
    <p:sldId id="328" r:id="rId10"/>
    <p:sldId id="329" r:id="rId11"/>
    <p:sldId id="333" r:id="rId12"/>
    <p:sldId id="330" r:id="rId13"/>
    <p:sldId id="331" r:id="rId14"/>
    <p:sldId id="335" r:id="rId15"/>
    <p:sldId id="336"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69"/>
    <p:restoredTop sz="94444"/>
  </p:normalViewPr>
  <p:slideViewPr>
    <p:cSldViewPr snapToGrid="0" snapToObjects="1">
      <p:cViewPr varScale="1">
        <p:scale>
          <a:sx n="153" d="100"/>
          <a:sy n="153" d="100"/>
        </p:scale>
        <p:origin x="1040" y="168"/>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66860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1411589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256948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14</a:t>
            </a:fld>
            <a:endParaRPr lang="en-US"/>
          </a:p>
        </p:txBody>
      </p:sp>
    </p:spTree>
    <p:extLst>
      <p:ext uri="{BB962C8B-B14F-4D97-AF65-F5344CB8AC3E}">
        <p14:creationId xmlns:p14="http://schemas.microsoft.com/office/powerpoint/2010/main" val="2083315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15</a:t>
            </a:fld>
            <a:endParaRPr lang="en-US"/>
          </a:p>
        </p:txBody>
      </p:sp>
    </p:spTree>
    <p:extLst>
      <p:ext uri="{BB962C8B-B14F-4D97-AF65-F5344CB8AC3E}">
        <p14:creationId xmlns:p14="http://schemas.microsoft.com/office/powerpoint/2010/main" val="282924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50711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Church: Community of Christ followers fulfilling Christ’s mission through unity and power of the Holy Spirit to the glory of God.</a:t>
            </a:r>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119716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Church: Community of Christ followers fulfilling Christ’s mission through unity and power of the Holy Spirit to the glory of God.</a:t>
            </a:r>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963887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Hermeneutics is the science and art of biblical interpretation. </a:t>
            </a:r>
            <a:r>
              <a:rPr lang="en-US" sz="1200" dirty="0"/>
              <a:t>The purpose of hermeneutics is to bridge the gap between our minds and the minds of the biblical writers through a thorough knowledge of the original languages, ancient history and the comparison of scripture with scripture. Flintstones and Jetsons</a:t>
            </a:r>
            <a:endParaRPr lang="en-US" dirty="0"/>
          </a:p>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156869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166731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11638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2FD5-0895-E246-A122-5B27135C29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6A8A3-AAC0-D640-840D-61CC17414E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292AF1-F57C-1144-9926-2F49E972679B}"/>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a:extLst>
              <a:ext uri="{FF2B5EF4-FFF2-40B4-BE49-F238E27FC236}">
                <a16:creationId xmlns:a16="http://schemas.microsoft.com/office/drawing/2014/main" id="{4FED1649-E551-5149-BA80-C47A36639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95C15-D5E4-DD40-A118-B2A0EDCEBBFC}"/>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54855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1E5E-48DF-9B46-9671-A16479DCF0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36F64-8406-814C-BC9A-3D4D2DE3BA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3829B-D757-3F46-A63C-FA25B55F9D27}"/>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a:extLst>
              <a:ext uri="{FF2B5EF4-FFF2-40B4-BE49-F238E27FC236}">
                <a16:creationId xmlns:a16="http://schemas.microsoft.com/office/drawing/2014/main" id="{71779B9A-5C7A-C44A-8EA4-78E80C052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15281-AB0A-734B-A1EC-47F5CF1BC277}"/>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51387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478D0-F027-E842-898B-3CB37FAD64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0F0CE1-B3E3-EB44-841E-320306E11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F785F-C0CE-B34C-BE9A-A8E6F13FC99B}"/>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a:extLst>
              <a:ext uri="{FF2B5EF4-FFF2-40B4-BE49-F238E27FC236}">
                <a16:creationId xmlns:a16="http://schemas.microsoft.com/office/drawing/2014/main" id="{97FB7434-E03E-6C4D-BC22-09603DFBE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7D524-E071-A046-8B0D-91E3C6D135C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644878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00582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312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26890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53932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18916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09455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575990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95432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ED69E-3551-E642-B73B-53D9F16807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E2CA0-BB91-AD4B-9134-41132ADBA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12BEE-F586-7948-AB63-FB92CAD37089}"/>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a:extLst>
              <a:ext uri="{FF2B5EF4-FFF2-40B4-BE49-F238E27FC236}">
                <a16:creationId xmlns:a16="http://schemas.microsoft.com/office/drawing/2014/main" id="{B60D2304-58DC-E744-822B-95ABC695E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E83E9-9678-814B-B30D-F4876D00DB7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9449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08309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22849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8064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9AD2-DDE3-EB4D-9821-1E945ADA1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9624B3-C117-5840-86CB-ACFE8C876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BA2ED2-F4AD-6542-8911-F0F9CF36AB86}"/>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5" name="Footer Placeholder 4">
            <a:extLst>
              <a:ext uri="{FF2B5EF4-FFF2-40B4-BE49-F238E27FC236}">
                <a16:creationId xmlns:a16="http://schemas.microsoft.com/office/drawing/2014/main" id="{2DE94AF7-399E-9344-9B45-F020322AA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4A10C-590C-2F4C-AF30-E4C950CC1FE8}"/>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93187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7058E-EF2D-E94A-A67A-3706EC900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D076BC-ADBE-D94F-8190-11B540A32A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54ED77-66D4-3F4B-87D7-D318EE17AA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E193CA-0B11-5647-AE8E-8EEF272BB42F}"/>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6" name="Footer Placeholder 5">
            <a:extLst>
              <a:ext uri="{FF2B5EF4-FFF2-40B4-BE49-F238E27FC236}">
                <a16:creationId xmlns:a16="http://schemas.microsoft.com/office/drawing/2014/main" id="{BB40BE8E-2AEB-0648-A69C-8294B5D6B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E39E9-705B-574A-98EA-48B62AAD5D61}"/>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13064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E74B-0B13-8343-8391-1198BDD959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E1A34A-6D18-D043-8D4A-0BBA866DC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B7120D-D4F7-CB43-AB0E-C035B84EF7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9D2142-39AF-BB4D-B8BE-F685BEF62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5CAA71-6CCE-6A4D-A40B-57DEE37598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2F0E79-B594-BB4E-83CA-6B2AA64EF335}"/>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8" name="Footer Placeholder 7">
            <a:extLst>
              <a:ext uri="{FF2B5EF4-FFF2-40B4-BE49-F238E27FC236}">
                <a16:creationId xmlns:a16="http://schemas.microsoft.com/office/drawing/2014/main" id="{8565F03D-25DE-9A4D-B7F5-B4E8A862E0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C6010E-414F-8940-B22B-72AA99524CE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0371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CF0A-8796-514E-921B-EA2C66319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FFCE45-0377-4049-9E55-2D77BA9587E8}"/>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4" name="Footer Placeholder 3">
            <a:extLst>
              <a:ext uri="{FF2B5EF4-FFF2-40B4-BE49-F238E27FC236}">
                <a16:creationId xmlns:a16="http://schemas.microsoft.com/office/drawing/2014/main" id="{4FE1007E-610F-4749-BAA3-F04A7116A5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F891D6-0DD2-0B4F-B308-ED1E9A8F9060}"/>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32106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AE2EE-44D4-A242-BA2F-E8BD9EB1C748}"/>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3" name="Footer Placeholder 2">
            <a:extLst>
              <a:ext uri="{FF2B5EF4-FFF2-40B4-BE49-F238E27FC236}">
                <a16:creationId xmlns:a16="http://schemas.microsoft.com/office/drawing/2014/main" id="{3AC7E202-7A6E-A941-ABA8-62F6FD4F9B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D4E980-BF0D-C14F-9F87-48A28F0EEF3F}"/>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51258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B739F-D5FD-DB46-9809-380BC547E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E7981B-A8E7-1647-BB5B-5AEB76998C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31F112-420C-7248-AE24-EAA8586A8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4359E-9035-7C44-ADC9-4772B919820D}"/>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6" name="Footer Placeholder 5">
            <a:extLst>
              <a:ext uri="{FF2B5EF4-FFF2-40B4-BE49-F238E27FC236}">
                <a16:creationId xmlns:a16="http://schemas.microsoft.com/office/drawing/2014/main" id="{971DF6EA-280E-3243-A73F-1FA39EA1E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1267D-B1D6-D74D-B7D1-4CE823C9F4B6}"/>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28800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02B3-6EE0-1843-B62D-F933CCD5F3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869DDA-13DA-9A49-A6CB-C7BA1BC07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4FA319-3724-3442-A6DB-6BF17096C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3E95-0B8B-C94F-8ED3-513A81FE6389}"/>
              </a:ext>
            </a:extLst>
          </p:cNvPr>
          <p:cNvSpPr>
            <a:spLocks noGrp="1"/>
          </p:cNvSpPr>
          <p:nvPr>
            <p:ph type="dt" sz="half" idx="10"/>
          </p:nvPr>
        </p:nvSpPr>
        <p:spPr/>
        <p:txBody>
          <a:bodyPr/>
          <a:lstStyle/>
          <a:p>
            <a:fld id="{31EABE1F-423C-5046-A537-B106733C88A5}" type="datetimeFigureOut">
              <a:rPr lang="en-US" smtClean="0"/>
              <a:t>11/4/23</a:t>
            </a:fld>
            <a:endParaRPr lang="en-US"/>
          </a:p>
        </p:txBody>
      </p:sp>
      <p:sp>
        <p:nvSpPr>
          <p:cNvPr id="6" name="Footer Placeholder 5">
            <a:extLst>
              <a:ext uri="{FF2B5EF4-FFF2-40B4-BE49-F238E27FC236}">
                <a16:creationId xmlns:a16="http://schemas.microsoft.com/office/drawing/2014/main" id="{E8D69514-8289-F045-A730-3F1EC7AEC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3ED21-4F56-524E-98C7-300BAEF450B0}"/>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66588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1377D2-3773-A248-8726-A1DF5B905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53ED8E-37F4-BD48-94D8-62E678ACD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100C9-6784-BE47-85FA-CC1D163778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ABE1F-423C-5046-A537-B106733C88A5}" type="datetimeFigureOut">
              <a:rPr lang="en-US" smtClean="0"/>
              <a:t>11/4/23</a:t>
            </a:fld>
            <a:endParaRPr lang="en-US"/>
          </a:p>
        </p:txBody>
      </p:sp>
      <p:sp>
        <p:nvSpPr>
          <p:cNvPr id="5" name="Footer Placeholder 4">
            <a:extLst>
              <a:ext uri="{FF2B5EF4-FFF2-40B4-BE49-F238E27FC236}">
                <a16:creationId xmlns:a16="http://schemas.microsoft.com/office/drawing/2014/main" id="{78E6F3E7-81BE-454E-9A2C-EF6D5F757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E1373A-37DA-CA45-A1B9-5AB5A9359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35999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11/4/23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542872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fontScale="90000"/>
          </a:bodyPr>
          <a:lstStyle/>
          <a:p>
            <a:pPr algn="ctr"/>
            <a:r>
              <a:rPr lang="en-US" b="1" dirty="0"/>
              <a:t>Confirmation Bias</a:t>
            </a:r>
            <a:br>
              <a:rPr lang="en-US" b="1" dirty="0"/>
            </a:br>
            <a:r>
              <a:rPr lang="en-US" b="1" dirty="0"/>
              <a:t>(Continued)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buNone/>
            </a:pPr>
            <a:endParaRPr lang="en-US" sz="3200" dirty="0"/>
          </a:p>
          <a:p>
            <a:pPr marL="0" indent="0">
              <a:buNone/>
            </a:pPr>
            <a:r>
              <a:rPr lang="en-US" sz="3200" dirty="0"/>
              <a:t>“I suspect Jesus knew this when he said, “ask and it will be given to you, seek and you will find, knock and the door will be opened.” </a:t>
            </a:r>
            <a:r>
              <a:rPr lang="en-US" sz="3200" b="1" i="1" dirty="0"/>
              <a:t>If you want to do violence in this world, you will always find the weapons. If you want to heal, you will always find the balm</a:t>
            </a:r>
            <a:r>
              <a:rPr lang="en-US" sz="3200" i="1" dirty="0"/>
              <a:t>.</a:t>
            </a:r>
            <a:r>
              <a:rPr lang="en-US" sz="3200" dirty="0"/>
              <a:t>” Rachel Held Evans (emphasis added)</a:t>
            </a:r>
          </a:p>
        </p:txBody>
      </p:sp>
    </p:spTree>
    <p:extLst>
      <p:ext uri="{BB962C8B-B14F-4D97-AF65-F5344CB8AC3E}">
        <p14:creationId xmlns:p14="http://schemas.microsoft.com/office/powerpoint/2010/main" val="12754029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Bible Abuse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sz="2800" dirty="0"/>
              <a:t>Political Clashes</a:t>
            </a:r>
          </a:p>
          <a:p>
            <a:pPr lvl="2" fontAlgn="ctr"/>
            <a:r>
              <a:rPr lang="en-US" sz="2800" dirty="0"/>
              <a:t>Social Group Clashes</a:t>
            </a:r>
          </a:p>
          <a:p>
            <a:pPr lvl="2" fontAlgn="ctr"/>
            <a:r>
              <a:rPr lang="en-US" sz="2800" dirty="0"/>
              <a:t>Public School Clashes</a:t>
            </a:r>
          </a:p>
          <a:p>
            <a:pPr lvl="2" fontAlgn="ctr"/>
            <a:r>
              <a:rPr lang="en-US" sz="2800" dirty="0"/>
              <a:t>International Clashes</a:t>
            </a:r>
          </a:p>
          <a:p>
            <a:pPr lvl="2" fontAlgn="ctr"/>
            <a:r>
              <a:rPr lang="en-US" sz="2800" dirty="0"/>
              <a:t>Interdenominational Clashes</a:t>
            </a:r>
          </a:p>
          <a:p>
            <a:pPr lvl="2" fontAlgn="ctr"/>
            <a:r>
              <a:rPr lang="en-US" sz="2800" dirty="0"/>
              <a:t>Domestic Violence</a:t>
            </a:r>
          </a:p>
          <a:p>
            <a:pPr marL="0" indent="0">
              <a:buNone/>
            </a:pPr>
            <a:endParaRPr lang="en-US" dirty="0"/>
          </a:p>
        </p:txBody>
      </p:sp>
    </p:spTree>
    <p:extLst>
      <p:ext uri="{BB962C8B-B14F-4D97-AF65-F5344CB8AC3E}">
        <p14:creationId xmlns:p14="http://schemas.microsoft.com/office/powerpoint/2010/main" val="23334345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Goal</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sz="2800" dirty="0"/>
              <a:t>Unless we can provide an explainable account of our methods for moving between text and criteria of what is morally right and wrong, our claim to the authority of Scripture is diminished.</a:t>
            </a:r>
          </a:p>
          <a:p>
            <a:pPr lvl="2" fontAlgn="ctr"/>
            <a:r>
              <a:rPr lang="en-US" sz="2800" dirty="0"/>
              <a:t>Therefore, we need a framework within which we can pursue New Testament ethics as a standard discipline for revealing God’s will through the text.</a:t>
            </a:r>
          </a:p>
          <a:p>
            <a:pPr lvl="2" fontAlgn="ctr"/>
            <a:r>
              <a:rPr lang="en-US" sz="2800" dirty="0"/>
              <a:t>The goal will be to clarify how the church can read Scripture in a faithful and disciplined manner so that Scripture might come to shape the life of the church.</a:t>
            </a:r>
          </a:p>
          <a:p>
            <a:pPr marL="0" indent="0">
              <a:buNone/>
            </a:pPr>
            <a:endParaRPr lang="en-US" dirty="0"/>
          </a:p>
        </p:txBody>
      </p:sp>
    </p:spTree>
    <p:extLst>
      <p:ext uri="{BB962C8B-B14F-4D97-AF65-F5344CB8AC3E}">
        <p14:creationId xmlns:p14="http://schemas.microsoft.com/office/powerpoint/2010/main" val="25392884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Fourfold Task of NT Ethics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7500" lnSpcReduction="20000"/>
          </a:bodyPr>
          <a:lstStyle/>
          <a:p>
            <a:pPr marL="514350" indent="-514350">
              <a:buFont typeface="+mj-lt"/>
              <a:buAutoNum type="arabicPeriod"/>
            </a:pPr>
            <a:r>
              <a:rPr lang="en-US" u="sng" dirty="0"/>
              <a:t>The Descriptive Task</a:t>
            </a:r>
            <a:r>
              <a:rPr lang="en-US" dirty="0"/>
              <a:t>: </a:t>
            </a:r>
            <a:r>
              <a:rPr lang="en-US" i="1" dirty="0"/>
              <a:t>Reading the Text Carefully</a:t>
            </a:r>
          </a:p>
          <a:p>
            <a:pPr marL="514350" indent="-514350">
              <a:buFont typeface="+mj-lt"/>
              <a:buAutoNum type="arabicPeriod"/>
            </a:pPr>
            <a:r>
              <a:rPr lang="en-US" u="sng" dirty="0"/>
              <a:t>The Synthetic Task</a:t>
            </a:r>
            <a:r>
              <a:rPr lang="en-US" dirty="0"/>
              <a:t>: </a:t>
            </a:r>
            <a:r>
              <a:rPr lang="en-US" i="1" dirty="0"/>
              <a:t>Placing the Text in Canonical Context</a:t>
            </a:r>
          </a:p>
          <a:p>
            <a:pPr marL="514350" indent="-514350">
              <a:buFont typeface="+mj-lt"/>
              <a:buAutoNum type="arabicPeriod"/>
            </a:pPr>
            <a:r>
              <a:rPr lang="en-US" u="sng" dirty="0"/>
              <a:t>The Hermeneutical Task</a:t>
            </a:r>
            <a:r>
              <a:rPr lang="en-US" dirty="0"/>
              <a:t>: </a:t>
            </a:r>
            <a:r>
              <a:rPr lang="en-US" i="1" dirty="0"/>
              <a:t>Relating the Text to Our Situation</a:t>
            </a:r>
          </a:p>
          <a:p>
            <a:pPr marL="514350" indent="-514350">
              <a:buFont typeface="+mj-lt"/>
              <a:buAutoNum type="arabicPeriod"/>
            </a:pPr>
            <a:r>
              <a:rPr lang="en-US" u="sng" dirty="0"/>
              <a:t>The Pragmatic Task</a:t>
            </a:r>
            <a:r>
              <a:rPr lang="en-US" dirty="0"/>
              <a:t>: </a:t>
            </a:r>
            <a:r>
              <a:rPr lang="en-US" i="1" dirty="0"/>
              <a:t>Living the Text</a:t>
            </a:r>
          </a:p>
          <a:p>
            <a:pPr marL="0" indent="0">
              <a:buNone/>
            </a:pPr>
            <a:endParaRPr lang="en-US" i="1" dirty="0"/>
          </a:p>
          <a:p>
            <a:pPr marL="0" indent="0">
              <a:buNone/>
            </a:pPr>
            <a:r>
              <a:rPr lang="en-US" i="1" dirty="0"/>
              <a:t>*</a:t>
            </a:r>
            <a:r>
              <a:rPr lang="en-US" dirty="0"/>
              <a:t>Note: The above tasks obviously overlap but we will examine each individually to facilitate a thought out approach or process to understand meaning.</a:t>
            </a:r>
            <a:endParaRPr lang="en-US" i="1" dirty="0"/>
          </a:p>
        </p:txBody>
      </p:sp>
    </p:spTree>
    <p:extLst>
      <p:ext uri="{BB962C8B-B14F-4D97-AF65-F5344CB8AC3E}">
        <p14:creationId xmlns:p14="http://schemas.microsoft.com/office/powerpoint/2010/main" val="31623786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Descriptive Task</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r>
              <a:rPr lang="en-US" dirty="0"/>
              <a:t>Read each individual writing carefully.</a:t>
            </a:r>
          </a:p>
          <a:p>
            <a:r>
              <a:rPr lang="en-US" dirty="0"/>
              <a:t>Explain the writers message in detail.</a:t>
            </a:r>
          </a:p>
          <a:p>
            <a:r>
              <a:rPr lang="en-US" dirty="0"/>
              <a:t>Avoid harmonizing the writings prematurely.</a:t>
            </a:r>
          </a:p>
          <a:p>
            <a:r>
              <a:rPr lang="en-US" dirty="0"/>
              <a:t>Look for themes and patterns of reasoning.</a:t>
            </a:r>
          </a:p>
        </p:txBody>
      </p:sp>
    </p:spTree>
    <p:extLst>
      <p:ext uri="{BB962C8B-B14F-4D97-AF65-F5344CB8AC3E}">
        <p14:creationId xmlns:p14="http://schemas.microsoft.com/office/powerpoint/2010/main" val="5925465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Order of Writings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20000"/>
          </a:bodyPr>
          <a:lstStyle/>
          <a:p>
            <a:r>
              <a:rPr lang="en-US" dirty="0"/>
              <a:t>Paul</a:t>
            </a:r>
          </a:p>
          <a:p>
            <a:r>
              <a:rPr lang="en-US" dirty="0"/>
              <a:t>Mark</a:t>
            </a:r>
          </a:p>
          <a:p>
            <a:r>
              <a:rPr lang="en-US" dirty="0"/>
              <a:t>Matthew</a:t>
            </a:r>
          </a:p>
          <a:p>
            <a:r>
              <a:rPr lang="en-US" dirty="0"/>
              <a:t>Luke-Acts</a:t>
            </a:r>
          </a:p>
          <a:p>
            <a:r>
              <a:rPr lang="en-US" dirty="0"/>
              <a:t>John</a:t>
            </a:r>
          </a:p>
          <a:p>
            <a:r>
              <a:rPr lang="en-US" dirty="0"/>
              <a:t>The Historical Jesus</a:t>
            </a:r>
          </a:p>
          <a:p>
            <a:r>
              <a:rPr lang="en-US" dirty="0"/>
              <a:t>Revelation</a:t>
            </a:r>
          </a:p>
        </p:txBody>
      </p:sp>
    </p:spTree>
    <p:extLst>
      <p:ext uri="{BB962C8B-B14F-4D97-AF65-F5344CB8AC3E}">
        <p14:creationId xmlns:p14="http://schemas.microsoft.com/office/powerpoint/2010/main" val="1151721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pic>
        <p:nvPicPr>
          <p:cNvPr id="2" name="Google Shape;96;p2">
            <a:extLst>
              <a:ext uri="{FF2B5EF4-FFF2-40B4-BE49-F238E27FC236}">
                <a16:creationId xmlns:a16="http://schemas.microsoft.com/office/drawing/2014/main" id="{7F80D744-AA60-2590-2D75-5575C51F9C17}"/>
              </a:ext>
            </a:extLst>
          </p:cNvPr>
          <p:cNvPicPr preferRelativeResize="0">
            <a:picLocks/>
          </p:cNvPicPr>
          <p:nvPr/>
        </p:nvPicPr>
        <p:blipFill rotWithShape="1">
          <a:blip r:embed="rId3">
            <a:alphaModFix/>
          </a:blip>
          <a:srcRect/>
          <a:stretch/>
        </p:blipFill>
        <p:spPr>
          <a:xfrm>
            <a:off x="-537639" y="32084"/>
            <a:ext cx="13267278" cy="6825916"/>
          </a:xfrm>
          <a:prstGeom prst="rect">
            <a:avLst/>
          </a:prstGeom>
          <a:noFill/>
          <a:ln>
            <a:solidFill>
              <a:schemeClr val="tx1"/>
            </a:solidFill>
          </a:ln>
        </p:spPr>
      </p:pic>
      <p:sp>
        <p:nvSpPr>
          <p:cNvPr id="3" name="Rounded Rectangle 2">
            <a:extLst>
              <a:ext uri="{FF2B5EF4-FFF2-40B4-BE49-F238E27FC236}">
                <a16:creationId xmlns:a16="http://schemas.microsoft.com/office/drawing/2014/main" id="{62BA0F03-71D4-6188-CD20-10898A8AF15D}"/>
              </a:ext>
            </a:extLst>
          </p:cNvPr>
          <p:cNvSpPr/>
          <p:nvPr/>
        </p:nvSpPr>
        <p:spPr>
          <a:xfrm>
            <a:off x="6583680" y="1413164"/>
            <a:ext cx="640080" cy="166254"/>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155BF8C9-500D-BAC7-ECD1-52D7594F3421}"/>
              </a:ext>
            </a:extLst>
          </p:cNvPr>
          <p:cNvSpPr/>
          <p:nvPr/>
        </p:nvSpPr>
        <p:spPr>
          <a:xfrm>
            <a:off x="6666807" y="2859578"/>
            <a:ext cx="1695797" cy="241069"/>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EF5DB-3263-3FAC-11FD-0D141FDFE1BE}"/>
              </a:ext>
            </a:extLst>
          </p:cNvPr>
          <p:cNvSpPr>
            <a:spLocks noGrp="1"/>
          </p:cNvSpPr>
          <p:nvPr>
            <p:ph idx="1"/>
          </p:nvPr>
        </p:nvSpPr>
        <p:spPr>
          <a:xfrm>
            <a:off x="838200" y="609600"/>
            <a:ext cx="10515600" cy="5567363"/>
          </a:xfrm>
        </p:spPr>
        <p:txBody>
          <a:bodyPr>
            <a:normAutofit fontScale="62500" lnSpcReduction="20000"/>
          </a:bodyPr>
          <a:lstStyle/>
          <a:p>
            <a:pPr marL="0" indent="0" algn="ctr">
              <a:buNone/>
            </a:pPr>
            <a:r>
              <a:rPr lang="en-US" sz="4400" b="1" u="sng" dirty="0"/>
              <a:t>My Theology</a:t>
            </a:r>
          </a:p>
          <a:p>
            <a:pPr marL="457200" lvl="1" indent="0">
              <a:buNone/>
            </a:pPr>
            <a:endParaRPr lang="en-US" sz="3200" dirty="0"/>
          </a:p>
          <a:p>
            <a:pPr marL="457200" lvl="1" indent="0">
              <a:buNone/>
            </a:pPr>
            <a:r>
              <a:rPr lang="en-US" sz="3900" dirty="0"/>
              <a:t>Wrapped Up in </a:t>
            </a:r>
            <a:r>
              <a:rPr lang="en-US" sz="3900" u="sng" dirty="0"/>
              <a:t>Two</a:t>
            </a:r>
            <a:r>
              <a:rPr lang="en-US" sz="3900" dirty="0"/>
              <a:t> Words</a:t>
            </a:r>
          </a:p>
          <a:p>
            <a:pPr marL="914400" lvl="2" indent="0">
              <a:buNone/>
            </a:pPr>
            <a:r>
              <a:rPr lang="en-US" sz="3900" dirty="0"/>
              <a:t>“I AM”</a:t>
            </a:r>
          </a:p>
          <a:p>
            <a:pPr marL="457200" lvl="1" indent="0">
              <a:buNone/>
            </a:pPr>
            <a:r>
              <a:rPr lang="en-US" sz="3900" dirty="0"/>
              <a:t>Unpacked in </a:t>
            </a:r>
            <a:r>
              <a:rPr lang="en-US" sz="3900" u="sng" dirty="0"/>
              <a:t>Six</a:t>
            </a:r>
            <a:r>
              <a:rPr lang="en-US" sz="3900" dirty="0"/>
              <a:t> Words</a:t>
            </a:r>
          </a:p>
          <a:p>
            <a:pPr marL="914400" lvl="2" indent="0">
              <a:buNone/>
            </a:pPr>
            <a:r>
              <a:rPr lang="en-US" sz="3900" dirty="0"/>
              <a:t>Yahweh Creates</a:t>
            </a:r>
          </a:p>
          <a:p>
            <a:pPr marL="914400" lvl="2" indent="0">
              <a:buNone/>
            </a:pPr>
            <a:r>
              <a:rPr lang="en-US" sz="3900" dirty="0"/>
              <a:t>Jesus Restores</a:t>
            </a:r>
          </a:p>
          <a:p>
            <a:pPr marL="914400" lvl="2" indent="0">
              <a:buNone/>
            </a:pPr>
            <a:r>
              <a:rPr lang="en-US" sz="3900" dirty="0"/>
              <a:t>Spirit Resides</a:t>
            </a:r>
          </a:p>
          <a:p>
            <a:pPr marL="457200" lvl="1" indent="0">
              <a:buNone/>
            </a:pPr>
            <a:r>
              <a:rPr lang="en-US" sz="3900" u="sng" dirty="0"/>
              <a:t>Five</a:t>
            </a:r>
            <a:r>
              <a:rPr lang="en-US" sz="3900" dirty="0"/>
              <a:t> Guiding Principals</a:t>
            </a:r>
          </a:p>
          <a:p>
            <a:pPr marL="914400" lvl="2" indent="0">
              <a:buNone/>
            </a:pPr>
            <a:r>
              <a:rPr lang="en-US" sz="3900" dirty="0"/>
              <a:t>Believing Loyalty</a:t>
            </a:r>
          </a:p>
          <a:p>
            <a:pPr marL="914400" lvl="2" indent="0">
              <a:buNone/>
            </a:pPr>
            <a:r>
              <a:rPr lang="en-US" sz="3900" dirty="0"/>
              <a:t>Choices Have Consequences</a:t>
            </a:r>
          </a:p>
          <a:p>
            <a:pPr marL="914400" lvl="2" indent="0">
              <a:buNone/>
            </a:pPr>
            <a:r>
              <a:rPr lang="en-US" sz="3900" dirty="0"/>
              <a:t>Hope Trumps Fear</a:t>
            </a:r>
          </a:p>
          <a:p>
            <a:pPr marL="914400" lvl="2" indent="0">
              <a:buNone/>
            </a:pPr>
            <a:r>
              <a:rPr lang="en-US" sz="3900" dirty="0"/>
              <a:t>Faith Trumps Knowledge</a:t>
            </a:r>
          </a:p>
          <a:p>
            <a:pPr marL="914400" lvl="2" indent="0">
              <a:buNone/>
            </a:pPr>
            <a:r>
              <a:rPr lang="en-US" sz="3900" dirty="0"/>
              <a:t>Love Trumps Everything</a:t>
            </a:r>
          </a:p>
          <a:p>
            <a:pPr marL="457200" lvl="1" indent="0">
              <a:buNone/>
            </a:pPr>
            <a:endParaRPr lang="en-US" sz="3200" dirty="0"/>
          </a:p>
        </p:txBody>
      </p:sp>
    </p:spTree>
    <p:extLst>
      <p:ext uri="{BB962C8B-B14F-4D97-AF65-F5344CB8AC3E}">
        <p14:creationId xmlns:p14="http://schemas.microsoft.com/office/powerpoint/2010/main" val="16828805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What Got Me Thinking?</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a:bodyPr>
          <a:lstStyle/>
          <a:p>
            <a:pPr lvl="2" fontAlgn="ctr"/>
            <a:r>
              <a:rPr lang="en-US" dirty="0"/>
              <a:t>Contemplating My Faith Journey</a:t>
            </a:r>
          </a:p>
          <a:p>
            <a:pPr lvl="2" fontAlgn="ctr"/>
            <a:r>
              <a:rPr lang="en-US" dirty="0"/>
              <a:t>Increasing Frustration and Anxiety</a:t>
            </a:r>
          </a:p>
          <a:p>
            <a:pPr lvl="2" fontAlgn="ctr"/>
            <a:r>
              <a:rPr lang="en-US" dirty="0"/>
              <a:t>Time to Reload</a:t>
            </a:r>
          </a:p>
          <a:p>
            <a:pPr lvl="2" fontAlgn="ctr"/>
            <a:r>
              <a:rPr lang="en-US" dirty="0"/>
              <a:t>“The Moral Vision of the New Testament”</a:t>
            </a:r>
          </a:p>
          <a:p>
            <a:pPr marL="1981184" lvl="4" indent="0" fontAlgn="ctr">
              <a:buClr>
                <a:schemeClr val="bg1"/>
              </a:buClr>
              <a:buNone/>
            </a:pPr>
            <a:r>
              <a:rPr lang="en-US" sz="3200" dirty="0"/>
              <a:t>A Contemporary Introduction to New Testament Ethics</a:t>
            </a:r>
          </a:p>
          <a:p>
            <a:pPr marL="2590769" lvl="5" indent="0" fontAlgn="ctr">
              <a:buClr>
                <a:schemeClr val="bg1"/>
              </a:buClr>
              <a:buNone/>
            </a:pPr>
            <a:r>
              <a:rPr lang="en-US" sz="3200" dirty="0"/>
              <a:t>By Richard  B. Hays</a:t>
            </a:r>
          </a:p>
          <a:p>
            <a:pPr marL="3200354" lvl="6" indent="0" fontAlgn="ctr">
              <a:buClr>
                <a:schemeClr val="bg1"/>
              </a:buClr>
              <a:buNone/>
            </a:pPr>
            <a:r>
              <a:rPr lang="en-US" sz="3200" dirty="0"/>
              <a:t>New Testament Scholar at Duke Divinity School</a:t>
            </a:r>
          </a:p>
          <a:p>
            <a:pPr marL="0" indent="0">
              <a:buNone/>
            </a:pPr>
            <a:endParaRPr lang="en-US" dirty="0"/>
          </a:p>
        </p:txBody>
      </p:sp>
    </p:spTree>
    <p:extLst>
      <p:ext uri="{BB962C8B-B14F-4D97-AF65-F5344CB8AC3E}">
        <p14:creationId xmlns:p14="http://schemas.microsoft.com/office/powerpoint/2010/main" val="26178707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Big Questions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2800" dirty="0"/>
              <a:t>How might the New Testament inform us of our inadequate efforts to respond faithfully to God’s calling of the church to a common life of discipleship?</a:t>
            </a:r>
          </a:p>
          <a:p>
            <a:pPr lvl="2" fontAlgn="ctr"/>
            <a:r>
              <a:rPr lang="en-US" sz="2800" dirty="0"/>
              <a:t>How does the witness of the New Testament speak to our current situation?</a:t>
            </a:r>
          </a:p>
          <a:p>
            <a:pPr marL="0" indent="0">
              <a:buNone/>
            </a:pPr>
            <a:endParaRPr lang="en-US" dirty="0"/>
          </a:p>
        </p:txBody>
      </p:sp>
    </p:spTree>
    <p:extLst>
      <p:ext uri="{BB962C8B-B14F-4D97-AF65-F5344CB8AC3E}">
        <p14:creationId xmlns:p14="http://schemas.microsoft.com/office/powerpoint/2010/main" val="35602242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Our Task</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10000"/>
          </a:bodyPr>
          <a:lstStyle/>
          <a:p>
            <a:pPr lvl="2" fontAlgn="ctr"/>
            <a:r>
              <a:rPr lang="en-US" sz="2800" dirty="0"/>
              <a:t>Engage in conversation involving diverse perspectives while standing together under the discernment and guidance of Scripture.</a:t>
            </a:r>
          </a:p>
          <a:p>
            <a:pPr lvl="2" fontAlgn="ctr"/>
            <a:r>
              <a:rPr lang="en-US" sz="2800" dirty="0"/>
              <a:t>Acknowledge and submit to the communal Spirit within and among us.</a:t>
            </a:r>
          </a:p>
          <a:p>
            <a:pPr lvl="2" fontAlgn="ctr"/>
            <a:r>
              <a:rPr lang="en-US" sz="2800" dirty="0"/>
              <a:t>Facilitate discussion on how to read the New Testament and live in imaginative obedience to its moral vision rather than attempting to settle every current dispute.</a:t>
            </a:r>
          </a:p>
          <a:p>
            <a:pPr lvl="2" fontAlgn="ctr"/>
            <a:r>
              <a:rPr lang="en-US" sz="2800" dirty="0"/>
              <a:t>Risk making interpretive decisions and rendering a reasonable response to the New Testament‘s ethical invitation.</a:t>
            </a:r>
          </a:p>
          <a:p>
            <a:pPr lvl="2" fontAlgn="ctr"/>
            <a:r>
              <a:rPr lang="en-US" sz="2800" dirty="0"/>
              <a:t>Allow ourselves permission to ask hard questions in an atmosphere of grace.</a:t>
            </a:r>
          </a:p>
          <a:p>
            <a:pPr lvl="2" fontAlgn="ctr"/>
            <a:endParaRPr lang="en-US" sz="2800" dirty="0"/>
          </a:p>
          <a:p>
            <a:pPr lvl="2" fontAlgn="ctr"/>
            <a:endParaRPr lang="en-US" sz="2800" dirty="0"/>
          </a:p>
          <a:p>
            <a:pPr marL="0" indent="0">
              <a:buNone/>
            </a:pPr>
            <a:endParaRPr lang="en-US" dirty="0"/>
          </a:p>
        </p:txBody>
      </p:sp>
    </p:spTree>
    <p:extLst>
      <p:ext uri="{BB962C8B-B14F-4D97-AF65-F5344CB8AC3E}">
        <p14:creationId xmlns:p14="http://schemas.microsoft.com/office/powerpoint/2010/main" val="39139812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So What’s The Problem?</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sz="2800" dirty="0"/>
              <a:t>Grandma: The devil can cite Scripture to his purpose.</a:t>
            </a:r>
          </a:p>
          <a:p>
            <a:pPr lvl="2" fontAlgn="ctr"/>
            <a:r>
              <a:rPr lang="en-US" sz="2800" dirty="0"/>
              <a:t>Academia: The text has inexhaustible hermeneutical potential.</a:t>
            </a:r>
          </a:p>
          <a:p>
            <a:pPr lvl="2" fontAlgn="ctr"/>
            <a:r>
              <a:rPr lang="en-US" sz="2800" dirty="0"/>
              <a:t>Christianity: Scripture is the foundation of the church’s faith and practice.</a:t>
            </a:r>
          </a:p>
          <a:p>
            <a:pPr lvl="2" fontAlgn="ctr"/>
            <a:r>
              <a:rPr lang="en-US" sz="2800" dirty="0"/>
              <a:t>The Problem: The Bible contains diverse points of view and diverse interpretive methods can yield diverse readings of any given text.</a:t>
            </a:r>
          </a:p>
          <a:p>
            <a:pPr marL="0" indent="0">
              <a:buNone/>
            </a:pPr>
            <a:endParaRPr lang="en-US" dirty="0"/>
          </a:p>
        </p:txBody>
      </p:sp>
    </p:spTree>
    <p:extLst>
      <p:ext uri="{BB962C8B-B14F-4D97-AF65-F5344CB8AC3E}">
        <p14:creationId xmlns:p14="http://schemas.microsoft.com/office/powerpoint/2010/main" val="33907630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Confirmation Bias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0000" lnSpcReduction="20000"/>
          </a:bodyPr>
          <a:lstStyle/>
          <a:p>
            <a:pPr marL="0" indent="0">
              <a:buNone/>
            </a:pPr>
            <a:r>
              <a:rPr lang="en-US" dirty="0"/>
              <a:t>“If you are looking for verses with which to support slavery, you will find them. If you are looking for verses with which to abolish slavery, you will find them. If you are looking for verses with which to oppress women, you will find them. If you are looking for verses with which to liberate or honor women, you will find them. If you are looking for reasons to </a:t>
            </a:r>
            <a:r>
              <a:rPr lang="en-US" sz="4600" dirty="0"/>
              <a:t>wage</a:t>
            </a:r>
            <a:r>
              <a:rPr lang="en-US" dirty="0"/>
              <a:t> war, you will find them. If you are looking for reasons to promote peace, you will find them. If you are looking for an outdated, irrelevant ancient text, you will find it. If you are looking for truth, believe me, you will find it. This is why there are times when the most instructive question to bring to the text is not “what does it say?”, but “what am I looking for?”” Rachel Held Evans</a:t>
            </a:r>
          </a:p>
        </p:txBody>
      </p:sp>
    </p:spTree>
    <p:extLst>
      <p:ext uri="{BB962C8B-B14F-4D97-AF65-F5344CB8AC3E}">
        <p14:creationId xmlns:p14="http://schemas.microsoft.com/office/powerpoint/2010/main" val="22020865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57402</TotalTime>
  <Words>877</Words>
  <Application>Microsoft Macintosh PowerPoint</Application>
  <PresentationFormat>Widescreen</PresentationFormat>
  <Paragraphs>95</Paragraphs>
  <Slides>15</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Black</vt:lpstr>
      <vt:lpstr>FULFILLING THE MISSION OF CHRIST</vt:lpstr>
      <vt:lpstr>PowerPoint Presentation</vt:lpstr>
      <vt:lpstr>PowerPoint Presentation</vt:lpstr>
      <vt:lpstr>What Got Me Thinking?</vt:lpstr>
      <vt:lpstr>Big Questions</vt:lpstr>
      <vt:lpstr>THE CHURCH</vt:lpstr>
      <vt:lpstr>Our Task</vt:lpstr>
      <vt:lpstr>So What’s The Problem?</vt:lpstr>
      <vt:lpstr>Confirmation Bias</vt:lpstr>
      <vt:lpstr>Confirmation Bias (Continued)</vt:lpstr>
      <vt:lpstr>Bible Abuse</vt:lpstr>
      <vt:lpstr>The Goal</vt:lpstr>
      <vt:lpstr>The Fourfold Task of NT Ethics</vt:lpstr>
      <vt:lpstr>The Descriptive Task</vt:lpstr>
      <vt:lpstr>Order of Writings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157</cp:revision>
  <dcterms:created xsi:type="dcterms:W3CDTF">2019-06-01T02:06:24Z</dcterms:created>
  <dcterms:modified xsi:type="dcterms:W3CDTF">2023-11-04T16:51:32Z</dcterms:modified>
</cp:coreProperties>
</file>