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62" r:id="rId3"/>
    <p:sldId id="26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3" roundtripDataSignature="AMtx7mgF3xEQzI4dotGxuiColXtIQNjFk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62"/>
    <p:restoredTop sz="94656"/>
  </p:normalViewPr>
  <p:slideViewPr>
    <p:cSldViewPr snapToGrid="0">
      <p:cViewPr varScale="1">
        <p:scale>
          <a:sx n="107" d="100"/>
          <a:sy n="107" d="100"/>
        </p:scale>
        <p:origin x="112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1852687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Paul’s Worldview</a:t>
            </a:r>
            <a:endParaRPr/>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Paul’s misuse of the Old Testament in Romans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ELECTION</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r>
              <a:rPr lang="en-US" dirty="0"/>
              <a:t>Through our union with Christ The Messiah we can be part of the blessing to Israel and all the nations no matter our ethnicity.</a:t>
            </a:r>
          </a:p>
          <a:p>
            <a:r>
              <a:rPr lang="en-US" dirty="0"/>
              <a:t>We are part of the covenant family of Yahweh that is called the elect.</a:t>
            </a:r>
          </a:p>
          <a:p>
            <a:r>
              <a:rPr lang="en-US" dirty="0"/>
              <a:t>We have the same vocation of being an image bearer of Yahweh on earth.</a:t>
            </a:r>
          </a:p>
          <a:p>
            <a:pPr lvl="0"/>
            <a:endParaRPr lang="en-US" dirty="0"/>
          </a:p>
        </p:txBody>
      </p:sp>
    </p:spTree>
    <p:extLst>
      <p:ext uri="{BB962C8B-B14F-4D97-AF65-F5344CB8AC3E}">
        <p14:creationId xmlns:p14="http://schemas.microsoft.com/office/powerpoint/2010/main" val="150555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VOCATION</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marL="114300" lvl="0" indent="0">
              <a:buNone/>
            </a:pPr>
            <a:r>
              <a:rPr lang="en-US" dirty="0"/>
              <a:t>Malachi clearly points out Israel’s failure in vocation beginning in 1:6-8.</a:t>
            </a:r>
          </a:p>
          <a:p>
            <a:pPr marL="114300" indent="0">
              <a:buNone/>
            </a:pPr>
            <a:r>
              <a:rPr lang="en-US" b="1" dirty="0"/>
              <a:t>“</a:t>
            </a:r>
            <a:r>
              <a:rPr lang="en-US" dirty="0"/>
              <a:t>A son honors his father, and a servant his master. If then I am a father, where is my honor? And if I am a master, where is my fear? says the LORD of hosts to you, O priests, who despise my name. But you say, ‘How have we despised your name?’ By offering polluted food upon my altar. But you say, ‘How have we polluted you?’ By saying that the LORD's table may be despised. When you offer blind animals in sacrifice, is that not evil? And when you offer those that are lame or sick, is that not evil? Present that to your governor; will he accept you or show you favor? says the LORD of hosts.”</a:t>
            </a:r>
          </a:p>
          <a:p>
            <a:pPr lvl="0"/>
            <a:endParaRPr lang="en-US" dirty="0"/>
          </a:p>
        </p:txBody>
      </p:sp>
    </p:spTree>
    <p:extLst>
      <p:ext uri="{BB962C8B-B14F-4D97-AF65-F5344CB8AC3E}">
        <p14:creationId xmlns:p14="http://schemas.microsoft.com/office/powerpoint/2010/main" val="215150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VOCATION</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fontScale="77500" lnSpcReduction="20000"/>
          </a:bodyPr>
          <a:lstStyle/>
          <a:p>
            <a:pPr marL="114300" lvl="0" indent="0">
              <a:buNone/>
            </a:pPr>
            <a:r>
              <a:rPr lang="en-US" sz="3100" dirty="0"/>
              <a:t>And continues in 2:1-9.</a:t>
            </a:r>
          </a:p>
          <a:p>
            <a:pPr marL="114300" indent="0">
              <a:buNone/>
            </a:pPr>
            <a:r>
              <a:rPr lang="en-US" sz="3100" dirty="0"/>
              <a:t>“And now, O priests, this command is for you. If you will not listen, if you will not take it to heart to give honor to my name, says the LORD of hosts, then I will send the curse upon you and I will curse your blessings. Indeed, I have already cursed them, because you do not lay it to heart. Behold, I will rebuke your offspring, and spread dung on your faces, the dung of your offerings, and you shall be taken away with it. So shall you know that I have sent this command to you, that my covenant with Levi may stand, says the LORD of hosts. My covenant with him was one of life and peace, and I gave them to him. It was a covenant of fear, and he feared me. He stood in awe of my name. True instruction was in his mouth, and no wrong was found on his lips. He walked with me in peace and uprightness, and he turned many from iniquity. For the lips of a priest should guard knowledge, and people should seek instruction from his mouth, for he is the messenger of the LORD of hosts. But you have turned aside from the way. You have caused many to stumble by your instruction. You have corrupted the covenant of Levi, says the LORD of hosts, and so I make you despised and abased before all the people, inasmuch as you do not keep my ways but show partiality in your instruction.” </a:t>
            </a:r>
          </a:p>
          <a:p>
            <a:pPr lvl="0"/>
            <a:endParaRPr lang="en-US" dirty="0"/>
          </a:p>
        </p:txBody>
      </p:sp>
    </p:spTree>
    <p:extLst>
      <p:ext uri="{BB962C8B-B14F-4D97-AF65-F5344CB8AC3E}">
        <p14:creationId xmlns:p14="http://schemas.microsoft.com/office/powerpoint/2010/main" val="2116309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VOCATION</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r>
              <a:rPr lang="en-US" dirty="0"/>
              <a:t>Yahweh blasts the priests (mashiach) for not performing their role as Yahweh’s messenger (Malaki, which ironically is where the name Malachi comes from).</a:t>
            </a:r>
          </a:p>
          <a:p>
            <a:pPr lvl="0"/>
            <a:r>
              <a:rPr lang="en-US" dirty="0"/>
              <a:t>Israel has failed to be the true son in whom Yahweh can be pleased.</a:t>
            </a:r>
          </a:p>
          <a:p>
            <a:pPr lvl="0"/>
            <a:r>
              <a:rPr lang="en-US" dirty="0"/>
              <a:t>Contrast to Matthew 3:17 – “This is my beloved Son, with whom I am well pleased.”</a:t>
            </a:r>
          </a:p>
          <a:p>
            <a:pPr lvl="0"/>
            <a:r>
              <a:rPr lang="en-US" dirty="0"/>
              <a:t>Israel is doing the opposite of her job description, she is leading people astray, away from Yahweh which is a major rebuke.</a:t>
            </a:r>
          </a:p>
        </p:txBody>
      </p:sp>
    </p:spTree>
    <p:extLst>
      <p:ext uri="{BB962C8B-B14F-4D97-AF65-F5344CB8AC3E}">
        <p14:creationId xmlns:p14="http://schemas.microsoft.com/office/powerpoint/2010/main" val="218071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VOCATION</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r>
              <a:rPr lang="en-US" dirty="0"/>
              <a:t>Israel became the anti-mashiach in that Israel failed in every calling of Yahweh to bring restoration to not only Israel but to all the nations.</a:t>
            </a:r>
          </a:p>
          <a:p>
            <a:pPr lvl="0"/>
            <a:r>
              <a:rPr lang="en-US" dirty="0"/>
              <a:t>Israel’s anointed priests, prophets, and kings failed.</a:t>
            </a:r>
          </a:p>
          <a:p>
            <a:pPr lvl="0"/>
            <a:r>
              <a:rPr lang="en-US" dirty="0"/>
              <a:t>The people failed.</a:t>
            </a:r>
          </a:p>
          <a:p>
            <a:pPr lvl="0"/>
            <a:r>
              <a:rPr lang="en-US" dirty="0"/>
              <a:t>Israel as a nation failed as a Son and was more concerned with their own agenda than Yahweh’s.</a:t>
            </a:r>
          </a:p>
          <a:p>
            <a:pPr lvl="0"/>
            <a:r>
              <a:rPr lang="en-US" dirty="0"/>
              <a:t>See the contrast between Genesis 12:1-3 (the blessing) and Malachi 3:9 – “You are cursed with a curse, for you are robbing me, the </a:t>
            </a:r>
            <a:r>
              <a:rPr lang="en-US" b="1" i="1" u="sng" dirty="0"/>
              <a:t>whole nation</a:t>
            </a:r>
            <a:r>
              <a:rPr lang="en-US" dirty="0"/>
              <a:t> of you.” </a:t>
            </a:r>
          </a:p>
          <a:p>
            <a:pPr lvl="0"/>
            <a:endParaRPr lang="en-US" dirty="0"/>
          </a:p>
        </p:txBody>
      </p:sp>
    </p:spTree>
    <p:extLst>
      <p:ext uri="{BB962C8B-B14F-4D97-AF65-F5344CB8AC3E}">
        <p14:creationId xmlns:p14="http://schemas.microsoft.com/office/powerpoint/2010/main" val="364055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VOCATION</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fontScale="92500" lnSpcReduction="10000"/>
          </a:bodyPr>
          <a:lstStyle/>
          <a:p>
            <a:pPr lvl="0"/>
            <a:r>
              <a:rPr lang="en-US" dirty="0"/>
              <a:t>The people of Israel admit to their disobedience and faithlessness to each other in Malachi 2:10-11</a:t>
            </a:r>
          </a:p>
          <a:p>
            <a:pPr lvl="1"/>
            <a:r>
              <a:rPr lang="en-US" dirty="0"/>
              <a:t>Have we not all </a:t>
            </a:r>
            <a:r>
              <a:rPr lang="en-US" b="1" u="sng" dirty="0"/>
              <a:t>one</a:t>
            </a:r>
            <a:r>
              <a:rPr lang="en-US" dirty="0"/>
              <a:t> Father? Has not </a:t>
            </a:r>
            <a:r>
              <a:rPr lang="en-US" b="1" u="sng" dirty="0"/>
              <a:t>one</a:t>
            </a:r>
            <a:r>
              <a:rPr lang="en-US" dirty="0"/>
              <a:t> God created us? Why then are we faithless to one another, profaning the covenant of our fathers? Judah has been faithless, and abomination has been committed in Israel and in Jerusalem. For Judah has profaned the sanctuary of the LORD, which he loves, and has married the daughter of a foreign god. </a:t>
            </a:r>
          </a:p>
          <a:p>
            <a:pPr lvl="0"/>
            <a:r>
              <a:rPr lang="en-US" dirty="0"/>
              <a:t>The “one” (</a:t>
            </a:r>
            <a:r>
              <a:rPr lang="en-US" dirty="0" err="1"/>
              <a:t>ekhad</a:t>
            </a:r>
            <a:r>
              <a:rPr lang="en-US" dirty="0"/>
              <a:t>) father eludes back to the Shema in Deuteronomy 6:4-5</a:t>
            </a:r>
          </a:p>
          <a:p>
            <a:pPr lvl="1"/>
            <a:r>
              <a:rPr lang="en-US" dirty="0"/>
              <a:t>“Hear, O Israel: The Lord our God, the Lord is (</a:t>
            </a:r>
            <a:r>
              <a:rPr lang="en-US" dirty="0" err="1"/>
              <a:t>ekhad</a:t>
            </a:r>
            <a:r>
              <a:rPr lang="en-US" dirty="0"/>
              <a:t>) </a:t>
            </a:r>
            <a:r>
              <a:rPr lang="en-US" b="1" u="sng" dirty="0"/>
              <a:t>one</a:t>
            </a:r>
            <a:r>
              <a:rPr lang="en-US" dirty="0"/>
              <a:t>.” </a:t>
            </a:r>
          </a:p>
          <a:p>
            <a:pPr lvl="0"/>
            <a:r>
              <a:rPr lang="en-US" dirty="0"/>
              <a:t>The people are saying they have fractured the very foundation of their way of life, Jewish monotheism.</a:t>
            </a:r>
          </a:p>
          <a:p>
            <a:r>
              <a:rPr lang="en-US" dirty="0"/>
              <a:t>Israel is walking a path of unbelieving disloyalty to their creed and vocation.</a:t>
            </a:r>
          </a:p>
          <a:p>
            <a:pPr lvl="0"/>
            <a:endParaRPr lang="en-US" dirty="0"/>
          </a:p>
          <a:p>
            <a:pPr lvl="0"/>
            <a:endParaRPr lang="en-US" dirty="0"/>
          </a:p>
        </p:txBody>
      </p:sp>
    </p:spTree>
    <p:extLst>
      <p:ext uri="{BB962C8B-B14F-4D97-AF65-F5344CB8AC3E}">
        <p14:creationId xmlns:p14="http://schemas.microsoft.com/office/powerpoint/2010/main" val="2622751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VOCATION</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lnSpcReduction="10000"/>
          </a:bodyPr>
          <a:lstStyle/>
          <a:p>
            <a:pPr marL="114300" lvl="0" indent="0">
              <a:buNone/>
            </a:pPr>
            <a:r>
              <a:rPr lang="en-US" dirty="0"/>
              <a:t>Paul confirms Israel’s failure in Romans 2:17-24.</a:t>
            </a:r>
          </a:p>
          <a:p>
            <a:pPr marL="114300" lvl="0" indent="0">
              <a:buNone/>
            </a:pPr>
            <a:r>
              <a:rPr lang="en-US" dirty="0"/>
              <a:t>“But if you bear the name “Jew” and rely upon the Law and boast in God, and know His will and approve the things that are essential, being instructed out of the Law, and are confident that you yourself are a guide to the blind, a light to those who are in darkness, a corrector of the foolish, a teacher of the immature, having in the Law the embodiment of knowledge and of the truth, you, therefore, who teach another, do you not teach yourself? You who preach that one shall not steal, do you steal? You who say that one should not commit adultery, do you commit adultery? You who abhor idols, do you rob temples? You who boast in the Law, through your breaking the Law, do you dishonor God? For “THE NAME OF GOD IS BLASPHEMED AMONG THE GENTILES BECAUSE OF YOU,” just as it is written.”</a:t>
            </a:r>
          </a:p>
        </p:txBody>
      </p:sp>
    </p:spTree>
    <p:extLst>
      <p:ext uri="{BB962C8B-B14F-4D97-AF65-F5344CB8AC3E}">
        <p14:creationId xmlns:p14="http://schemas.microsoft.com/office/powerpoint/2010/main" val="94390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WHAT NOW?</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r>
              <a:rPr lang="en-US" dirty="0"/>
              <a:t>So how does Yahweh “fix” this mess?</a:t>
            </a:r>
          </a:p>
          <a:p>
            <a:pPr lvl="0"/>
            <a:r>
              <a:rPr lang="en-US" dirty="0"/>
              <a:t>Does He just scrap the program?</a:t>
            </a:r>
          </a:p>
          <a:p>
            <a:pPr lvl="0"/>
            <a:r>
              <a:rPr lang="en-US" dirty="0"/>
              <a:t>Yahweh made an unconditional one-sided promise that Abraham was the rescue plan.</a:t>
            </a:r>
          </a:p>
          <a:p>
            <a:pPr lvl="0"/>
            <a:r>
              <a:rPr lang="en-US" dirty="0"/>
              <a:t>But since Israel proved uncapable of bringing restoration to the nations, it was </a:t>
            </a:r>
            <a:r>
              <a:rPr lang="en-US" b="1" i="1" u="sng" dirty="0"/>
              <a:t>time</a:t>
            </a:r>
            <a:r>
              <a:rPr lang="en-US" dirty="0"/>
              <a:t> for Yahweh to enter stage right through Jesus.</a:t>
            </a:r>
          </a:p>
          <a:p>
            <a:pPr lvl="0"/>
            <a:r>
              <a:rPr lang="en-US" dirty="0"/>
              <a:t>Romans 5:6 - “For while we were still helpless, at the </a:t>
            </a:r>
            <a:r>
              <a:rPr lang="en-US" b="1" i="1" u="sng" dirty="0"/>
              <a:t>right</a:t>
            </a:r>
            <a:r>
              <a:rPr lang="en-US" dirty="0"/>
              <a:t> </a:t>
            </a:r>
            <a:r>
              <a:rPr lang="en-US" b="1" i="1" u="sng" dirty="0"/>
              <a:t>time</a:t>
            </a:r>
            <a:r>
              <a:rPr lang="en-US" dirty="0"/>
              <a:t> Christ died for the ungodly.”</a:t>
            </a:r>
          </a:p>
          <a:p>
            <a:pPr marL="114300" lvl="0" indent="0">
              <a:buNone/>
            </a:pPr>
            <a:endParaRPr lang="en-US" dirty="0"/>
          </a:p>
        </p:txBody>
      </p:sp>
    </p:spTree>
    <p:extLst>
      <p:ext uri="{BB962C8B-B14F-4D97-AF65-F5344CB8AC3E}">
        <p14:creationId xmlns:p14="http://schemas.microsoft.com/office/powerpoint/2010/main" val="334010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WHAT NOW?</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r>
              <a:rPr lang="en-US" dirty="0"/>
              <a:t>Jesus Christ became righteousness on the cross for all nations.</a:t>
            </a:r>
          </a:p>
          <a:p>
            <a:pPr lvl="0"/>
            <a:r>
              <a:rPr lang="en-US" dirty="0"/>
              <a:t>Yahweh not only punished sin but revealed a way for all people to enter into covenant loyalty by recentering their lives around Jesus the Messiah.</a:t>
            </a:r>
          </a:p>
          <a:p>
            <a:r>
              <a:rPr lang="en-US" dirty="0"/>
              <a:t>So, this brings us back to how the Christ event reconfigured the identity and definition of what it means to be God’s covenant people? (Jews </a:t>
            </a:r>
            <a:r>
              <a:rPr lang="en-US" i="1" u="sng" dirty="0"/>
              <a:t>and</a:t>
            </a:r>
            <a:r>
              <a:rPr lang="en-US" dirty="0"/>
              <a:t> Gentiles)</a:t>
            </a:r>
          </a:p>
          <a:p>
            <a:r>
              <a:rPr lang="en-US" dirty="0"/>
              <a:t>Paul’s letter to the Romans connects the dots between the elected people of the Abrahamic covenant, the chosen people of Israel and all peoples through Jesus Christ.</a:t>
            </a:r>
          </a:p>
        </p:txBody>
      </p:sp>
    </p:spTree>
    <p:extLst>
      <p:ext uri="{BB962C8B-B14F-4D97-AF65-F5344CB8AC3E}">
        <p14:creationId xmlns:p14="http://schemas.microsoft.com/office/powerpoint/2010/main" val="87299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WHAT NOW?</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r>
              <a:rPr lang="en-US" dirty="0"/>
              <a:t>To what purpose?</a:t>
            </a:r>
          </a:p>
          <a:p>
            <a:pPr lvl="0"/>
            <a:r>
              <a:rPr lang="en-US" dirty="0"/>
              <a:t>Reveal Yahweh’s ultimate plan to restore all peoples back to Himself!</a:t>
            </a:r>
          </a:p>
          <a:p>
            <a:pPr lvl="0"/>
            <a:r>
              <a:rPr lang="en-US" dirty="0"/>
              <a:t>Malachi 1:5</a:t>
            </a:r>
          </a:p>
          <a:p>
            <a:pPr marL="571500" lvl="1" indent="0">
              <a:buNone/>
            </a:pPr>
            <a:r>
              <a:rPr lang="en-US" sz="2800" dirty="0"/>
              <a:t>“Your own eyes shall see this, and you shall say, “Great is the Lord beyond the border of Israel!”</a:t>
            </a:r>
          </a:p>
          <a:p>
            <a:pPr lvl="0"/>
            <a:r>
              <a:rPr lang="en-US" dirty="0"/>
              <a:t>Malachi 1:11</a:t>
            </a:r>
          </a:p>
          <a:p>
            <a:pPr marL="571500" lvl="1" indent="0">
              <a:buNone/>
            </a:pPr>
            <a:r>
              <a:rPr lang="en-US" sz="2800" dirty="0"/>
              <a:t>“For from the rising of the sun to its setting my name will be great among the nations, and in every place incense will be offered to my name, and a pure offering. For my name will be great among the nations, says the Lord of hosts.”</a:t>
            </a:r>
          </a:p>
          <a:p>
            <a:pPr lvl="0"/>
            <a:endParaRPr lang="en-US" dirty="0"/>
          </a:p>
        </p:txBody>
      </p:sp>
    </p:spTree>
    <p:extLst>
      <p:ext uri="{BB962C8B-B14F-4D97-AF65-F5344CB8AC3E}">
        <p14:creationId xmlns:p14="http://schemas.microsoft.com/office/powerpoint/2010/main" val="3638029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dirty="0"/>
              <a:t>MALACHI AND ROMANS</a:t>
            </a:r>
            <a:br>
              <a:rPr lang="en-US" dirty="0"/>
            </a:br>
            <a:r>
              <a:rPr lang="en-US" sz="4400" dirty="0"/>
              <a:t>PART ONE</a:t>
            </a:r>
          </a:p>
        </p:txBody>
      </p:sp>
      <p:sp>
        <p:nvSpPr>
          <p:cNvPr id="3" name="Subtitle 2">
            <a:extLst>
              <a:ext uri="{FF2B5EF4-FFF2-40B4-BE49-F238E27FC236}">
                <a16:creationId xmlns:a16="http://schemas.microsoft.com/office/drawing/2014/main" id="{2F04FF41-5242-1E72-0F22-9155C36CDBB5}"/>
              </a:ext>
            </a:extLst>
          </p:cNvPr>
          <p:cNvSpPr>
            <a:spLocks noGrp="1"/>
          </p:cNvSpPr>
          <p:nvPr>
            <p:ph type="subTitle" idx="1"/>
          </p:nvPr>
        </p:nvSpPr>
        <p:spPr/>
        <p:txBody>
          <a:bodyPr>
            <a:normAutofit/>
          </a:bodyPr>
          <a:lstStyle/>
          <a:p>
            <a:r>
              <a:rPr lang="en-US" sz="6000" u="sng" dirty="0"/>
              <a:t>ELECTION</a:t>
            </a:r>
          </a:p>
        </p:txBody>
      </p:sp>
    </p:spTree>
    <p:extLst>
      <p:ext uri="{BB962C8B-B14F-4D97-AF65-F5344CB8AC3E}">
        <p14:creationId xmlns:p14="http://schemas.microsoft.com/office/powerpoint/2010/main" val="2159522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HOMEWORK</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r>
              <a:rPr lang="en-US" dirty="0"/>
              <a:t>Read the following passages with attention to ”The Angel of Yahweh”</a:t>
            </a:r>
          </a:p>
          <a:p>
            <a:pPr lvl="1"/>
            <a:r>
              <a:rPr lang="en-US" sz="2800" dirty="0"/>
              <a:t>Exodus 3:1-6</a:t>
            </a:r>
          </a:p>
          <a:p>
            <a:pPr lvl="1"/>
            <a:r>
              <a:rPr lang="en-US" sz="2800" dirty="0"/>
              <a:t>Acts 7:30-35</a:t>
            </a:r>
          </a:p>
          <a:p>
            <a:pPr lvl="1"/>
            <a:r>
              <a:rPr lang="en-US" sz="2800" dirty="0"/>
              <a:t>Exodus 23:20-22</a:t>
            </a:r>
          </a:p>
          <a:p>
            <a:pPr lvl="1"/>
            <a:r>
              <a:rPr lang="en-US" sz="2800" dirty="0"/>
              <a:t>Deuteronomy 4:35-38</a:t>
            </a:r>
          </a:p>
          <a:p>
            <a:pPr lvl="1"/>
            <a:r>
              <a:rPr lang="en-US" sz="2800" dirty="0"/>
              <a:t>Judges 2:1-4</a:t>
            </a:r>
          </a:p>
          <a:p>
            <a:pPr lvl="1"/>
            <a:r>
              <a:rPr lang="en-US" sz="2800" dirty="0"/>
              <a:t>Judges 6:11-24</a:t>
            </a:r>
          </a:p>
        </p:txBody>
      </p:sp>
    </p:spTree>
    <p:extLst>
      <p:ext uri="{BB962C8B-B14F-4D97-AF65-F5344CB8AC3E}">
        <p14:creationId xmlns:p14="http://schemas.microsoft.com/office/powerpoint/2010/main" val="73725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SUMMARY</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fontScale="92500" lnSpcReduction="10000"/>
          </a:bodyPr>
          <a:lstStyle/>
          <a:p>
            <a:pPr lvl="0"/>
            <a:r>
              <a:rPr lang="en-US" dirty="0"/>
              <a:t>Malachi is the last book of our Old Testament and the last of the twelve minor prophets.</a:t>
            </a:r>
          </a:p>
          <a:p>
            <a:pPr lvl="0"/>
            <a:r>
              <a:rPr lang="en-US" dirty="0"/>
              <a:t>The minor prophets narrative began around 733 BC during the last days of the northern Kingdom (Israel) before falling to Assyria (722 BC) and the fall of the southern Kingdom (Judah) to Babylon (586 BC).</a:t>
            </a:r>
          </a:p>
          <a:p>
            <a:pPr lvl="0"/>
            <a:r>
              <a:rPr lang="en-US" dirty="0"/>
              <a:t>Malachi was written around 430 BC, after both Kingdoms were released from exile, and the temple rebuilt, but times were hard and the Israelites were once again walking in spiritual lethargy and indifference.</a:t>
            </a:r>
          </a:p>
          <a:p>
            <a:r>
              <a:rPr lang="en-US" dirty="0"/>
              <a:t>The overall message of the minor prophets was Israel’s covenant failure and Yahweh’s divine faithfulness.</a:t>
            </a:r>
          </a:p>
          <a:p>
            <a:pPr lvl="0"/>
            <a:r>
              <a:rPr lang="en-US" dirty="0"/>
              <a:t>Malachi lays conceptual framework and is a bridge for the messianic profile used by Paul and other New Testament writers.</a:t>
            </a:r>
          </a:p>
        </p:txBody>
      </p:sp>
    </p:spTree>
    <p:extLst>
      <p:ext uri="{BB962C8B-B14F-4D97-AF65-F5344CB8AC3E}">
        <p14:creationId xmlns:p14="http://schemas.microsoft.com/office/powerpoint/2010/main" val="40124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SUMMARY</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r>
              <a:rPr lang="en-US" dirty="0"/>
              <a:t>Paul is broadly concerned with two things in his letter to the Romans:</a:t>
            </a:r>
          </a:p>
          <a:p>
            <a:pPr lvl="1"/>
            <a:r>
              <a:rPr lang="en-US" sz="2800" dirty="0"/>
              <a:t>Messianism (Christology)</a:t>
            </a:r>
          </a:p>
          <a:p>
            <a:pPr lvl="1"/>
            <a:r>
              <a:rPr lang="en-US" sz="2800" dirty="0"/>
              <a:t>Election (Yahweh’s Chosen)</a:t>
            </a:r>
          </a:p>
          <a:p>
            <a:pPr lvl="0"/>
            <a:r>
              <a:rPr lang="en-US" dirty="0"/>
              <a:t>Paul is going to answer the question:</a:t>
            </a:r>
          </a:p>
          <a:p>
            <a:pPr lvl="1"/>
            <a:r>
              <a:rPr lang="en-US" sz="2800" dirty="0"/>
              <a:t>How has the Christ event reconfigured the identity and definition of what it means to be God’s covenant people? (Jews </a:t>
            </a:r>
            <a:r>
              <a:rPr lang="en-US" sz="2800" i="1" u="sng" dirty="0"/>
              <a:t>and</a:t>
            </a:r>
            <a:r>
              <a:rPr lang="en-US" sz="2800" dirty="0"/>
              <a:t> Gentiles)</a:t>
            </a:r>
          </a:p>
        </p:txBody>
      </p:sp>
    </p:spTree>
    <p:extLst>
      <p:ext uri="{BB962C8B-B14F-4D97-AF65-F5344CB8AC3E}">
        <p14:creationId xmlns:p14="http://schemas.microsoft.com/office/powerpoint/2010/main" val="14850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SUMMARY</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r>
              <a:rPr lang="en-US" dirty="0"/>
              <a:t>Paul takes concepts such as faith, obedience, law and wraps them around Christ.</a:t>
            </a:r>
          </a:p>
          <a:p>
            <a:pPr lvl="0"/>
            <a:r>
              <a:rPr lang="en-US" dirty="0"/>
              <a:t>The OT concepts have the same meaning but are recentered around Jesus the Messiah.</a:t>
            </a:r>
          </a:p>
          <a:p>
            <a:pPr lvl="0"/>
            <a:r>
              <a:rPr lang="en-US" dirty="0"/>
              <a:t>There is a lot of continuity between Paul and the OT but some perceived discontinuity as well.</a:t>
            </a:r>
          </a:p>
          <a:p>
            <a:pPr lvl="0"/>
            <a:r>
              <a:rPr lang="en-US" dirty="0"/>
              <a:t>Paul is not disagreeing or changing anything, he is dialing it in through the Christ event.</a:t>
            </a:r>
          </a:p>
          <a:p>
            <a:pPr lvl="0"/>
            <a:endParaRPr lang="en-US" sz="2800" dirty="0"/>
          </a:p>
        </p:txBody>
      </p:sp>
    </p:spTree>
    <p:extLst>
      <p:ext uri="{BB962C8B-B14F-4D97-AF65-F5344CB8AC3E}">
        <p14:creationId xmlns:p14="http://schemas.microsoft.com/office/powerpoint/2010/main" val="110090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ELECTION</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marL="114300" lvl="0" indent="0">
              <a:buNone/>
            </a:pPr>
            <a:r>
              <a:rPr lang="en-US" sz="2800" dirty="0"/>
              <a:t>Malachi 1:2-5</a:t>
            </a:r>
          </a:p>
          <a:p>
            <a:pPr marL="114300" indent="0">
              <a:buNone/>
            </a:pPr>
            <a:r>
              <a:rPr lang="en-US" dirty="0"/>
              <a:t>“I have loved you,” says the LORD. But you say, “How have you loved us?” “Is not Esau Jacob's brother?” declares the LORD. “Yet I have loved Jacob but Esau I have hated. I have laid waste his hill country and left his heritage to jackals of the desert.” If Edom says, “We are shattered but we will rebuild the ruins,” the LORD of hosts says, “They may build, but I will tear down, and they will be called ‘the wicked country,’ and ‘the people with whom the LORD is angry forever.’” Your own eyes shall see this, and you shall say, “Great is the LORD beyond the border of Israel!” </a:t>
            </a:r>
          </a:p>
          <a:p>
            <a:pPr lvl="0"/>
            <a:endParaRPr lang="en-US" sz="2800" dirty="0"/>
          </a:p>
        </p:txBody>
      </p:sp>
    </p:spTree>
    <p:extLst>
      <p:ext uri="{BB962C8B-B14F-4D97-AF65-F5344CB8AC3E}">
        <p14:creationId xmlns:p14="http://schemas.microsoft.com/office/powerpoint/2010/main" val="408337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ELECTION</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lnSpcReduction="10000"/>
          </a:bodyPr>
          <a:lstStyle/>
          <a:p>
            <a:pPr lvl="0"/>
            <a:r>
              <a:rPr lang="en-US" dirty="0"/>
              <a:t>Paul reloads Malachi 1:2-5 in Romans 9 to speak of Israel’s election.</a:t>
            </a:r>
          </a:p>
          <a:p>
            <a:pPr lvl="0"/>
            <a:r>
              <a:rPr lang="en-US" dirty="0"/>
              <a:t>The text in Malachi is not talking about the individuals Jacob and Esau but the nations of Israel (Jews) and Edom (gentiles), both are patriarchs representing separate nations.</a:t>
            </a:r>
          </a:p>
          <a:p>
            <a:r>
              <a:rPr lang="en-US" dirty="0"/>
              <a:t>Esau is Edom who left Canaan to live in the hill country of </a:t>
            </a:r>
            <a:r>
              <a:rPr lang="en-US" dirty="0" err="1"/>
              <a:t>Sier</a:t>
            </a:r>
            <a:r>
              <a:rPr lang="en-US" dirty="0"/>
              <a:t> (Genesis 36:1-8)</a:t>
            </a:r>
          </a:p>
          <a:p>
            <a:pPr lvl="0"/>
            <a:r>
              <a:rPr lang="en-US" dirty="0"/>
              <a:t>Genesis 25:23</a:t>
            </a:r>
          </a:p>
          <a:p>
            <a:pPr lvl="1"/>
            <a:r>
              <a:rPr lang="en-US" dirty="0"/>
              <a:t>“And the Lord said to her (Rebekah), “Two nations are in your womb, and two peoples from within you shall be divided; the one shall be stronger than the other, the older shall serve the younger.”</a:t>
            </a:r>
          </a:p>
          <a:p>
            <a:r>
              <a:rPr lang="en-US" dirty="0"/>
              <a:t>The passage is </a:t>
            </a:r>
            <a:r>
              <a:rPr lang="en-US" b="1" u="sng" dirty="0"/>
              <a:t>NOT</a:t>
            </a:r>
            <a:r>
              <a:rPr lang="en-US" dirty="0"/>
              <a:t> about individual election as some Calvinist might suggest.</a:t>
            </a:r>
          </a:p>
          <a:p>
            <a:pPr lvl="0"/>
            <a:endParaRPr lang="en-US" sz="2800" dirty="0"/>
          </a:p>
        </p:txBody>
      </p:sp>
    </p:spTree>
    <p:extLst>
      <p:ext uri="{BB962C8B-B14F-4D97-AF65-F5344CB8AC3E}">
        <p14:creationId xmlns:p14="http://schemas.microsoft.com/office/powerpoint/2010/main" val="36185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ELECTION</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r>
              <a:rPr lang="en-US" dirty="0"/>
              <a:t>Verse five telegraphs that Israel is elected from among the nations for the nations.</a:t>
            </a:r>
          </a:p>
          <a:p>
            <a:pPr lvl="0"/>
            <a:r>
              <a:rPr lang="en-US" dirty="0"/>
              <a:t>Back to the Genesis 11-12 narrative where the nations are fractured and cursed but Yahweh calls Abraham to be a blessing to all the nations.</a:t>
            </a:r>
          </a:p>
          <a:p>
            <a:pPr lvl="0"/>
            <a:r>
              <a:rPr lang="en-US" b="1" u="sng" dirty="0"/>
              <a:t>The election of Israel is their vocation to be a blessing to all the nations.</a:t>
            </a:r>
          </a:p>
        </p:txBody>
      </p:sp>
    </p:spTree>
    <p:extLst>
      <p:ext uri="{BB962C8B-B14F-4D97-AF65-F5344CB8AC3E}">
        <p14:creationId xmlns:p14="http://schemas.microsoft.com/office/powerpoint/2010/main" val="164023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ELECTION</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r>
              <a:rPr lang="en-US" dirty="0"/>
              <a:t>Is Edom really a reprobate who Yahweh will be angry with forever?</a:t>
            </a:r>
          </a:p>
          <a:p>
            <a:pPr lvl="0"/>
            <a:r>
              <a:rPr lang="en-US" dirty="0"/>
              <a:t>Jesus’ ministry is in places like Galilee, Judea, and Jerusalem which are all in Edom.</a:t>
            </a:r>
          </a:p>
          <a:p>
            <a:pPr lvl="0"/>
            <a:r>
              <a:rPr lang="en-US" dirty="0"/>
              <a:t>“Jacob I loved but Esau I hated” is </a:t>
            </a:r>
            <a:r>
              <a:rPr lang="en-US" u="sng" dirty="0"/>
              <a:t>covenant love </a:t>
            </a:r>
            <a:r>
              <a:rPr lang="en-US" dirty="0"/>
              <a:t>in the sense of calling and vocation.</a:t>
            </a:r>
          </a:p>
          <a:p>
            <a:pPr lvl="0"/>
            <a:r>
              <a:rPr lang="en-US" dirty="0"/>
              <a:t>Paul is operating by the same thought in Roman’s 9. (more later)</a:t>
            </a:r>
          </a:p>
        </p:txBody>
      </p:sp>
    </p:spTree>
    <p:extLst>
      <p:ext uri="{BB962C8B-B14F-4D97-AF65-F5344CB8AC3E}">
        <p14:creationId xmlns:p14="http://schemas.microsoft.com/office/powerpoint/2010/main" val="47489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10079</TotalTime>
  <Words>2007</Words>
  <Application>Microsoft Macintosh PowerPoint</Application>
  <PresentationFormat>Widescreen</PresentationFormat>
  <Paragraphs>99</Paragraphs>
  <Slides>20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Paul’s Worldview</vt:lpstr>
      <vt:lpstr>MALACHI AND ROMANS PART ONE</vt:lpstr>
      <vt:lpstr>SUMMARY</vt:lpstr>
      <vt:lpstr>SUMMARY</vt:lpstr>
      <vt:lpstr>SUMMARY</vt:lpstr>
      <vt:lpstr>ELECTION</vt:lpstr>
      <vt:lpstr>ELECTION</vt:lpstr>
      <vt:lpstr>ELECTION</vt:lpstr>
      <vt:lpstr>ELECTION</vt:lpstr>
      <vt:lpstr>ELECTION</vt:lpstr>
      <vt:lpstr>VOCATION</vt:lpstr>
      <vt:lpstr>VOCATION</vt:lpstr>
      <vt:lpstr>VOCATION</vt:lpstr>
      <vt:lpstr>VOCATION</vt:lpstr>
      <vt:lpstr>VOCATION</vt:lpstr>
      <vt:lpstr>VOCATION</vt:lpstr>
      <vt:lpstr>WHAT NOW?</vt:lpstr>
      <vt:lpstr>WHAT NOW?</vt:lpstr>
      <vt:lpstr>WHAT NOW?</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Worldview</dc:title>
  <dc:creator>Jess Ellis</dc:creator>
  <cp:lastModifiedBy>Jess Ellis</cp:lastModifiedBy>
  <cp:revision>1013</cp:revision>
  <cp:lastPrinted>2023-01-06T16:05:42Z</cp:lastPrinted>
  <dcterms:created xsi:type="dcterms:W3CDTF">2022-07-24T15:54:16Z</dcterms:created>
  <dcterms:modified xsi:type="dcterms:W3CDTF">2023-01-08T22:29:57Z</dcterms:modified>
</cp:coreProperties>
</file>