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9"/>
  </p:notesMasterIdLst>
  <p:sldIdLst>
    <p:sldId id="256" r:id="rId2"/>
    <p:sldId id="257" r:id="rId3"/>
    <p:sldId id="262" r:id="rId4"/>
    <p:sldId id="264" r:id="rId5"/>
    <p:sldId id="265" r:id="rId6"/>
    <p:sldId id="266" r:id="rId7"/>
    <p:sldId id="269" r:id="rId8"/>
    <p:sldId id="267" r:id="rId9"/>
    <p:sldId id="268" r:id="rId10"/>
    <p:sldId id="270" r:id="rId11"/>
    <p:sldId id="271" r:id="rId12"/>
    <p:sldId id="272" r:id="rId13"/>
    <p:sldId id="273" r:id="rId14"/>
    <p:sldId id="274" r:id="rId15"/>
    <p:sldId id="275" r:id="rId16"/>
    <p:sldId id="280" r:id="rId17"/>
    <p:sldId id="281" r:id="rId18"/>
    <p:sldId id="276" r:id="rId19"/>
    <p:sldId id="277" r:id="rId20"/>
    <p:sldId id="278" r:id="rId21"/>
    <p:sldId id="282" r:id="rId22"/>
    <p:sldId id="283" r:id="rId23"/>
    <p:sldId id="284" r:id="rId24"/>
    <p:sldId id="285" r:id="rId25"/>
    <p:sldId id="286" r:id="rId26"/>
    <p:sldId id="287" r:id="rId27"/>
    <p:sldId id="288" r:id="rId2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3" roundtripDataSignature="AMtx7mgF3xEQzI4dotGxuiColXtIQNjFk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B7BDB0-0F23-49ED-BA5E-4C3B265391F1}" v="1" dt="2022-10-27T17:16:41.035"/>
    <p1510:client id="{2DDECD7B-3296-4904-9BC5-5F226A84B434}" v="462" dt="2022-10-14T14:46:47.175"/>
    <p1510:client id="{385F16E5-900D-4B41-B78B-2E2B03A5BD35}" v="484" dt="2022-10-27T18:50:15.144"/>
    <p1510:client id="{56916432-F81E-41BB-A429-78978C019CC8}" v="2792" dt="2022-10-28T18:56:46.433"/>
    <p1510:client id="{CA7F5DC9-1017-4B43-BFCE-4391CA841202}" v="585" dt="2022-10-28T00:19:01.7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245"/>
    <p:restoredTop sz="94681"/>
  </p:normalViewPr>
  <p:slideViewPr>
    <p:cSldViewPr snapToGrid="0">
      <p:cViewPr varScale="1">
        <p:scale>
          <a:sx n="107" d="100"/>
          <a:sy n="107" d="100"/>
        </p:scale>
        <p:origin x="47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customschemas.google.com/relationships/presentationmetadata" Target="metadata"/><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 name="Google Shape;9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extLst>
      <p:ext uri="{BB962C8B-B14F-4D97-AF65-F5344CB8AC3E}">
        <p14:creationId xmlns:p14="http://schemas.microsoft.com/office/powerpoint/2010/main" val="18526877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0"/>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0"/>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9"/>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0"/>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0"/>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2"/>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2"/>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3"/>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3"/>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4"/>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4"/>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4"/>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4"/>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4"/>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7"/>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8"/>
          <p:cNvSpPr>
            <a:spLocks noGrp="1"/>
          </p:cNvSpPr>
          <p:nvPr>
            <p:ph type="pic" idx="2"/>
          </p:nvPr>
        </p:nvSpPr>
        <p:spPr>
          <a:xfrm>
            <a:off x="5183188" y="987425"/>
            <a:ext cx="6172200" cy="4873625"/>
          </a:xfrm>
          <a:prstGeom prst="rect">
            <a:avLst/>
          </a:prstGeom>
          <a:noFill/>
          <a:ln>
            <a:noFill/>
          </a:ln>
        </p:spPr>
      </p:sp>
      <p:sp>
        <p:nvSpPr>
          <p:cNvPr id="68" name="Google Shape;68;p18"/>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a:t>Paul’s Worldview</a:t>
            </a:r>
            <a:endParaRPr/>
          </a:p>
        </p:txBody>
      </p:sp>
      <p:sp>
        <p:nvSpPr>
          <p:cNvPr id="90" name="Google Shape;90;p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en-US"/>
              <a:t>Paul’s misuse of the Old Testament in Romans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The Issue</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5092407"/>
          </a:xfrm>
        </p:spPr>
        <p:txBody>
          <a:bodyPr>
            <a:normAutofit/>
          </a:bodyPr>
          <a:lstStyle/>
          <a:p>
            <a:pPr marL="114300" indent="0">
              <a:buNone/>
            </a:pPr>
            <a:r>
              <a:rPr lang="en-US" sz="3200" dirty="0"/>
              <a:t>So, the question is “if we did not have the NT, what would we discover about messiah in the OT?</a:t>
            </a:r>
          </a:p>
          <a:p>
            <a:pPr marL="114300" indent="0" algn="ctr">
              <a:buNone/>
            </a:pPr>
            <a:r>
              <a:rPr lang="en-US" sz="3200" dirty="0"/>
              <a:t>AND</a:t>
            </a:r>
          </a:p>
          <a:p>
            <a:pPr marL="114300" indent="0">
              <a:buNone/>
            </a:pPr>
            <a:r>
              <a:rPr lang="en-US" sz="3200" dirty="0"/>
              <a:t>What did first century folks know about messiah?</a:t>
            </a:r>
            <a:endParaRPr lang="en-US" dirty="0"/>
          </a:p>
        </p:txBody>
      </p:sp>
    </p:spTree>
    <p:extLst>
      <p:ext uri="{BB962C8B-B14F-4D97-AF65-F5344CB8AC3E}">
        <p14:creationId xmlns:p14="http://schemas.microsoft.com/office/powerpoint/2010/main" val="828853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Hebrew Bible Quick Facts</a:t>
            </a:r>
            <a:br>
              <a:rPr lang="en-US" dirty="0"/>
            </a:br>
            <a:r>
              <a:rPr lang="en-US" dirty="0"/>
              <a:t>Concerning Messiah</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5092407"/>
          </a:xfrm>
        </p:spPr>
        <p:txBody>
          <a:bodyPr>
            <a:normAutofit/>
          </a:bodyPr>
          <a:lstStyle/>
          <a:p>
            <a:r>
              <a:rPr lang="en-US" sz="3200" dirty="0"/>
              <a:t>Hebrew Noun: mashiach “anointed one”</a:t>
            </a:r>
            <a:endParaRPr lang="en-US" dirty="0"/>
          </a:p>
          <a:p>
            <a:r>
              <a:rPr lang="en-US" sz="3200" dirty="0"/>
              <a:t>Occurs 39 times in the Hebrew Bible</a:t>
            </a:r>
            <a:endParaRPr lang="en-US" dirty="0"/>
          </a:p>
          <a:p>
            <a:r>
              <a:rPr lang="en-US" sz="3200" dirty="0"/>
              <a:t>Hebrew Verb: </a:t>
            </a:r>
            <a:r>
              <a:rPr lang="en-US" sz="3200" dirty="0" err="1"/>
              <a:t>mashach</a:t>
            </a:r>
            <a:r>
              <a:rPr lang="en-US" sz="3200" dirty="0"/>
              <a:t> "to anoint or smear"</a:t>
            </a:r>
            <a:endParaRPr lang="en-US" dirty="0"/>
          </a:p>
          <a:p>
            <a:r>
              <a:rPr lang="en-US" sz="3200" dirty="0"/>
              <a:t>Occurs 69 times in the Hebrew Bible</a:t>
            </a:r>
            <a:endParaRPr lang="en-US" dirty="0"/>
          </a:p>
          <a:p>
            <a:r>
              <a:rPr lang="en-US" sz="3200" dirty="0"/>
              <a:t>Primary reference is to a ruling king but also priests and prophets</a:t>
            </a:r>
            <a:endParaRPr lang="en-US" dirty="0"/>
          </a:p>
          <a:p>
            <a:r>
              <a:rPr lang="en-US" sz="3200" dirty="0"/>
              <a:t>Yahweh’s representatives for His chosen people</a:t>
            </a:r>
            <a:endParaRPr lang="en-US" dirty="0"/>
          </a:p>
          <a:p>
            <a:r>
              <a:rPr lang="en-US" sz="3200" dirty="0"/>
              <a:t>The king is “the Lord’s anointed” (never in the absolute: “</a:t>
            </a:r>
            <a:r>
              <a:rPr lang="en-US" sz="3200" u="sng" dirty="0"/>
              <a:t>the</a:t>
            </a:r>
            <a:r>
              <a:rPr lang="en-US" sz="3200" dirty="0"/>
              <a:t> anointed one”)</a:t>
            </a:r>
            <a:endParaRPr lang="en-US" dirty="0"/>
          </a:p>
        </p:txBody>
      </p:sp>
    </p:spTree>
    <p:extLst>
      <p:ext uri="{BB962C8B-B14F-4D97-AF65-F5344CB8AC3E}">
        <p14:creationId xmlns:p14="http://schemas.microsoft.com/office/powerpoint/2010/main" val="3257938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Jewish Concept of Messiah</a:t>
            </a:r>
            <a:br>
              <a:rPr lang="en-US" dirty="0"/>
            </a:br>
            <a:r>
              <a:rPr lang="en-US" sz="3200" dirty="0"/>
              <a:t>"Jews For Judaism"</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5092407"/>
          </a:xfrm>
        </p:spPr>
        <p:txBody>
          <a:bodyPr>
            <a:normAutofit fontScale="92500" lnSpcReduction="10000"/>
          </a:bodyPr>
          <a:lstStyle/>
          <a:p>
            <a:r>
              <a:rPr lang="en-US" sz="3200" dirty="0"/>
              <a:t>Mashiach translated anointed refers to a person initiated into Yahweh's service by being anointed with oil.</a:t>
            </a:r>
          </a:p>
          <a:p>
            <a:r>
              <a:rPr lang="en-US" sz="3200" dirty="0"/>
              <a:t>There are many Messiahs in the HB since every King and High Priest was anointed with oil. 1 Samuel 26:11.</a:t>
            </a:r>
          </a:p>
          <a:p>
            <a:r>
              <a:rPr lang="en-US" sz="3200" dirty="0"/>
              <a:t>The Hebrew word "</a:t>
            </a:r>
            <a:r>
              <a:rPr lang="en-US" sz="3200" dirty="0" err="1"/>
              <a:t>HaMashiach</a:t>
            </a:r>
            <a:r>
              <a:rPr lang="en-US" sz="3200" dirty="0"/>
              <a:t>" ("the" Messiah) describing a future anointed person to come does not appear anywhere in the HB and not considered a critical concept as in </a:t>
            </a:r>
            <a:r>
              <a:rPr lang="en-US" sz="3200" dirty="0" err="1"/>
              <a:t>Christanity</a:t>
            </a:r>
            <a:r>
              <a:rPr lang="en-US" sz="3200" dirty="0"/>
              <a:t>.</a:t>
            </a:r>
          </a:p>
          <a:p>
            <a:r>
              <a:rPr lang="en-US" sz="3200" dirty="0"/>
              <a:t>The Jewish concept of Messiah is one of the central themes of Biblical prophecy of the promise of a future age of perfection characterized by universal peace and recognition of Yahweh. Isaiah 2:1-4</a:t>
            </a:r>
          </a:p>
        </p:txBody>
      </p:sp>
    </p:spTree>
    <p:extLst>
      <p:ext uri="{BB962C8B-B14F-4D97-AF65-F5344CB8AC3E}">
        <p14:creationId xmlns:p14="http://schemas.microsoft.com/office/powerpoint/2010/main" val="3412238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Jewish Concept of Messiah</a:t>
            </a:r>
            <a:br>
              <a:rPr lang="en-US" dirty="0"/>
            </a:br>
            <a:r>
              <a:rPr lang="en-US" sz="3200" dirty="0"/>
              <a:t>"Jews For Judaism"</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5092407"/>
          </a:xfrm>
        </p:spPr>
        <p:txBody>
          <a:bodyPr>
            <a:normAutofit fontScale="92500" lnSpcReduction="20000"/>
          </a:bodyPr>
          <a:lstStyle/>
          <a:p>
            <a:r>
              <a:rPr lang="en-US" sz="3200" dirty="0"/>
              <a:t>Many prophetic passages speak of a descendant of King David who will rule Israel during the age of perfection. Jeremiah 23:5-6</a:t>
            </a:r>
          </a:p>
          <a:p>
            <a:r>
              <a:rPr lang="en-US" sz="3200" dirty="0"/>
              <a:t>Since every past King is a Messiah, by convention, the "future" anointed one from the Davidic descent is referred to as "The Messiah" and will be recognized as Messiah by seeing who the King of Israel is at the time of complete universal perfection.</a:t>
            </a:r>
          </a:p>
          <a:p>
            <a:r>
              <a:rPr lang="en-US" sz="3200" dirty="0"/>
              <a:t>The HB never speaks about believing in the Messiah. Because his reign will be an historically verifiable reality, self-evident to any person, it will not require belief or faith.</a:t>
            </a:r>
          </a:p>
          <a:p>
            <a:r>
              <a:rPr lang="en-US" sz="3200" dirty="0"/>
              <a:t>Because no person has ever fulfilled the picture painted in the HB of this future King, Jewish people still await the coming of the Messiah. All past Messianic claimants, including Jesus of Nazareth have been rejected.</a:t>
            </a:r>
          </a:p>
          <a:p>
            <a:endParaRPr lang="en-US" sz="3200" dirty="0"/>
          </a:p>
        </p:txBody>
      </p:sp>
    </p:spTree>
    <p:extLst>
      <p:ext uri="{BB962C8B-B14F-4D97-AF65-F5344CB8AC3E}">
        <p14:creationId xmlns:p14="http://schemas.microsoft.com/office/powerpoint/2010/main" val="2317097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Jewish Concept of Messiah</a:t>
            </a:r>
            <a:br>
              <a:rPr lang="en-US" dirty="0"/>
            </a:br>
            <a:r>
              <a:rPr lang="en-US" sz="3200" dirty="0"/>
              <a:t>"Jews For Judaism"</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5092407"/>
          </a:xfrm>
        </p:spPr>
        <p:txBody>
          <a:bodyPr>
            <a:normAutofit fontScale="92500" lnSpcReduction="20000"/>
          </a:bodyPr>
          <a:lstStyle/>
          <a:p>
            <a:r>
              <a:rPr lang="en-US" sz="3200" dirty="0"/>
              <a:t>The claim that Jesus will fulfill the Messianic prophesies when he returns does not give him any credibility for his "first" coming. The HB never speaks about the Messiah returning after an initial appearance. The "second coming" theory is a desperate attempt to explain away Jesus' failure.</a:t>
            </a:r>
          </a:p>
          <a:p>
            <a:r>
              <a:rPr lang="en-US" sz="3200" dirty="0"/>
              <a:t>According to Biblical tradition, Elijah the prophet will reappear before the coming of the Messiah (Malachi 4:5-6). In the Greek Testament, Jesus claims that John the Baptist was Elijah (Matthew 11:13-14). However, when John the Baptist was asked if he was Elijah, he denied it (John 1:21).</a:t>
            </a:r>
          </a:p>
          <a:p>
            <a:r>
              <a:rPr lang="en-US" sz="3200" dirty="0"/>
              <a:t>According to the HB, the Messiah must be a descendent of King David. Although the Greek Testament traces the genealogy of Joseph back to David, it then claims that Jesus resulted from a virgin birth and that Joseph was not his father.</a:t>
            </a:r>
          </a:p>
        </p:txBody>
      </p:sp>
    </p:spTree>
    <p:extLst>
      <p:ext uri="{BB962C8B-B14F-4D97-AF65-F5344CB8AC3E}">
        <p14:creationId xmlns:p14="http://schemas.microsoft.com/office/powerpoint/2010/main" val="2266182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Jewish Perspective</a:t>
            </a:r>
            <a:br>
              <a:rPr lang="en-US" dirty="0"/>
            </a:br>
            <a:endParaRPr lang="en-US" sz="3200"/>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5092407"/>
          </a:xfrm>
        </p:spPr>
        <p:txBody>
          <a:bodyPr>
            <a:normAutofit fontScale="92500" lnSpcReduction="20000"/>
          </a:bodyPr>
          <a:lstStyle/>
          <a:p>
            <a:r>
              <a:rPr lang="en-US" sz="3200" dirty="0"/>
              <a:t>Belief in the eventual coming of the mashiach is a basic and fundamental part of traditional Judaism and part of the thirteen principles of faith as compiled and composed by Rabbi Moshe ben Maimon, or Rambam in the 12</a:t>
            </a:r>
            <a:r>
              <a:rPr lang="en-US" sz="3200" baseline="30000" dirty="0"/>
              <a:t>th</a:t>
            </a:r>
            <a:r>
              <a:rPr lang="en-US" sz="3200" dirty="0"/>
              <a:t> century.</a:t>
            </a:r>
          </a:p>
          <a:p>
            <a:r>
              <a:rPr lang="en-US" sz="3200" dirty="0"/>
              <a:t>The thirteen principles of faith are included in every Jewish prayer book and are recited as a liturgical hymn at the conclusion of a Friday or Festival service. This recitation is known as the Yigdal and embodies Judaism’s fundamental pillars of traditional belief.</a:t>
            </a:r>
          </a:p>
          <a:p>
            <a:r>
              <a:rPr lang="en-US" sz="3200" dirty="0"/>
              <a:t>Even though there may not be complete agreement among Jewish scholars of all the concepts as stated in the thirteen principals, there appears to be strong acceptance within Judaism as a whole.</a:t>
            </a:r>
            <a:endParaRPr lang="en-US" dirty="0"/>
          </a:p>
        </p:txBody>
      </p:sp>
    </p:spTree>
    <p:extLst>
      <p:ext uri="{BB962C8B-B14F-4D97-AF65-F5344CB8AC3E}">
        <p14:creationId xmlns:p14="http://schemas.microsoft.com/office/powerpoint/2010/main" val="2380814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Jewish Perspective</a:t>
            </a:r>
            <a:br>
              <a:rPr lang="en-US" dirty="0"/>
            </a:br>
            <a:endParaRPr lang="en-US" sz="3200"/>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5092407"/>
          </a:xfrm>
        </p:spPr>
        <p:txBody>
          <a:bodyPr>
            <a:normAutofit/>
          </a:bodyPr>
          <a:lstStyle/>
          <a:p>
            <a:r>
              <a:rPr lang="en-US" sz="3200" dirty="0"/>
              <a:t>Modern scholars suggest that the messianic concept was introduced later in the history of Judaism during the age of the prophets and not explicitly anywhere in the Torah.</a:t>
            </a:r>
          </a:p>
          <a:p>
            <a:r>
              <a:rPr lang="en-US" sz="3200" dirty="0"/>
              <a:t>However, traditional Judaism maintains that the messianic idea has always been a part of Judaism and not mentioned in the Tora because the Torah was written in terms that all people could understand, and the abstract concept of a distant, spiritual, future reward was beyond the comprehension of some people.</a:t>
            </a:r>
          </a:p>
        </p:txBody>
      </p:sp>
    </p:spTree>
    <p:extLst>
      <p:ext uri="{BB962C8B-B14F-4D97-AF65-F5344CB8AC3E}">
        <p14:creationId xmlns:p14="http://schemas.microsoft.com/office/powerpoint/2010/main" val="2653985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Jewish Perspective</a:t>
            </a:r>
            <a:br>
              <a:rPr lang="en-US" dirty="0"/>
            </a:br>
            <a:endParaRPr lang="en-US" sz="3200"/>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5092407"/>
          </a:xfrm>
        </p:spPr>
        <p:txBody>
          <a:bodyPr>
            <a:normAutofit/>
          </a:bodyPr>
          <a:lstStyle/>
          <a:p>
            <a:pPr algn="just"/>
            <a:r>
              <a:rPr lang="en-US" sz="4000" dirty="0">
                <a:solidFill>
                  <a:schemeClr val="tx1"/>
                </a:solidFill>
              </a:rPr>
              <a:t>The word Mashiach does not mean savior as in the notion of an innocent, divine or semi-divine being who will sacrifice himself to save us from the consequences of our own sins.</a:t>
            </a:r>
          </a:p>
          <a:p>
            <a:pPr algn="just"/>
            <a:r>
              <a:rPr lang="en-US" sz="4000" dirty="0">
                <a:solidFill>
                  <a:schemeClr val="tx1"/>
                </a:solidFill>
              </a:rPr>
              <a:t>That would be purely a Christian concept that has no basis in Jewish thought.</a:t>
            </a:r>
          </a:p>
        </p:txBody>
      </p:sp>
    </p:spTree>
    <p:extLst>
      <p:ext uri="{BB962C8B-B14F-4D97-AF65-F5344CB8AC3E}">
        <p14:creationId xmlns:p14="http://schemas.microsoft.com/office/powerpoint/2010/main" val="3805009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Rambam 13 Principals of Faith</a:t>
            </a:r>
            <a:br>
              <a:rPr lang="en-US" dirty="0"/>
            </a:br>
            <a:endParaRPr lang="en-US" sz="3200"/>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5092407"/>
          </a:xfrm>
        </p:spPr>
        <p:txBody>
          <a:bodyPr>
            <a:normAutofit lnSpcReduction="10000"/>
          </a:bodyPr>
          <a:lstStyle/>
          <a:p>
            <a:pPr marL="114300" indent="0">
              <a:buNone/>
            </a:pPr>
            <a:r>
              <a:rPr lang="en-US" sz="3200" dirty="0"/>
              <a:t>1) The Creator alone made, makes, and will make all that is created.</a:t>
            </a:r>
          </a:p>
          <a:p>
            <a:pPr marL="114300" indent="0">
              <a:buNone/>
            </a:pPr>
            <a:r>
              <a:rPr lang="en-US" sz="3200" dirty="0"/>
              <a:t>2) The Creator is a Unity, and there is no union in any way like Him. He alone is our God, who was, who is, and who is to be.</a:t>
            </a:r>
          </a:p>
          <a:p>
            <a:pPr marL="114300" indent="0">
              <a:buNone/>
            </a:pPr>
            <a:r>
              <a:rPr lang="en-US" sz="3200" dirty="0"/>
              <a:t>3) The Creator is not a body, is not affected by physical matter, and nothing whatsoever can compare to Him.</a:t>
            </a:r>
          </a:p>
          <a:p>
            <a:pPr marL="114300" indent="0">
              <a:buNone/>
            </a:pPr>
            <a:r>
              <a:rPr lang="en-US" sz="3200" dirty="0"/>
              <a:t>4) The Creator is the first and is the last.</a:t>
            </a:r>
          </a:p>
          <a:p>
            <a:pPr marL="114300" indent="0">
              <a:buNone/>
            </a:pPr>
            <a:r>
              <a:rPr lang="en-US" sz="3200" dirty="0"/>
              <a:t>5) The Creator to Him alone is it fitting to make prayer and to another prayer shall not be made.</a:t>
            </a:r>
          </a:p>
          <a:p>
            <a:pPr marL="114300" indent="0">
              <a:buNone/>
            </a:pPr>
            <a:r>
              <a:rPr lang="en-US" sz="3200" dirty="0"/>
              <a:t>6) All words of the prophets are true.</a:t>
            </a:r>
          </a:p>
        </p:txBody>
      </p:sp>
    </p:spTree>
    <p:extLst>
      <p:ext uri="{BB962C8B-B14F-4D97-AF65-F5344CB8AC3E}">
        <p14:creationId xmlns:p14="http://schemas.microsoft.com/office/powerpoint/2010/main" val="305273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Rambam 13 Principals of Faith</a:t>
            </a:r>
            <a:br>
              <a:rPr lang="en-US" dirty="0"/>
            </a:br>
            <a:endParaRPr lang="en-US" sz="3200"/>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5092407"/>
          </a:xfrm>
        </p:spPr>
        <p:txBody>
          <a:bodyPr>
            <a:normAutofit/>
          </a:bodyPr>
          <a:lstStyle/>
          <a:p>
            <a:pPr marL="114300" indent="0">
              <a:buNone/>
            </a:pPr>
            <a:r>
              <a:rPr lang="en-US" sz="3200" dirty="0"/>
              <a:t>7) The prophesy of Moses our teacher was true and he was the father of all prophets that preceded him as well as all that came after him.</a:t>
            </a:r>
          </a:p>
          <a:p>
            <a:pPr marL="114300" indent="0">
              <a:buNone/>
            </a:pPr>
            <a:r>
              <a:rPr lang="en-US" sz="3200" dirty="0"/>
              <a:t>8) The whole Torah now found in our hands was the exact same one given to Moses.</a:t>
            </a:r>
          </a:p>
          <a:p>
            <a:pPr marL="114300" indent="0">
              <a:buNone/>
            </a:pPr>
            <a:r>
              <a:rPr lang="en-US" sz="3200" dirty="0"/>
              <a:t>9) This Torah shall not be changed and it shall not be replaced with another from the Creator.</a:t>
            </a:r>
          </a:p>
          <a:p>
            <a:pPr marL="114300" indent="0">
              <a:buNone/>
            </a:pPr>
            <a:r>
              <a:rPr lang="en-US" sz="3200" dirty="0"/>
              <a:t>10) The Creator knows every action done by each human being as well as all their thoughts.</a:t>
            </a:r>
          </a:p>
        </p:txBody>
      </p:sp>
    </p:spTree>
    <p:extLst>
      <p:ext uri="{BB962C8B-B14F-4D97-AF65-F5344CB8AC3E}">
        <p14:creationId xmlns:p14="http://schemas.microsoft.com/office/powerpoint/2010/main" val="3343569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endParaRPr/>
          </a:p>
        </p:txBody>
      </p:sp>
      <p:pic>
        <p:nvPicPr>
          <p:cNvPr id="96" name="Google Shape;96;p2"/>
          <p:cNvPicPr preferRelativeResize="0">
            <a:picLocks noGrp="1"/>
          </p:cNvPicPr>
          <p:nvPr>
            <p:ph type="body" idx="1"/>
          </p:nvPr>
        </p:nvPicPr>
        <p:blipFill rotWithShape="1">
          <a:blip r:embed="rId3">
            <a:alphaModFix/>
          </a:blip>
          <a:srcRect/>
          <a:stretch/>
        </p:blipFill>
        <p:spPr>
          <a:xfrm>
            <a:off x="-164889" y="144380"/>
            <a:ext cx="10130633" cy="6769768"/>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Rambam 13 Principals of Faith</a:t>
            </a:r>
            <a:br>
              <a:rPr lang="en-US" dirty="0"/>
            </a:br>
            <a:endParaRPr lang="en-US" sz="3200"/>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5092407"/>
          </a:xfrm>
        </p:spPr>
        <p:txBody>
          <a:bodyPr>
            <a:normAutofit/>
          </a:bodyPr>
          <a:lstStyle/>
          <a:p>
            <a:pPr marL="114300" indent="0">
              <a:buNone/>
            </a:pPr>
            <a:r>
              <a:rPr lang="en-US" sz="3200" dirty="0"/>
              <a:t>11) The Creator rewards all who keep His commandments and punishes all those who transgress His commands.</a:t>
            </a:r>
          </a:p>
          <a:p>
            <a:pPr marL="114300" indent="0">
              <a:buNone/>
            </a:pPr>
            <a:r>
              <a:rPr lang="en-US" sz="3200" b="1" dirty="0"/>
              <a:t>12) I believe by complete faith in the coming of the Messiah, and even though he tarry in waiting, in spite of that, I will wait expectantly for him each day that he will come.</a:t>
            </a:r>
          </a:p>
          <a:p>
            <a:pPr marL="114300" indent="0">
              <a:buNone/>
            </a:pPr>
            <a:r>
              <a:rPr lang="en-US" sz="3200" dirty="0"/>
              <a:t>13) I believe in complete faith that there will be a resurrection of the dead at the time that will be pleasing before the Creator and the remembrance of Him will be exalted forever and all eternity.</a:t>
            </a:r>
          </a:p>
        </p:txBody>
      </p:sp>
    </p:spTree>
    <p:extLst>
      <p:ext uri="{BB962C8B-B14F-4D97-AF65-F5344CB8AC3E}">
        <p14:creationId xmlns:p14="http://schemas.microsoft.com/office/powerpoint/2010/main" val="2522404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Question Our Assumptions</a:t>
            </a:r>
            <a:br>
              <a:rPr lang="en-US" dirty="0"/>
            </a:br>
            <a:endParaRPr lang="en-US" sz="3200"/>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5092407"/>
          </a:xfrm>
        </p:spPr>
        <p:txBody>
          <a:bodyPr>
            <a:normAutofit/>
          </a:bodyPr>
          <a:lstStyle/>
          <a:p>
            <a:r>
              <a:rPr lang="en-US" sz="3200" dirty="0"/>
              <a:t>All Jews thought the same way about Scripture both then and now.</a:t>
            </a:r>
          </a:p>
          <a:p>
            <a:r>
              <a:rPr lang="en-US" sz="3200" dirty="0"/>
              <a:t>There has always been just one Judaism.</a:t>
            </a:r>
          </a:p>
          <a:p>
            <a:r>
              <a:rPr lang="en-US" sz="3200" dirty="0"/>
              <a:t>There has never been any interpretive variety in Judaism.</a:t>
            </a:r>
          </a:p>
        </p:txBody>
      </p:sp>
    </p:spTree>
    <p:extLst>
      <p:ext uri="{BB962C8B-B14F-4D97-AF65-F5344CB8AC3E}">
        <p14:creationId xmlns:p14="http://schemas.microsoft.com/office/powerpoint/2010/main" val="4094965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So What About Paul?</a:t>
            </a:r>
            <a:br>
              <a:rPr lang="en-US" dirty="0"/>
            </a:br>
            <a:endParaRPr lang="en-US" sz="3200"/>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5092407"/>
          </a:xfrm>
        </p:spPr>
        <p:txBody>
          <a:bodyPr>
            <a:normAutofit lnSpcReduction="10000"/>
          </a:bodyPr>
          <a:lstStyle/>
          <a:p>
            <a:r>
              <a:rPr lang="en-US" sz="3200" dirty="0"/>
              <a:t>Paul was keenly aware of both what the HB "said" and the variations of thought and debate as to "meaning".</a:t>
            </a:r>
          </a:p>
          <a:p>
            <a:r>
              <a:rPr lang="en-US" sz="3200" dirty="0"/>
              <a:t>Paul was a second temple Jew influenced by other sources of the time such as Josephus and Enoch.</a:t>
            </a:r>
          </a:p>
          <a:p>
            <a:r>
              <a:rPr lang="en-US" sz="3200" dirty="0"/>
              <a:t>Paul did not come to know Jesus as Messiah over a long period of time or through traditional teaching.</a:t>
            </a:r>
          </a:p>
          <a:p>
            <a:r>
              <a:rPr lang="en-US" sz="3200" dirty="0"/>
              <a:t>Paul came to understand Jesus as Messiah in the twinkling of an eye through miraculous intervention.</a:t>
            </a:r>
          </a:p>
          <a:p>
            <a:r>
              <a:rPr lang="en-US" sz="3200" dirty="0"/>
              <a:t>After his conversion, Paul viewed Scripture through the lens of the resurrected Jesus.</a:t>
            </a:r>
          </a:p>
        </p:txBody>
      </p:sp>
    </p:spTree>
    <p:extLst>
      <p:ext uri="{BB962C8B-B14F-4D97-AF65-F5344CB8AC3E}">
        <p14:creationId xmlns:p14="http://schemas.microsoft.com/office/powerpoint/2010/main" val="3141053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Messianic Mosaic</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5092407"/>
          </a:xfrm>
        </p:spPr>
        <p:txBody>
          <a:bodyPr>
            <a:normAutofit lnSpcReduction="10000"/>
          </a:bodyPr>
          <a:lstStyle/>
          <a:p>
            <a:r>
              <a:rPr lang="en-US" sz="3200" dirty="0"/>
              <a:t>Yahweh telegraphs His salvation plan over time.</a:t>
            </a:r>
          </a:p>
          <a:p>
            <a:r>
              <a:rPr lang="en-US" sz="3200" dirty="0"/>
              <a:t>His plan includes more than restoring peace for Israel.</a:t>
            </a:r>
          </a:p>
          <a:p>
            <a:r>
              <a:rPr lang="en-US" sz="3200" dirty="0"/>
              <a:t>His plan is part of a bigger plan to restore Eden to its original intent and fullness.</a:t>
            </a:r>
          </a:p>
          <a:p>
            <a:r>
              <a:rPr lang="en-US" sz="3200" dirty="0"/>
              <a:t>Messiah in the OT is just one part of the progressing messianic profile that will come to fullness with the birth, death, and resurrection of Jesus. </a:t>
            </a:r>
          </a:p>
          <a:p>
            <a:r>
              <a:rPr lang="en-US" sz="3200" dirty="0"/>
              <a:t>Yahweh’s messianic mosaic is not created with just one word, it is created with lots of different words, concepts and events throughout His story.</a:t>
            </a:r>
          </a:p>
        </p:txBody>
      </p:sp>
    </p:spTree>
    <p:extLst>
      <p:ext uri="{BB962C8B-B14F-4D97-AF65-F5344CB8AC3E}">
        <p14:creationId xmlns:p14="http://schemas.microsoft.com/office/powerpoint/2010/main" val="90185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Mashiach</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5092407"/>
          </a:xfrm>
        </p:spPr>
        <p:txBody>
          <a:bodyPr>
            <a:normAutofit lnSpcReduction="10000"/>
          </a:bodyPr>
          <a:lstStyle/>
          <a:p>
            <a:r>
              <a:rPr lang="en-US" sz="3200" dirty="0"/>
              <a:t>Use of mashiach in Hebrew OT (39 times) points specifically to kings, priests and prophets as anointed by God for His service or purposes.</a:t>
            </a:r>
          </a:p>
          <a:p>
            <a:r>
              <a:rPr lang="en-US" sz="3200" dirty="0"/>
              <a:t>Most notable is the Davidic Covenant in 2 Samuel 7 which is the promise made by Yahweh that He would establish for King David a “house” or a dynasty of anointed kings who would perpetually reign over God’s chosen people.</a:t>
            </a:r>
          </a:p>
          <a:p>
            <a:r>
              <a:rPr lang="en-US" sz="3200" dirty="0"/>
              <a:t>Less notable is Cyrus, king of Persia, in Isaiah 45. God declares Cyrus to be His anointed one and uses Cyrus to bring His chosen people out of exile. And he is not even a Jew!</a:t>
            </a:r>
            <a:endParaRPr lang="en-US" dirty="0"/>
          </a:p>
        </p:txBody>
      </p:sp>
    </p:spTree>
    <p:extLst>
      <p:ext uri="{BB962C8B-B14F-4D97-AF65-F5344CB8AC3E}">
        <p14:creationId xmlns:p14="http://schemas.microsoft.com/office/powerpoint/2010/main" val="907637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Mashiach</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5092407"/>
          </a:xfrm>
        </p:spPr>
        <p:txBody>
          <a:bodyPr>
            <a:normAutofit fontScale="92500"/>
          </a:bodyPr>
          <a:lstStyle/>
          <a:p>
            <a:r>
              <a:rPr lang="en-US" sz="3200" dirty="0"/>
              <a:t>There are elements of anointed kings that would be affirming and some deflating with what we actually see in Jesus.</a:t>
            </a:r>
          </a:p>
          <a:p>
            <a:r>
              <a:rPr lang="en-US" sz="3200" dirty="0"/>
              <a:t>Critics contend mashiach is used of historic kings, priests and prophets of the past and are not ideal for a "future" grand deliverer with a divine nature as well as human dynasty.</a:t>
            </a:r>
          </a:p>
          <a:p>
            <a:r>
              <a:rPr lang="en-US" sz="3200" dirty="0"/>
              <a:t>Mashiach is just used of individuals of the past who are part of the OT story that comes to an end and does not point to a divine messiah who is going to die for the sins of the nations and rise again.</a:t>
            </a:r>
          </a:p>
          <a:p>
            <a:r>
              <a:rPr lang="en-US" sz="3200" dirty="0"/>
              <a:t>Which is partially true if you only consider the word "mashiach".</a:t>
            </a:r>
          </a:p>
        </p:txBody>
      </p:sp>
    </p:spTree>
    <p:extLst>
      <p:ext uri="{BB962C8B-B14F-4D97-AF65-F5344CB8AC3E}">
        <p14:creationId xmlns:p14="http://schemas.microsoft.com/office/powerpoint/2010/main" val="529093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History or HIS-STORY</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5092407"/>
          </a:xfrm>
        </p:spPr>
        <p:txBody>
          <a:bodyPr>
            <a:normAutofit lnSpcReduction="10000"/>
          </a:bodyPr>
          <a:lstStyle/>
          <a:p>
            <a:r>
              <a:rPr lang="en-US" sz="3200" dirty="0"/>
              <a:t>The Hebrew Bible Mashiach does not tell the full story.</a:t>
            </a:r>
            <a:endParaRPr lang="en-US" dirty="0"/>
          </a:p>
          <a:p>
            <a:r>
              <a:rPr lang="en-US" sz="3200" dirty="0"/>
              <a:t>Yahweh is writing a bigger and intentional progressive story.</a:t>
            </a:r>
            <a:endParaRPr lang="en-US" dirty="0"/>
          </a:p>
          <a:p>
            <a:r>
              <a:rPr lang="en-US" sz="3200" dirty="0"/>
              <a:t>Yahweh is always active and moving through history.</a:t>
            </a:r>
            <a:endParaRPr lang="en-US" dirty="0"/>
          </a:p>
          <a:p>
            <a:r>
              <a:rPr lang="en-US" sz="3200" dirty="0"/>
              <a:t>Yahweh used these historical Mashiach to paint part of His story.</a:t>
            </a:r>
            <a:endParaRPr lang="en-US" dirty="0"/>
          </a:p>
          <a:p>
            <a:r>
              <a:rPr lang="en-US" sz="3200" dirty="0"/>
              <a:t>And what is “the story about”?</a:t>
            </a:r>
            <a:endParaRPr lang="en-US" dirty="0"/>
          </a:p>
          <a:p>
            <a:r>
              <a:rPr lang="en-US" sz="3200" dirty="0"/>
              <a:t>Restoring Eden through His chosen people Israel.</a:t>
            </a:r>
            <a:endParaRPr lang="en-US" dirty="0"/>
          </a:p>
          <a:p>
            <a:r>
              <a:rPr lang="en-US" sz="3200" dirty="0"/>
              <a:t>And when messiah pops up in the story it is to service or promote “that story” of rescuing the world through Israel as God promised Abraham.</a:t>
            </a:r>
            <a:endParaRPr lang="en-US"/>
          </a:p>
        </p:txBody>
      </p:sp>
    </p:spTree>
    <p:extLst>
      <p:ext uri="{BB962C8B-B14F-4D97-AF65-F5344CB8AC3E}">
        <p14:creationId xmlns:p14="http://schemas.microsoft.com/office/powerpoint/2010/main" val="2152110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What Next?</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5092407"/>
          </a:xfrm>
        </p:spPr>
        <p:txBody>
          <a:bodyPr>
            <a:normAutofit fontScale="92500" lnSpcReduction="20000"/>
          </a:bodyPr>
          <a:lstStyle/>
          <a:p>
            <a:r>
              <a:rPr lang="en-US" sz="3200" dirty="0"/>
              <a:t>Over the next several weeks we will see how God’s story progresses through the OT into the NT.</a:t>
            </a:r>
            <a:endParaRPr lang="en-US" dirty="0"/>
          </a:p>
          <a:p>
            <a:r>
              <a:rPr lang="en-US" sz="3200" dirty="0"/>
              <a:t>How “messiah language” pairs with “Davidic language” that pairs with “sonship language” and “kingship language” and “servant language” and “branch language”.</a:t>
            </a:r>
            <a:endParaRPr lang="en-US" dirty="0"/>
          </a:p>
          <a:p>
            <a:r>
              <a:rPr lang="en-US" sz="3200" dirty="0"/>
              <a:t>We will see how all of these concepts begin to merge into one plot.</a:t>
            </a:r>
            <a:endParaRPr lang="en-US" dirty="0"/>
          </a:p>
          <a:p>
            <a:r>
              <a:rPr lang="en-US" sz="3200" dirty="0"/>
              <a:t>If you just focus on messiah language you will not be able to connect all the dots.</a:t>
            </a:r>
            <a:endParaRPr lang="en-US" dirty="0"/>
          </a:p>
          <a:p>
            <a:r>
              <a:rPr lang="en-US" sz="3200" dirty="0"/>
              <a:t>It is not about picking the OT apart, but seeing the whole narrative.</a:t>
            </a:r>
            <a:endParaRPr lang="en-US" dirty="0"/>
          </a:p>
          <a:p>
            <a:r>
              <a:rPr lang="en-US" sz="3200" dirty="0"/>
              <a:t>It is a really big deal when Paul refers to Jesus of Nazareth as Christ Jesus which is literally Jesus the Messiah.</a:t>
            </a:r>
            <a:endParaRPr lang="en-US" dirty="0"/>
          </a:p>
        </p:txBody>
      </p:sp>
    </p:spTree>
    <p:extLst>
      <p:ext uri="{BB962C8B-B14F-4D97-AF65-F5344CB8AC3E}">
        <p14:creationId xmlns:p14="http://schemas.microsoft.com/office/powerpoint/2010/main" val="255519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sz="8000" dirty="0"/>
              <a:t>MESSIAH</a:t>
            </a:r>
          </a:p>
        </p:txBody>
      </p:sp>
      <p:sp>
        <p:nvSpPr>
          <p:cNvPr id="3" name="Subtitle 2">
            <a:extLst>
              <a:ext uri="{FF2B5EF4-FFF2-40B4-BE49-F238E27FC236}">
                <a16:creationId xmlns:a16="http://schemas.microsoft.com/office/drawing/2014/main" id="{2F04FF41-5242-1E72-0F22-9155C36CDBB5}"/>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159522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A FEW THOUGHTS TO GET STARTED  </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4833615"/>
          </a:xfrm>
        </p:spPr>
        <p:txBody>
          <a:bodyPr>
            <a:normAutofit/>
          </a:bodyPr>
          <a:lstStyle/>
          <a:p>
            <a:r>
              <a:rPr lang="en-US" sz="3200" dirty="0"/>
              <a:t>Disclaimer: I am not a Jew!</a:t>
            </a:r>
          </a:p>
          <a:p>
            <a:r>
              <a:rPr lang="en-US" sz="3200" dirty="0"/>
              <a:t>Newsflash: Jesus and Paul were Jews!</a:t>
            </a:r>
          </a:p>
          <a:p>
            <a:r>
              <a:rPr lang="en-US" sz="3200" dirty="0"/>
              <a:t>Homework: What does messiah mean to you?</a:t>
            </a:r>
          </a:p>
        </p:txBody>
      </p:sp>
    </p:spTree>
    <p:extLst>
      <p:ext uri="{BB962C8B-B14F-4D97-AF65-F5344CB8AC3E}">
        <p14:creationId xmlns:p14="http://schemas.microsoft.com/office/powerpoint/2010/main" val="401248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SUMMARY</a:t>
            </a:r>
            <a:br>
              <a:rPr lang="en-US" dirty="0"/>
            </a:br>
            <a:r>
              <a:rPr lang="en-US" dirty="0"/>
              <a:t>Jesus as Messiah</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4833615"/>
          </a:xfrm>
        </p:spPr>
        <p:txBody>
          <a:bodyPr>
            <a:normAutofit/>
          </a:bodyPr>
          <a:lstStyle/>
          <a:p>
            <a:pPr marL="114300" indent="0">
              <a:buNone/>
            </a:pPr>
            <a:r>
              <a:rPr lang="en-US" sz="3200" dirty="0">
                <a:solidFill>
                  <a:schemeClr val="tx1"/>
                </a:solidFill>
              </a:rPr>
              <a:t>Many scholars, including those who claim to be evangelical, believe the NT portrayal of Jesus as Messiah is basically foreign, or goes creatively beyond, what the OT says about Messiah (mashiach). Trying to build a messianic profile on just the word mashiach is problematic and at the heart of the notion that the OT messiah does not align with the NT Jesus.</a:t>
            </a:r>
          </a:p>
        </p:txBody>
      </p:sp>
    </p:spTree>
    <p:extLst>
      <p:ext uri="{BB962C8B-B14F-4D97-AF65-F5344CB8AC3E}">
        <p14:creationId xmlns:p14="http://schemas.microsoft.com/office/powerpoint/2010/main" val="1359732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SUMMARY</a:t>
            </a:r>
            <a:br>
              <a:rPr lang="en-US" dirty="0"/>
            </a:br>
            <a:r>
              <a:rPr lang="en-US" dirty="0"/>
              <a:t>Hermeneutics</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4833615"/>
          </a:xfrm>
        </p:spPr>
        <p:txBody>
          <a:bodyPr>
            <a:normAutofit/>
          </a:bodyPr>
          <a:lstStyle/>
          <a:p>
            <a:pPr marL="114300" indent="0">
              <a:buNone/>
            </a:pPr>
            <a:r>
              <a:rPr lang="en-US" sz="3200" dirty="0">
                <a:solidFill>
                  <a:schemeClr val="tx1"/>
                </a:solidFill>
              </a:rPr>
              <a:t>Another issue is the way many bible students, including scholars, approach both the OT and NT from a hermeneutic standpoint. Hermeneutics is the science and art of biblical interpretation.</a:t>
            </a:r>
            <a:endParaRPr lang="en-US" dirty="0">
              <a:solidFill>
                <a:schemeClr val="tx1"/>
              </a:solidFill>
            </a:endParaRPr>
          </a:p>
        </p:txBody>
      </p:sp>
    </p:spTree>
    <p:extLst>
      <p:ext uri="{BB962C8B-B14F-4D97-AF65-F5344CB8AC3E}">
        <p14:creationId xmlns:p14="http://schemas.microsoft.com/office/powerpoint/2010/main" val="1879206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QUESTION</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4833615"/>
          </a:xfrm>
        </p:spPr>
        <p:txBody>
          <a:bodyPr>
            <a:normAutofit lnSpcReduction="10000"/>
          </a:bodyPr>
          <a:lstStyle/>
          <a:p>
            <a:r>
              <a:rPr lang="en-US" sz="3200" dirty="0"/>
              <a:t>How do you interpret the bible?</a:t>
            </a:r>
            <a:endParaRPr lang="en-US" dirty="0"/>
          </a:p>
          <a:p>
            <a:r>
              <a:rPr lang="en-US" sz="3200" dirty="0"/>
              <a:t>How did you arrive at your current understanding of biblical text?</a:t>
            </a:r>
            <a:endParaRPr lang="en-US" dirty="0"/>
          </a:p>
          <a:p>
            <a:pPr lvl="1"/>
            <a:r>
              <a:rPr lang="en-US" sz="2800" dirty="0"/>
              <a:t>Reading the bible on your own?</a:t>
            </a:r>
          </a:p>
          <a:p>
            <a:pPr lvl="1"/>
            <a:r>
              <a:rPr lang="en-US" sz="2800" dirty="0"/>
              <a:t>Using concordances/word studies/cross referencing scripture?</a:t>
            </a:r>
          </a:p>
          <a:p>
            <a:pPr lvl="1"/>
            <a:r>
              <a:rPr lang="en-US" sz="2800" dirty="0"/>
              <a:t>Reading books other than the bible?</a:t>
            </a:r>
          </a:p>
          <a:p>
            <a:pPr lvl="1"/>
            <a:r>
              <a:rPr lang="en-US" sz="2800" dirty="0"/>
              <a:t>Formal education?</a:t>
            </a:r>
          </a:p>
          <a:p>
            <a:pPr lvl="1"/>
            <a:r>
              <a:rPr lang="en-US" sz="2800" dirty="0"/>
              <a:t>Parent, Preacher, Sunday School Teacher?</a:t>
            </a:r>
          </a:p>
          <a:p>
            <a:pPr lvl="1"/>
            <a:r>
              <a:rPr lang="en-US" sz="2800" dirty="0"/>
              <a:t>Google?</a:t>
            </a:r>
            <a:endParaRPr lang="en-US" dirty="0"/>
          </a:p>
          <a:p>
            <a:pPr lvl="1"/>
            <a:r>
              <a:rPr lang="en-US" sz="2800" dirty="0"/>
              <a:t>Podcasts?</a:t>
            </a:r>
            <a:endParaRPr lang="en-US" dirty="0"/>
          </a:p>
          <a:p>
            <a:pPr lvl="1"/>
            <a:r>
              <a:rPr lang="en-US" sz="2800" dirty="0"/>
              <a:t>Biblical software?</a:t>
            </a:r>
            <a:endParaRPr lang="en-US" dirty="0"/>
          </a:p>
        </p:txBody>
      </p:sp>
    </p:spTree>
    <p:extLst>
      <p:ext uri="{BB962C8B-B14F-4D97-AF65-F5344CB8AC3E}">
        <p14:creationId xmlns:p14="http://schemas.microsoft.com/office/powerpoint/2010/main" val="1202669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Hermeneutics Defined</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4833615"/>
          </a:xfrm>
        </p:spPr>
        <p:txBody>
          <a:bodyPr>
            <a:normAutofit fontScale="92500" lnSpcReduction="20000"/>
          </a:bodyPr>
          <a:lstStyle/>
          <a:p>
            <a:r>
              <a:rPr lang="en-US" sz="3200" dirty="0"/>
              <a:t>The interpretation of language, whether written or spoken.</a:t>
            </a:r>
          </a:p>
          <a:p>
            <a:r>
              <a:rPr lang="en-US" sz="3200" dirty="0"/>
              <a:t>The name for the philosophical discipline concerned with analyzing the conditions for understanding.</a:t>
            </a:r>
            <a:endParaRPr lang="en-US" dirty="0"/>
          </a:p>
          <a:p>
            <a:r>
              <a:rPr lang="en-US" sz="3200" dirty="0"/>
              <a:t>Hermeneutic philosophers examine how our cultural traditions, our language, and our nature as historical beings make understanding possible.</a:t>
            </a:r>
            <a:endParaRPr lang="en-US" dirty="0"/>
          </a:p>
          <a:p>
            <a:r>
              <a:rPr lang="en-US" sz="3200" dirty="0"/>
              <a:t>The primary need of hermeneutics is to determine and understand the meaning of Biblical text.</a:t>
            </a:r>
            <a:endParaRPr lang="en-US" dirty="0"/>
          </a:p>
          <a:p>
            <a:r>
              <a:rPr lang="en-US" sz="3200" dirty="0"/>
              <a:t>The purpose of hermeneutics is to bridge the gap between our minds and the minds of the biblical writers through a thorough knowledge of the original languages, ancient history and the comparison of scripture with scripture.</a:t>
            </a:r>
            <a:endParaRPr lang="en-US" dirty="0"/>
          </a:p>
        </p:txBody>
      </p:sp>
    </p:spTree>
    <p:extLst>
      <p:ext uri="{BB962C8B-B14F-4D97-AF65-F5344CB8AC3E}">
        <p14:creationId xmlns:p14="http://schemas.microsoft.com/office/powerpoint/2010/main" val="2984050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"Messiah and the Hebrew Bible"</a:t>
            </a:r>
            <a:br>
              <a:rPr lang="en-US" dirty="0"/>
            </a:br>
            <a:r>
              <a:rPr lang="en-US" dirty="0"/>
              <a:t>John Sailhamer</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5092407"/>
          </a:xfrm>
        </p:spPr>
        <p:txBody>
          <a:bodyPr>
            <a:normAutofit fontScale="92500" lnSpcReduction="10000"/>
          </a:bodyPr>
          <a:lstStyle/>
          <a:p>
            <a:pPr marL="114300" indent="0">
              <a:buNone/>
            </a:pPr>
            <a:r>
              <a:rPr lang="en-US" sz="3200" i="1" dirty="0">
                <a:solidFill>
                  <a:schemeClr val="tx1"/>
                </a:solidFill>
              </a:rPr>
              <a:t>“In a recent book review from the Journal of Evangelical Theological Society, Walt Kaiser has made a strong plea for the importance of the question of the Messiah and the Hebrew Bible. The question, says Kaiser, “</a:t>
            </a:r>
            <a:r>
              <a:rPr lang="en-US" sz="3200" i="1" u="sng" dirty="0">
                <a:solidFill>
                  <a:schemeClr val="tx1"/>
                </a:solidFill>
              </a:rPr>
              <a:t>could be a defining moment for evangelical scholarship and ultimately for the Church’s view of the way we regard Scripture.</a:t>
            </a:r>
            <a:r>
              <a:rPr lang="en-US" sz="3200" i="1" dirty="0">
                <a:solidFill>
                  <a:schemeClr val="tx1"/>
                </a:solidFill>
              </a:rPr>
              <a:t>” According to Kaiser, the question ultimately comes down to whether the NT interpretation of an OT text is, in fact, the meaning intended by the OT author. Kaiser states, “...</a:t>
            </a:r>
            <a:r>
              <a:rPr lang="en-US" sz="3200" i="1" u="sng" dirty="0">
                <a:solidFill>
                  <a:schemeClr val="tx1"/>
                </a:solidFill>
              </a:rPr>
              <a:t>if it is not in the OT text, who cares about how ingenious later writers are in their ability to reload the OT text with truths that it never claimed or revealed in the first place? The issue is more than hermeneutics,</a:t>
            </a:r>
            <a:r>
              <a:rPr lang="en-US" sz="3200" i="1" dirty="0">
                <a:solidFill>
                  <a:schemeClr val="tx1"/>
                </a:solidFill>
              </a:rPr>
              <a:t>” says Kaiser. The issue is that of “</a:t>
            </a:r>
            <a:r>
              <a:rPr lang="en-US" sz="3200" i="1" u="sng" dirty="0">
                <a:solidFill>
                  <a:schemeClr val="tx1"/>
                </a:solidFill>
              </a:rPr>
              <a:t>the authority and content of revelation itself!</a:t>
            </a:r>
            <a:r>
              <a:rPr lang="en-US" sz="3200" i="1" dirty="0">
                <a:solidFill>
                  <a:schemeClr val="tx1"/>
                </a:solidFill>
              </a:rPr>
              <a:t>”</a:t>
            </a:r>
            <a:endParaRPr lang="en-US" sz="3200" dirty="0">
              <a:solidFill>
                <a:schemeClr val="tx1"/>
              </a:solidFill>
            </a:endParaRPr>
          </a:p>
        </p:txBody>
      </p:sp>
    </p:spTree>
    <p:extLst>
      <p:ext uri="{BB962C8B-B14F-4D97-AF65-F5344CB8AC3E}">
        <p14:creationId xmlns:p14="http://schemas.microsoft.com/office/powerpoint/2010/main" val="276370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728</TotalTime>
  <Words>2304</Words>
  <Application>Microsoft Macintosh PowerPoint</Application>
  <PresentationFormat>Widescreen</PresentationFormat>
  <Paragraphs>124</Paragraphs>
  <Slides>27</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Office Theme</vt:lpstr>
      <vt:lpstr>Paul’s Worldview</vt:lpstr>
      <vt:lpstr>PowerPoint Presentation</vt:lpstr>
      <vt:lpstr>MESSIAH</vt:lpstr>
      <vt:lpstr>A FEW THOUGHTS TO GET STARTED  </vt:lpstr>
      <vt:lpstr>SUMMARY Jesus as Messiah</vt:lpstr>
      <vt:lpstr>SUMMARY Hermeneutics</vt:lpstr>
      <vt:lpstr>QUESTION</vt:lpstr>
      <vt:lpstr>Hermeneutics Defined</vt:lpstr>
      <vt:lpstr>"Messiah and the Hebrew Bible" John Sailhamer</vt:lpstr>
      <vt:lpstr>The Issue</vt:lpstr>
      <vt:lpstr>Hebrew Bible Quick Facts Concerning Messiah</vt:lpstr>
      <vt:lpstr>Jewish Concept of Messiah "Jews For Judaism"</vt:lpstr>
      <vt:lpstr>Jewish Concept of Messiah "Jews For Judaism"</vt:lpstr>
      <vt:lpstr>Jewish Concept of Messiah "Jews For Judaism"</vt:lpstr>
      <vt:lpstr>Jewish Perspective </vt:lpstr>
      <vt:lpstr>Jewish Perspective </vt:lpstr>
      <vt:lpstr>Jewish Perspective </vt:lpstr>
      <vt:lpstr>Rambam 13 Principals of Faith </vt:lpstr>
      <vt:lpstr>Rambam 13 Principals of Faith </vt:lpstr>
      <vt:lpstr>Rambam 13 Principals of Faith </vt:lpstr>
      <vt:lpstr>Question Our Assumptions </vt:lpstr>
      <vt:lpstr>So What About Paul? </vt:lpstr>
      <vt:lpstr>Messianic Mosaic</vt:lpstr>
      <vt:lpstr>Mashiach</vt:lpstr>
      <vt:lpstr>Mashiach</vt:lpstr>
      <vt:lpstr>History or HIS-STORY</vt:lpstr>
      <vt:lpstr>What Next?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Paul’s Worldview</dc:title>
  <dc:creator>Jess Ellis</dc:creator>
  <cp:lastModifiedBy>Jess Ellis</cp:lastModifiedBy>
  <cp:revision>1002</cp:revision>
  <dcterms:created xsi:type="dcterms:W3CDTF">2022-07-24T15:54:16Z</dcterms:created>
  <dcterms:modified xsi:type="dcterms:W3CDTF">2022-11-07T14:00:37Z</dcterms:modified>
</cp:coreProperties>
</file>