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2" r:id="rId3"/>
    <p:sldId id="264" r:id="rId4"/>
    <p:sldId id="265" r:id="rId5"/>
    <p:sldId id="266" r:id="rId6"/>
    <p:sldId id="269" r:id="rId7"/>
    <p:sldId id="267" r:id="rId8"/>
    <p:sldId id="268" r:id="rId9"/>
    <p:sldId id="270" r:id="rId10"/>
    <p:sldId id="271" r:id="rId11"/>
    <p:sldId id="272" r:id="rId12"/>
    <p:sldId id="273" r:id="rId13"/>
    <p:sldId id="274" r:id="rId14"/>
    <p:sldId id="275" r:id="rId15"/>
    <p:sldId id="280" r:id="rId16"/>
    <p:sldId id="281" r:id="rId17"/>
    <p:sldId id="276"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3" roundtripDataSignature="AMtx7mgF3xEQzI4dotGxuiColXtIQNjFk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04"/>
    <p:restoredTop sz="94662"/>
  </p:normalViewPr>
  <p:slideViewPr>
    <p:cSldViewPr snapToGrid="0">
      <p:cViewPr varScale="1">
        <p:scale>
          <a:sx n="153" d="100"/>
          <a:sy n="153" d="100"/>
        </p:scale>
        <p:origin x="10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1852687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Paul’s Worldview</a:t>
            </a:r>
            <a:endParaRPr/>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Paul’s misuse of the Old Testament in Romans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OFFSPRING MOTIF</a:t>
            </a:r>
            <a:br>
              <a:rPr lang="en-US" dirty="0"/>
            </a:br>
            <a:r>
              <a:rPr lang="en-US" dirty="0"/>
              <a:t>(SEED/DESCENDENT)</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lvl="0"/>
            <a:r>
              <a:rPr lang="en-US" dirty="0"/>
              <a:t>Genesis 15: 5-6</a:t>
            </a:r>
          </a:p>
          <a:p>
            <a:pPr marL="571500" lvl="1" indent="0">
              <a:buNone/>
            </a:pPr>
            <a:r>
              <a:rPr lang="en-US" sz="2800" dirty="0"/>
              <a:t>“And God brought him outside and said to Abraham, “Look toward heaven, and number the stars, if you are able to number them”. Then he said to him, “So shall your offspring be”. And he believed the Lord, and he counted it to him as righteousness.”</a:t>
            </a:r>
          </a:p>
          <a:p>
            <a:r>
              <a:rPr lang="en-US" dirty="0"/>
              <a:t>Here is a motif inside a motif.</a:t>
            </a:r>
          </a:p>
          <a:p>
            <a:r>
              <a:rPr lang="en-US" dirty="0"/>
              <a:t>“Star” language inside “Offspring” language.</a:t>
            </a:r>
          </a:p>
          <a:p>
            <a:endParaRPr lang="en-US" dirty="0"/>
          </a:p>
        </p:txBody>
      </p:sp>
    </p:spTree>
    <p:extLst>
      <p:ext uri="{BB962C8B-B14F-4D97-AF65-F5344CB8AC3E}">
        <p14:creationId xmlns:p14="http://schemas.microsoft.com/office/powerpoint/2010/main" val="325793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normAutofit/>
          </a:bodyPr>
          <a:lstStyle/>
          <a:p>
            <a:pPr algn="ctr"/>
            <a:r>
              <a:rPr lang="en-US" dirty="0"/>
              <a:t>STAR LANGUAGE</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lvl="0"/>
            <a:r>
              <a:rPr lang="en-US" dirty="0"/>
              <a:t>STJ took star language to be more than quantitative but also qualitative.</a:t>
            </a:r>
          </a:p>
          <a:p>
            <a:pPr lvl="1"/>
            <a:r>
              <a:rPr lang="en-US" sz="2800" dirty="0"/>
              <a:t>Quantitative in the number of decedents going back from Abraham to Adam and going forward to David all from the same genealogy.</a:t>
            </a:r>
          </a:p>
          <a:p>
            <a:pPr lvl="1"/>
            <a:r>
              <a:rPr lang="en-US" sz="2800" dirty="0"/>
              <a:t>Qualitative in the metaphor used of stars as supernatural beings dwelling in the presence of Yahweh.</a:t>
            </a:r>
          </a:p>
          <a:p>
            <a:r>
              <a:rPr lang="en-US" dirty="0"/>
              <a:t>The original audience would have understood the connection between cosmic language assigned to divine beings.</a:t>
            </a:r>
          </a:p>
          <a:p>
            <a:pPr marL="114300" indent="0">
              <a:buNone/>
            </a:pPr>
            <a:endParaRPr lang="en-US" sz="3200" dirty="0"/>
          </a:p>
        </p:txBody>
      </p:sp>
    </p:spTree>
    <p:extLst>
      <p:ext uri="{BB962C8B-B14F-4D97-AF65-F5344CB8AC3E}">
        <p14:creationId xmlns:p14="http://schemas.microsoft.com/office/powerpoint/2010/main" val="341223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normAutofit/>
          </a:bodyPr>
          <a:lstStyle/>
          <a:p>
            <a:pPr algn="ctr"/>
            <a:r>
              <a:rPr lang="en-US" dirty="0"/>
              <a:t>STAR LANGUAGE</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lvl="1"/>
            <a:r>
              <a:rPr lang="en-US" sz="2800" dirty="0"/>
              <a:t>Numbers 24:17</a:t>
            </a:r>
          </a:p>
          <a:p>
            <a:pPr marL="1028700" lvl="2" indent="0">
              <a:buNone/>
            </a:pPr>
            <a:r>
              <a:rPr lang="en-US" sz="2800" dirty="0"/>
              <a:t>“I see him, but not now; I behold him, but not near: a star shall come out of Jacob, and a scepter shall rise out of Israel; it shall crush the forehead of Moab and break down all the sons of </a:t>
            </a:r>
            <a:r>
              <a:rPr lang="en-US" sz="2800" dirty="0" err="1"/>
              <a:t>Sheth</a:t>
            </a:r>
            <a:r>
              <a:rPr lang="en-US" sz="2800" dirty="0"/>
              <a:t>.”</a:t>
            </a:r>
          </a:p>
          <a:p>
            <a:pPr lvl="1"/>
            <a:r>
              <a:rPr lang="en-US" sz="2800" dirty="0"/>
              <a:t>Jacob parallels with Israel and star parallels with scepter or ruler.</a:t>
            </a:r>
          </a:p>
          <a:p>
            <a:pPr lvl="1"/>
            <a:r>
              <a:rPr lang="en-US" sz="2800" dirty="0"/>
              <a:t>An Israelite would associate star language with the supernatural beings of Yahweh and would have understood the correlation of a ruler coming forth from Jacob/Israel.</a:t>
            </a:r>
          </a:p>
          <a:p>
            <a:pPr lvl="1"/>
            <a:r>
              <a:rPr lang="en-US" sz="2800" dirty="0"/>
              <a:t>Psalm 19: </a:t>
            </a:r>
          </a:p>
          <a:p>
            <a:pPr marL="1028700" lvl="2" indent="0">
              <a:buNone/>
            </a:pPr>
            <a:r>
              <a:rPr lang="en-US" sz="2800" dirty="0"/>
              <a:t>“The heavens are telling of the glory of God; And their expanse is declaring the work of His hands.</a:t>
            </a:r>
          </a:p>
          <a:p>
            <a:endParaRPr lang="en-US" sz="3200" dirty="0"/>
          </a:p>
        </p:txBody>
      </p:sp>
    </p:spTree>
    <p:extLst>
      <p:ext uri="{BB962C8B-B14F-4D97-AF65-F5344CB8AC3E}">
        <p14:creationId xmlns:p14="http://schemas.microsoft.com/office/powerpoint/2010/main" val="2317097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GENESIS REVIEW</a:t>
            </a:r>
            <a:endParaRPr lang="en-US" sz="3200" dirty="0"/>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lvl="1"/>
            <a:r>
              <a:rPr lang="en-US" sz="2800" dirty="0"/>
              <a:t>Genesis 1-11 is the universal history or humanity in general.</a:t>
            </a:r>
          </a:p>
          <a:p>
            <a:pPr lvl="1"/>
            <a:r>
              <a:rPr lang="en-US" sz="2800" dirty="0"/>
              <a:t>Genesis 12-50 is the patriarchal history or Israel specifically.</a:t>
            </a:r>
          </a:p>
          <a:p>
            <a:pPr lvl="1"/>
            <a:r>
              <a:rPr lang="en-US" sz="2800" dirty="0"/>
              <a:t>The Tower of Babel brings yet another curse on humanity, breaking down communication and therefor causing chaos (let the wars begin).</a:t>
            </a:r>
          </a:p>
          <a:p>
            <a:pPr lvl="1"/>
            <a:r>
              <a:rPr lang="en-US" sz="2800" dirty="0"/>
              <a:t>Yahweh calls unto Himself His own nation Israel through Abraham.</a:t>
            </a:r>
          </a:p>
          <a:p>
            <a:pPr lvl="1"/>
            <a:r>
              <a:rPr lang="en-US" sz="2800" dirty="0"/>
              <a:t>Israel becomes the rescue plan for not only Israel but the world.</a:t>
            </a:r>
          </a:p>
          <a:p>
            <a:pPr marL="571500" lvl="1" indent="0">
              <a:buNone/>
            </a:pPr>
            <a:endParaRPr lang="en-US" sz="2800" dirty="0"/>
          </a:p>
          <a:p>
            <a:endParaRPr lang="en-US" dirty="0"/>
          </a:p>
        </p:txBody>
      </p:sp>
    </p:spTree>
    <p:extLst>
      <p:ext uri="{BB962C8B-B14F-4D97-AF65-F5344CB8AC3E}">
        <p14:creationId xmlns:p14="http://schemas.microsoft.com/office/powerpoint/2010/main" val="226618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SOLVING THE ISRAEL DILEMMA</a:t>
            </a:r>
            <a:endParaRPr lang="en-US" sz="3200" dirty="0"/>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lvl="0"/>
            <a:r>
              <a:rPr lang="en-US" dirty="0"/>
              <a:t>But Israel needs rescuing and the problem is finding a faithful Israelite to be the promised offspring.</a:t>
            </a:r>
          </a:p>
          <a:p>
            <a:pPr lvl="0"/>
            <a:r>
              <a:rPr lang="en-US" dirty="0"/>
              <a:t>The answer is Jesus and we see Him reenact the story of Israel.</a:t>
            </a:r>
          </a:p>
          <a:p>
            <a:pPr lvl="1"/>
            <a:r>
              <a:rPr lang="en-US" sz="2800" dirty="0"/>
              <a:t>He climbs a mountain and teaches people like Moses did.</a:t>
            </a:r>
          </a:p>
          <a:p>
            <a:pPr lvl="1"/>
            <a:r>
              <a:rPr lang="en-US" sz="2800" dirty="0"/>
              <a:t>He goes through the Jordan River like Israel did.</a:t>
            </a:r>
          </a:p>
          <a:p>
            <a:pPr lvl="1"/>
            <a:r>
              <a:rPr lang="en-US" sz="2800" dirty="0"/>
              <a:t>He is in a wilderness 40 days like Israel was in the wilderness for 40 years.</a:t>
            </a:r>
          </a:p>
          <a:p>
            <a:pPr lvl="1"/>
            <a:r>
              <a:rPr lang="en-US" sz="2800" dirty="0"/>
              <a:t>He is tempted like Israel was tempted.</a:t>
            </a:r>
          </a:p>
          <a:p>
            <a:pPr lvl="1"/>
            <a:r>
              <a:rPr lang="en-US" sz="2800" dirty="0"/>
              <a:t>He is reenacting the story of Israel because He is Israel.</a:t>
            </a:r>
          </a:p>
          <a:p>
            <a:pPr lvl="1"/>
            <a:r>
              <a:rPr lang="en-US" sz="2800" dirty="0"/>
              <a:t>He is the faithful Israelite.</a:t>
            </a:r>
          </a:p>
          <a:p>
            <a:pPr lvl="1"/>
            <a:r>
              <a:rPr lang="en-US" sz="2800" dirty="0"/>
              <a:t>He is Abraham’s seed by which all the nations will be blessed.</a:t>
            </a:r>
          </a:p>
          <a:p>
            <a:pPr lvl="0"/>
            <a:endParaRPr lang="en-US" dirty="0"/>
          </a:p>
          <a:p>
            <a:endParaRPr lang="en-US" dirty="0"/>
          </a:p>
        </p:txBody>
      </p:sp>
    </p:spTree>
    <p:extLst>
      <p:ext uri="{BB962C8B-B14F-4D97-AF65-F5344CB8AC3E}">
        <p14:creationId xmlns:p14="http://schemas.microsoft.com/office/powerpoint/2010/main" val="238081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PAUL CONNETS THE DOTS</a:t>
            </a:r>
            <a:endParaRPr lang="en-US" sz="3200" dirty="0"/>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lvl="0"/>
            <a:r>
              <a:rPr lang="en-US" dirty="0"/>
              <a:t>Back to Genesis 15: 5-6</a:t>
            </a:r>
          </a:p>
          <a:p>
            <a:pPr lvl="1"/>
            <a:r>
              <a:rPr lang="en-US" sz="2800" dirty="0"/>
              <a:t>Look at the stars, that is what your offspring is going to be like.</a:t>
            </a:r>
          </a:p>
          <a:p>
            <a:pPr lvl="0"/>
            <a:r>
              <a:rPr lang="en-US" dirty="0"/>
              <a:t>Paul knows how these motifs are connected.</a:t>
            </a:r>
          </a:p>
          <a:p>
            <a:pPr lvl="0"/>
            <a:r>
              <a:rPr lang="en-US" dirty="0"/>
              <a:t>Paul has the advantage of looking back through the present.</a:t>
            </a:r>
          </a:p>
          <a:p>
            <a:pPr lvl="0"/>
            <a:r>
              <a:rPr lang="en-US" dirty="0"/>
              <a:t>Paul’s hindsight is 20/20! (Pun Intended)</a:t>
            </a:r>
          </a:p>
          <a:p>
            <a:endParaRPr lang="en-US" sz="3200" dirty="0"/>
          </a:p>
        </p:txBody>
      </p:sp>
    </p:spTree>
    <p:extLst>
      <p:ext uri="{BB962C8B-B14F-4D97-AF65-F5344CB8AC3E}">
        <p14:creationId xmlns:p14="http://schemas.microsoft.com/office/powerpoint/2010/main" val="265398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PAUL’S USE OF OFFSPRING LANGUAGE</a:t>
            </a:r>
            <a:endParaRPr lang="en-US" sz="3200" dirty="0"/>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lvl="0"/>
            <a:r>
              <a:rPr lang="en-US" dirty="0"/>
              <a:t>Offspring language in Romans 4:11-18</a:t>
            </a:r>
          </a:p>
          <a:p>
            <a:pPr lvl="1"/>
            <a:r>
              <a:rPr lang="en-US" sz="2800" dirty="0"/>
              <a:t>Abraham became the father of all who believe. (11)</a:t>
            </a:r>
          </a:p>
          <a:p>
            <a:pPr lvl="1"/>
            <a:r>
              <a:rPr lang="en-US" sz="2800" dirty="0"/>
              <a:t>Abraham became the heir of the world. (13)</a:t>
            </a:r>
          </a:p>
          <a:p>
            <a:pPr lvl="1"/>
            <a:r>
              <a:rPr lang="en-US" sz="2800" dirty="0"/>
              <a:t>Abraham was elected to bring salvation to the non-elect. (16)</a:t>
            </a:r>
          </a:p>
          <a:p>
            <a:pPr lvl="1"/>
            <a:r>
              <a:rPr lang="en-US" sz="2800" dirty="0"/>
              <a:t>Abraham became the father of many nations. (17)</a:t>
            </a:r>
          </a:p>
          <a:p>
            <a:r>
              <a:rPr lang="en-US" dirty="0"/>
              <a:t>The anchor is offspring or descendent depending on bible version.</a:t>
            </a:r>
          </a:p>
          <a:p>
            <a:r>
              <a:rPr lang="en-US" dirty="0"/>
              <a:t>Abraham/Israel was elected with a purpose to bring salvation to the non-elect.</a:t>
            </a:r>
          </a:p>
          <a:p>
            <a:pPr algn="just"/>
            <a:endParaRPr lang="en-US" sz="4000" dirty="0">
              <a:solidFill>
                <a:schemeClr val="tx1"/>
              </a:solidFill>
            </a:endParaRPr>
          </a:p>
        </p:txBody>
      </p:sp>
    </p:spTree>
    <p:extLst>
      <p:ext uri="{BB962C8B-B14F-4D97-AF65-F5344CB8AC3E}">
        <p14:creationId xmlns:p14="http://schemas.microsoft.com/office/powerpoint/2010/main" val="380500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HOW ARE WE ABRAHAM’S OFFSPRING</a:t>
            </a:r>
            <a:endParaRPr lang="en-US" sz="3200" dirty="0"/>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lvl="1"/>
            <a:r>
              <a:rPr lang="en-US" sz="2800" dirty="0"/>
              <a:t>Galatians 3:16</a:t>
            </a:r>
          </a:p>
          <a:p>
            <a:pPr marL="1028700" lvl="2" indent="0">
              <a:buNone/>
            </a:pPr>
            <a:r>
              <a:rPr lang="en-US" sz="2800" dirty="0"/>
              <a:t>“Now the promises were made to Abraham and to his offspring. It does not say, “And to offspring’s,” referring to many, but referring to one, “And to your offspring,” who is Christ.”</a:t>
            </a:r>
          </a:p>
          <a:p>
            <a:pPr lvl="1"/>
            <a:r>
              <a:rPr lang="en-US" sz="2800" dirty="0"/>
              <a:t>Are the offspring believers in Christ or is the offspring Christ?</a:t>
            </a:r>
          </a:p>
          <a:p>
            <a:pPr lvl="1"/>
            <a:r>
              <a:rPr lang="en-US" sz="2800" dirty="0"/>
              <a:t>The answer is “yes”.</a:t>
            </a:r>
          </a:p>
          <a:p>
            <a:pPr lvl="1"/>
            <a:r>
              <a:rPr lang="en-US" sz="2800" dirty="0"/>
              <a:t>Paul demonstrates his concept of the union of Christ, such that what is true of Christ, is now true of us.</a:t>
            </a:r>
          </a:p>
          <a:p>
            <a:pPr marL="114300" indent="0">
              <a:buNone/>
            </a:pPr>
            <a:endParaRPr lang="en-US" sz="3200" dirty="0"/>
          </a:p>
        </p:txBody>
      </p:sp>
    </p:spTree>
    <p:extLst>
      <p:ext uri="{BB962C8B-B14F-4D97-AF65-F5344CB8AC3E}">
        <p14:creationId xmlns:p14="http://schemas.microsoft.com/office/powerpoint/2010/main" val="30527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7200" dirty="0"/>
              <a:t>THE MESSIANIC STORY</a:t>
            </a:r>
          </a:p>
        </p:txBody>
      </p:sp>
      <p:sp>
        <p:nvSpPr>
          <p:cNvPr id="3" name="Subtitle 2">
            <a:extLst>
              <a:ext uri="{FF2B5EF4-FFF2-40B4-BE49-F238E27FC236}">
                <a16:creationId xmlns:a16="http://schemas.microsoft.com/office/drawing/2014/main" id="{2F04FF41-5242-1E72-0F22-9155C36CDBB5}"/>
              </a:ext>
            </a:extLst>
          </p:cNvPr>
          <p:cNvSpPr>
            <a:spLocks noGrp="1"/>
          </p:cNvSpPr>
          <p:nvPr>
            <p:ph type="subTitle" idx="1"/>
          </p:nvPr>
        </p:nvSpPr>
        <p:spPr/>
        <p:txBody>
          <a:bodyPr>
            <a:normAutofit/>
          </a:bodyPr>
          <a:lstStyle/>
          <a:p>
            <a:endParaRPr lang="en-US" sz="4400" dirty="0"/>
          </a:p>
        </p:txBody>
      </p:sp>
    </p:spTree>
    <p:extLst>
      <p:ext uri="{BB962C8B-B14F-4D97-AF65-F5344CB8AC3E}">
        <p14:creationId xmlns:p14="http://schemas.microsoft.com/office/powerpoint/2010/main" val="2159522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WHERE ARE WE HEADING?</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r>
              <a:rPr lang="en-US" dirty="0"/>
              <a:t>Take a storied approach to the Bible.</a:t>
            </a:r>
          </a:p>
          <a:p>
            <a:pPr lvl="0"/>
            <a:r>
              <a:rPr lang="en-US" dirty="0"/>
              <a:t>Discover motifs within the story.</a:t>
            </a:r>
          </a:p>
          <a:p>
            <a:pPr lvl="0"/>
            <a:r>
              <a:rPr lang="en-US" dirty="0"/>
              <a:t>Provide a framework for understanding Yahweh’s salvation plan.</a:t>
            </a:r>
          </a:p>
          <a:p>
            <a:pPr lvl="0"/>
            <a:r>
              <a:rPr lang="en-US" dirty="0"/>
              <a:t>Build a resume of messiah from story elements beginning with Adam through Abraham through Israel through David.</a:t>
            </a:r>
          </a:p>
          <a:p>
            <a:pPr lvl="0"/>
            <a:r>
              <a:rPr lang="en-US" dirty="0"/>
              <a:t>Explore how Paul uses OT scripture to defend Christology.</a:t>
            </a:r>
          </a:p>
        </p:txBody>
      </p:sp>
    </p:spTree>
    <p:extLst>
      <p:ext uri="{BB962C8B-B14F-4D97-AF65-F5344CB8AC3E}">
        <p14:creationId xmlns:p14="http://schemas.microsoft.com/office/powerpoint/2010/main" val="40124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WHAT DOES YAHWEH WANT?</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1"/>
            <a:r>
              <a:rPr lang="en-US" dirty="0"/>
              <a:t>A Big Family (divine and human)</a:t>
            </a:r>
          </a:p>
          <a:p>
            <a:pPr lvl="1"/>
            <a:r>
              <a:rPr lang="en-US" dirty="0"/>
              <a:t>Relationship</a:t>
            </a:r>
          </a:p>
          <a:p>
            <a:pPr lvl="1"/>
            <a:r>
              <a:rPr lang="en-US" dirty="0"/>
              <a:t>Connection</a:t>
            </a:r>
          </a:p>
          <a:p>
            <a:pPr lvl="1"/>
            <a:r>
              <a:rPr lang="en-US" dirty="0"/>
              <a:t>Community</a:t>
            </a:r>
          </a:p>
          <a:p>
            <a:pPr lvl="1"/>
            <a:r>
              <a:rPr lang="en-US" dirty="0"/>
              <a:t>Co-Creators</a:t>
            </a:r>
          </a:p>
          <a:p>
            <a:pPr lvl="1"/>
            <a:r>
              <a:rPr lang="en-US" dirty="0"/>
              <a:t>Working Partners</a:t>
            </a:r>
          </a:p>
          <a:p>
            <a:pPr lvl="1"/>
            <a:r>
              <a:rPr lang="en-US" dirty="0"/>
              <a:t>Image Bearers</a:t>
            </a:r>
          </a:p>
          <a:p>
            <a:pPr lvl="1"/>
            <a:r>
              <a:rPr lang="en-US" dirty="0"/>
              <a:t>Believing Loyalty</a:t>
            </a:r>
          </a:p>
          <a:p>
            <a:pPr marL="114300" indent="0">
              <a:buNone/>
            </a:pPr>
            <a:endParaRPr lang="en-US" sz="3200" dirty="0">
              <a:solidFill>
                <a:schemeClr val="tx1"/>
              </a:solidFill>
            </a:endParaRPr>
          </a:p>
        </p:txBody>
      </p:sp>
    </p:spTree>
    <p:extLst>
      <p:ext uri="{BB962C8B-B14F-4D97-AF65-F5344CB8AC3E}">
        <p14:creationId xmlns:p14="http://schemas.microsoft.com/office/powerpoint/2010/main" val="135973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WHOOPS!</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r>
              <a:rPr lang="en-US" dirty="0"/>
              <a:t>Free will causes issues.</a:t>
            </a:r>
          </a:p>
          <a:p>
            <a:pPr lvl="0"/>
            <a:r>
              <a:rPr lang="en-US" dirty="0"/>
              <a:t>Yahweh continues to work with and through His created.</a:t>
            </a:r>
          </a:p>
          <a:p>
            <a:pPr lvl="0"/>
            <a:r>
              <a:rPr lang="en-US" dirty="0"/>
              <a:t>Yahweh continually demonstrates His love and mercy.</a:t>
            </a:r>
          </a:p>
          <a:p>
            <a:pPr marL="114300" indent="0">
              <a:buNone/>
            </a:pPr>
            <a:endParaRPr lang="en-US" dirty="0">
              <a:solidFill>
                <a:schemeClr val="tx1"/>
              </a:solidFill>
            </a:endParaRPr>
          </a:p>
        </p:txBody>
      </p:sp>
    </p:spTree>
    <p:extLst>
      <p:ext uri="{BB962C8B-B14F-4D97-AF65-F5344CB8AC3E}">
        <p14:creationId xmlns:p14="http://schemas.microsoft.com/office/powerpoint/2010/main" val="187920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WHAT IS A MOTIF?</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r>
              <a:rPr lang="en-US" dirty="0"/>
              <a:t>A narrative motif is a distinctive repeating feature or idea.</a:t>
            </a:r>
          </a:p>
          <a:p>
            <a:r>
              <a:rPr lang="en-US" dirty="0"/>
              <a:t>It helps develop other narrative aspects such as a theme.</a:t>
            </a:r>
          </a:p>
          <a:p>
            <a:r>
              <a:rPr lang="en-US" dirty="0"/>
              <a:t>A narrative motif can be created through the use of imagery, language and other elements.</a:t>
            </a:r>
          </a:p>
          <a:p>
            <a:r>
              <a:rPr lang="en-US" dirty="0"/>
              <a:t>Narratives may include multiple motifs of varying types.</a:t>
            </a:r>
          </a:p>
          <a:p>
            <a:endParaRPr lang="en-US" dirty="0"/>
          </a:p>
        </p:txBody>
      </p:sp>
    </p:spTree>
    <p:extLst>
      <p:ext uri="{BB962C8B-B14F-4D97-AF65-F5344CB8AC3E}">
        <p14:creationId xmlns:p14="http://schemas.microsoft.com/office/powerpoint/2010/main" val="120266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MOTIF EXAMPLE</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marL="114300" indent="0" algn="ctr">
              <a:buNone/>
            </a:pPr>
            <a:r>
              <a:rPr lang="en-US" sz="3200" u="sng" dirty="0"/>
              <a:t>THE WIZARD OF OZ</a:t>
            </a:r>
          </a:p>
          <a:p>
            <a:r>
              <a:rPr lang="en-US" b="1" dirty="0"/>
              <a:t>Story</a:t>
            </a:r>
            <a:r>
              <a:rPr lang="en-US" dirty="0"/>
              <a:t>:</a:t>
            </a:r>
          </a:p>
          <a:p>
            <a:pPr lvl="1"/>
            <a:r>
              <a:rPr lang="en-US" dirty="0"/>
              <a:t>After a girl and her dog are swept into the magical land of Oz, she must go on a journey to find her way home.</a:t>
            </a:r>
          </a:p>
          <a:p>
            <a:r>
              <a:rPr lang="en-US" b="1" dirty="0"/>
              <a:t>Motifs</a:t>
            </a:r>
            <a:r>
              <a:rPr lang="en-US" dirty="0"/>
              <a:t>:</a:t>
            </a:r>
          </a:p>
          <a:p>
            <a:pPr lvl="1"/>
            <a:r>
              <a:rPr lang="en-US" dirty="0"/>
              <a:t>The Yellow Brick Road (the journey of life)</a:t>
            </a:r>
          </a:p>
          <a:p>
            <a:pPr lvl="1"/>
            <a:r>
              <a:rPr lang="en-US" dirty="0"/>
              <a:t>Oz (the corruption of power)</a:t>
            </a:r>
          </a:p>
          <a:p>
            <a:r>
              <a:rPr lang="en-US" dirty="0"/>
              <a:t>In biblical study, think of motifs as anchors in the text that move the narrative forward and connect dots along the way.</a:t>
            </a:r>
          </a:p>
        </p:txBody>
      </p:sp>
    </p:spTree>
    <p:extLst>
      <p:ext uri="{BB962C8B-B14F-4D97-AF65-F5344CB8AC3E}">
        <p14:creationId xmlns:p14="http://schemas.microsoft.com/office/powerpoint/2010/main" val="2984050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OFFSPRING MOTIF</a:t>
            </a:r>
            <a:br>
              <a:rPr lang="en-US" dirty="0"/>
            </a:br>
            <a:r>
              <a:rPr lang="en-US" dirty="0"/>
              <a:t>(SEED/DESCENDENT)</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lvl="0"/>
            <a:r>
              <a:rPr lang="en-US" dirty="0"/>
              <a:t>Genesis 3:15</a:t>
            </a:r>
          </a:p>
          <a:p>
            <a:pPr marL="571500" lvl="1" indent="0">
              <a:buNone/>
            </a:pPr>
            <a:r>
              <a:rPr lang="en-US" sz="2800" dirty="0"/>
              <a:t>“I will put enmity between you and the woman, and between your offspring and her </a:t>
            </a:r>
            <a:r>
              <a:rPr lang="en-US" sz="2800" i="1" dirty="0"/>
              <a:t>offspring</a:t>
            </a:r>
            <a:r>
              <a:rPr lang="en-US" sz="2800" dirty="0"/>
              <a:t>; he shall bruise your head, and you shall bruise his heel.”</a:t>
            </a:r>
          </a:p>
          <a:p>
            <a:r>
              <a:rPr lang="en-US" dirty="0"/>
              <a:t>In the middle of the curse, God deals with the sin of both humanity and the divine being (serpent) and spells out the consequences.</a:t>
            </a:r>
          </a:p>
          <a:p>
            <a:r>
              <a:rPr lang="en-US" dirty="0"/>
              <a:t>Yet embedded in the curse is hope, or as some call it, the first gospel.</a:t>
            </a:r>
          </a:p>
          <a:p>
            <a:r>
              <a:rPr lang="en-US" dirty="0"/>
              <a:t>There is a serpent crusher coming which is vaguely described as offspring.</a:t>
            </a:r>
          </a:p>
          <a:p>
            <a:pPr marL="114300" indent="0">
              <a:buNone/>
            </a:pPr>
            <a:endParaRPr lang="en-US" sz="3200" dirty="0">
              <a:solidFill>
                <a:schemeClr val="tx1"/>
              </a:solidFill>
            </a:endParaRPr>
          </a:p>
        </p:txBody>
      </p:sp>
    </p:spTree>
    <p:extLst>
      <p:ext uri="{BB962C8B-B14F-4D97-AF65-F5344CB8AC3E}">
        <p14:creationId xmlns:p14="http://schemas.microsoft.com/office/powerpoint/2010/main" val="276370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OFFSPRING MOTIF</a:t>
            </a:r>
            <a:br>
              <a:rPr lang="en-US" dirty="0"/>
            </a:br>
            <a:r>
              <a:rPr lang="en-US" dirty="0"/>
              <a:t>(SEED/DESCENDENT)</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lvl="0"/>
            <a:r>
              <a:rPr lang="en-US" dirty="0"/>
              <a:t>Romans 16:20</a:t>
            </a:r>
          </a:p>
          <a:p>
            <a:pPr marL="571500" lvl="1" indent="0">
              <a:buNone/>
            </a:pPr>
            <a:r>
              <a:rPr lang="en-US" sz="2800" dirty="0"/>
              <a:t>“The God of peace will soon crush Satan under </a:t>
            </a:r>
            <a:r>
              <a:rPr lang="en-US" sz="2800" i="1" dirty="0"/>
              <a:t>your</a:t>
            </a:r>
            <a:r>
              <a:rPr lang="en-US" sz="2800" dirty="0"/>
              <a:t> feet. The grace of our Lord Jesus Christ be with you.”</a:t>
            </a:r>
          </a:p>
          <a:p>
            <a:r>
              <a:rPr lang="en-US" dirty="0"/>
              <a:t>Paul uses the imagery of the Body of Christ (plural) defeating Satan as promised by Yahweh in Genesis.</a:t>
            </a:r>
          </a:p>
          <a:p>
            <a:pPr lvl="0"/>
            <a:r>
              <a:rPr lang="en-US" dirty="0"/>
              <a:t>Spiritual warfare began before the fall but certainly brought humanity into the mix after the fall.</a:t>
            </a:r>
          </a:p>
          <a:p>
            <a:pPr lvl="0"/>
            <a:r>
              <a:rPr lang="en-US" dirty="0"/>
              <a:t>Throughout scripture it is clear who the enemy is and what the ultimate outcome will be.</a:t>
            </a:r>
          </a:p>
          <a:p>
            <a:pPr marL="114300" indent="0">
              <a:buNone/>
            </a:pPr>
            <a:endParaRPr lang="en-US" dirty="0"/>
          </a:p>
        </p:txBody>
      </p:sp>
    </p:spTree>
    <p:extLst>
      <p:ext uri="{BB962C8B-B14F-4D97-AF65-F5344CB8AC3E}">
        <p14:creationId xmlns:p14="http://schemas.microsoft.com/office/powerpoint/2010/main" val="82885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7430</TotalTime>
  <Words>1129</Words>
  <Application>Microsoft Macintosh PowerPoint</Application>
  <PresentationFormat>Widescreen</PresentationFormat>
  <Paragraphs>102</Paragraphs>
  <Slides>17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Paul’s Worldview</vt:lpstr>
      <vt:lpstr>THE MESSIANIC STORY</vt:lpstr>
      <vt:lpstr>WHERE ARE WE HEADING?</vt:lpstr>
      <vt:lpstr>WHAT DOES YAHWEH WANT?</vt:lpstr>
      <vt:lpstr>WHOOPS!</vt:lpstr>
      <vt:lpstr>WHAT IS A MOTIF?</vt:lpstr>
      <vt:lpstr>MOTIF EXAMPLE</vt:lpstr>
      <vt:lpstr>OFFSPRING MOTIF (SEED/DESCENDENT)</vt:lpstr>
      <vt:lpstr>OFFSPRING MOTIF (SEED/DESCENDENT)</vt:lpstr>
      <vt:lpstr>OFFSPRING MOTIF (SEED/DESCENDENT)</vt:lpstr>
      <vt:lpstr>STAR LANGUAGE</vt:lpstr>
      <vt:lpstr>STAR LANGUAGE</vt:lpstr>
      <vt:lpstr>GENESIS REVIEW</vt:lpstr>
      <vt:lpstr>SOLVING THE ISRAEL DILEMMA</vt:lpstr>
      <vt:lpstr>PAUL CONNETS THE DOTS</vt:lpstr>
      <vt:lpstr>PAUL’S USE OF OFFSPRING LANGUAGE</vt:lpstr>
      <vt:lpstr>HOW ARE WE ABRAHAM’S OFFSPRING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Worldview</dc:title>
  <dc:creator>Jess Ellis</dc:creator>
  <cp:lastModifiedBy>Jess Ellis</cp:lastModifiedBy>
  <cp:revision>1009</cp:revision>
  <dcterms:created xsi:type="dcterms:W3CDTF">2022-07-24T15:54:16Z</dcterms:created>
  <dcterms:modified xsi:type="dcterms:W3CDTF">2022-11-21T17:54:08Z</dcterms:modified>
</cp:coreProperties>
</file>