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380"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9"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1"/>
    <p:restoredTop sz="94656"/>
  </p:normalViewPr>
  <p:slideViewPr>
    <p:cSldViewPr snapToGrid="0">
      <p:cViewPr varScale="1">
        <p:scale>
          <a:sx n="107" d="100"/>
          <a:sy n="107" d="100"/>
        </p:scale>
        <p:origin x="2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63"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59"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61" Type="http://schemas.openxmlformats.org/officeDocument/2006/relationships/viewProps" Target="viewProps.xml"/><Relationship Id="rId10" Type="http://schemas.openxmlformats.org/officeDocument/2006/relationships/slide" Target="slides/slide9.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0T21:04:09.211"/>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0 91,'42'0,"-5"0,-22 0,2 0,2 0,-1 0,-3 0,-1 0,4 0,-4 0,7 0,-3 0,1 0,3 0,-1 0,0 0,-4 0,-2 0,-2 0,13 0,-4 0,10 0,-9 0,-3 0,-3 0,-4 0,6 0,-7 0,9 0,-6 0,4 0,4 0,1 0,0 0,-1 0,-2 0,-2 0,-4 0,2 0,0 0,5 0,5 0,1 0,5 0,-1 0,-1 0,-6 0,-7 0,-6 0,8 0,-2 0,12 0,-3 0,1-2,-1-1,-3 1,-4 0,-5 2,2 0,1 0,3 0,4 0,3 0,3 0,4 0,1 0,-3 0,0 0,-5 0,-3 0,-2 0,-4 0,-4 0,4 0,-4 0,1 0,8 0,-2 0,11 0,-3 0,-2-2,-4 0,-4 0,-3 0,0 0,-1 0,4 0,3 1,3-1,4-1,3-1,1-2,-1 1,-1-2,-2 1,-3 0,-3 1,-7 1,-3 2,0 2,2 0,1 0,3 0,2 0,4 0,3 0,2 0,-3 0,-2 0,-6 0,-5 0,-1 0,1 0,3 0,0 0,6 0,-1 0,6 0,0 0,-3 0,-4 0,-6 0,-3 0,4 0,-3 0,12 0,-1 0,6 0,3 0,-1 0,2-2,0-1,0-1,0 0,-2 2,-4 0,-3 2,-4 0,-2 0,-3 0,1 0,1 0,4 0,1 0,1 0,2 0,3 0,5 0,0 0,-1 0,-3 0,-4 0,-1 0,-2 0,-3 0,-4 0,0 0,-2 0,2 0,0 0,-2 0,1 0,2 0,0 0,1 0,-5 0,2 0,-2 0,7 0,1 0,8 0,-2 0,-5 0,-10 0,1 0,4 0,8 0,-5 0,-4 0,16 0,13 0,23 0,-10 0,-19 0,-19 0,-12 0,13 0,-7 0,10 0,-9 0,-3 0,6 0,-6 0,6 0,-5 0,1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4-02T12:15:14.77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 93,'37'0,"-4"0,-23 0,4 0,5 0,-5 0,6-3,-7 1,2 0,7 1,-6 1,6 0,-7 0,0 0,0 0,1 0,-1 0,6 0,-6 0,4 0,0-1,-5-2,4 1,-4 0,-1-1,6 2,-4-2,1 3,-1 0,3 0,-5 0,6 0,-4 0,0 0,7 0,-10 0,6 0,-2-1,-4-1,8 0,-9-4,6 5,2-3,-6 4,6 0,-6-3,5 2,-1-3,-3 4,5 0,-7 0,7-3,-4 2,1-3,-1 4,2 0,-3 0,2 0,-1 0,4 0,-3 0,0 0,0 0,-1-1,3-2,-1 0,-4-1,3 1,-1-2,1 2,1-1,-4 2,5 0,-4 2,2 0,-1 0,2 0,2 0,-5 0,2-4,-1 4,0-4,6 4,-5 0,1 0,1 0,-2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919"/>
    </inkml:context>
    <inkml:brush xml:id="br0">
      <inkml:brushProperty name="width" value="0.05" units="cm"/>
      <inkml:brushProperty name="height" value="0.05" units="cm"/>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2.571"/>
    </inkml:context>
    <inkml:brush xml:id="br0">
      <inkml:brushProperty name="width" value="0.05" units="cm"/>
      <inkml:brushProperty name="height" value="0.05" units="cm"/>
    </inkml:brush>
  </inkml:definitions>
  <inkml:trace contextRef="#ctx0" brushRef="#br0">0 0 24575,'8'21'0,"8"22"0,10 9 0,0-3-8191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25T15:43:51.169"/>
    </inkml:context>
    <inkml:brush xml:id="br0">
      <inkml:brushProperty name="width" value="0.05" units="cm"/>
      <inkml:brushProperty name="height" value="0.0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92000"/>
          </a:schemeClr>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6.xml"/><Relationship Id="rId4" Type="http://schemas.openxmlformats.org/officeDocument/2006/relationships/customXml" Target="../ink/ink2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9.xml"/><Relationship Id="rId4" Type="http://schemas.openxmlformats.org/officeDocument/2006/relationships/customXml" Target="../ink/ink2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2.xml"/><Relationship Id="rId4" Type="http://schemas.openxmlformats.org/officeDocument/2006/relationships/customXml" Target="../ink/ink3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5.xml"/><Relationship Id="rId4" Type="http://schemas.openxmlformats.org/officeDocument/2006/relationships/customXml" Target="../ink/ink3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38.xml"/><Relationship Id="rId4" Type="http://schemas.openxmlformats.org/officeDocument/2006/relationships/customXml" Target="../ink/ink3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1.xml"/><Relationship Id="rId4" Type="http://schemas.openxmlformats.org/officeDocument/2006/relationships/customXml" Target="../ink/ink40.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44.xml"/><Relationship Id="rId4" Type="http://schemas.openxmlformats.org/officeDocument/2006/relationships/customXml" Target="../ink/ink4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2.png"/><Relationship Id="rId4" Type="http://schemas.openxmlformats.org/officeDocument/2006/relationships/customXml" Target="../ink/ink1.xml"/></Relationships>
</file>

<file path=ppt/slides/_rels/slide3.xml.rels><?xml version="1.0" encoding="UTF-8" standalone="yes"?>
<Relationships xmlns="http://schemas.openxmlformats.org/package/2006/relationships"><Relationship Id="rId7" Type="http://schemas.openxmlformats.org/officeDocument/2006/relationships/image" Target="../media/image31.png"/><Relationship Id="rId2" Type="http://schemas.openxmlformats.org/officeDocument/2006/relationships/customXml" Target="../ink/ink3.xml"/><Relationship Id="rId1" Type="http://schemas.openxmlformats.org/officeDocument/2006/relationships/slideLayout" Target="../slideLayouts/slideLayout2.xml"/><Relationship Id="rId6" Type="http://schemas.openxmlformats.org/officeDocument/2006/relationships/customXml" Target="../ink/ink5.xml"/><Relationship Id="rId5" Type="http://schemas.openxmlformats.org/officeDocument/2006/relationships/customXml" Target="../ink/ink4.xml"/><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8.xml"/><Relationship Id="rId4" Type="http://schemas.openxmlformats.org/officeDocument/2006/relationships/customXml" Target="../ink/ink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11.xml"/><Relationship Id="rId4" Type="http://schemas.openxmlformats.org/officeDocument/2006/relationships/customXml" Target="../ink/ink10.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14.xml"/><Relationship Id="rId4" Type="http://schemas.openxmlformats.org/officeDocument/2006/relationships/customXml" Target="../ink/ink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17.xml"/><Relationship Id="rId4" Type="http://schemas.openxmlformats.org/officeDocument/2006/relationships/customXml" Target="../ink/ink1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0.xml"/><Relationship Id="rId4" Type="http://schemas.openxmlformats.org/officeDocument/2006/relationships/customXml" Target="../ink/ink1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3.xml"/><Relationship Id="rId4" Type="http://schemas.openxmlformats.org/officeDocument/2006/relationships/customXml" Target="../ink/ink2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t>Jude</a:t>
            </a:r>
            <a:endParaRPr dirty="0"/>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“Balaam’s Error” – Numbers 22-24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a:solidFill>
                  <a:schemeClr val="bg1"/>
                </a:solidFill>
              </a:rPr>
              <a:t>The way of Balaam is the betrayal of Yahweh’s people Israel all amid the guise of being a mouthpiece for Yahweh.</a:t>
            </a:r>
          </a:p>
          <a:p>
            <a:r>
              <a:rPr lang="en-US" sz="4000" dirty="0">
                <a:solidFill>
                  <a:schemeClr val="bg1"/>
                </a:solidFill>
              </a:rPr>
              <a:t>Jude ties the false teachers pretending to be mouthpieces for Yahweh just as Balaam did.</a:t>
            </a:r>
          </a:p>
          <a:p>
            <a:pPr marL="114300" indent="0">
              <a:buNone/>
            </a:pPr>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23313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“Korah’s </a:t>
            </a:r>
            <a:r>
              <a:rPr lang="en-US" b="1" dirty="0" err="1">
                <a:solidFill>
                  <a:schemeClr val="bg1"/>
                </a:solidFill>
              </a:rPr>
              <a:t>Rebellon</a:t>
            </a:r>
            <a:r>
              <a:rPr lang="en-US" b="1" dirty="0">
                <a:solidFill>
                  <a:schemeClr val="bg1"/>
                </a:solidFill>
              </a:rPr>
              <a:t>” – Numbers 16</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marL="114300" indent="0">
              <a:buNone/>
            </a:pPr>
            <a:r>
              <a:rPr lang="en-US" sz="3600" dirty="0">
                <a:solidFill>
                  <a:schemeClr val="bg1"/>
                </a:solidFill>
              </a:rPr>
              <a:t>Korah, </a:t>
            </a:r>
            <a:r>
              <a:rPr lang="en-US" sz="3600" dirty="0" err="1">
                <a:solidFill>
                  <a:schemeClr val="bg1"/>
                </a:solidFill>
              </a:rPr>
              <a:t>Dathan</a:t>
            </a:r>
            <a:r>
              <a:rPr lang="en-US" sz="3600" dirty="0">
                <a:solidFill>
                  <a:schemeClr val="bg1"/>
                </a:solidFill>
              </a:rPr>
              <a:t> and </a:t>
            </a:r>
            <a:r>
              <a:rPr lang="en-US" sz="3600" dirty="0" err="1">
                <a:solidFill>
                  <a:schemeClr val="bg1"/>
                </a:solidFill>
              </a:rPr>
              <a:t>Abiram</a:t>
            </a:r>
            <a:r>
              <a:rPr lang="en-US" sz="3600" dirty="0">
                <a:solidFill>
                  <a:schemeClr val="bg1"/>
                </a:solidFill>
              </a:rPr>
              <a:t> along with 250 other Levites go toe to toe with Moses and Aaron.</a:t>
            </a:r>
          </a:p>
          <a:p>
            <a:pPr marL="114300" indent="0">
              <a:buNone/>
            </a:pPr>
            <a:r>
              <a:rPr lang="en-US" sz="3600" dirty="0">
                <a:solidFill>
                  <a:schemeClr val="bg1"/>
                </a:solidFill>
              </a:rPr>
              <a:t>Moses calls on Yahweh to settle the score.</a:t>
            </a:r>
          </a:p>
          <a:p>
            <a:pPr marL="114300" indent="0">
              <a:buNone/>
            </a:pPr>
            <a:r>
              <a:rPr lang="en-US" sz="3600" dirty="0">
                <a:solidFill>
                  <a:schemeClr val="bg1"/>
                </a:solidFill>
              </a:rPr>
              <a:t>Yahweh sends Korah, </a:t>
            </a:r>
            <a:r>
              <a:rPr lang="en-US" sz="3600" dirty="0" err="1">
                <a:solidFill>
                  <a:schemeClr val="bg1"/>
                </a:solidFill>
              </a:rPr>
              <a:t>Dathan</a:t>
            </a:r>
            <a:r>
              <a:rPr lang="en-US" sz="3600" dirty="0">
                <a:solidFill>
                  <a:schemeClr val="bg1"/>
                </a:solidFill>
              </a:rPr>
              <a:t> and </a:t>
            </a:r>
            <a:r>
              <a:rPr lang="en-US" sz="3600" dirty="0" err="1">
                <a:solidFill>
                  <a:schemeClr val="bg1"/>
                </a:solidFill>
              </a:rPr>
              <a:t>Abiram</a:t>
            </a:r>
            <a:r>
              <a:rPr lang="en-US" sz="3600" dirty="0">
                <a:solidFill>
                  <a:schemeClr val="bg1"/>
                </a:solidFill>
              </a:rPr>
              <a:t> along with their families and possessions straight to </a:t>
            </a:r>
            <a:r>
              <a:rPr lang="en-US" sz="3600" dirty="0" err="1">
                <a:solidFill>
                  <a:schemeClr val="bg1"/>
                </a:solidFill>
              </a:rPr>
              <a:t>Sheol</a:t>
            </a:r>
            <a:r>
              <a:rPr lang="en-US" sz="3600" dirty="0">
                <a:solidFill>
                  <a:schemeClr val="bg1"/>
                </a:solidFill>
              </a:rPr>
              <a:t> alive.</a:t>
            </a:r>
          </a:p>
          <a:p>
            <a:pPr marL="114300" indent="0">
              <a:buNone/>
            </a:pPr>
            <a:r>
              <a:rPr lang="en-US" sz="3600" dirty="0">
                <a:solidFill>
                  <a:schemeClr val="bg1"/>
                </a:solidFill>
              </a:rPr>
              <a:t>Yahweh then sent fire to toast the other 250 leaders.</a:t>
            </a:r>
          </a:p>
          <a:p>
            <a:pPr marL="114300" indent="0">
              <a:buNone/>
            </a:pPr>
            <a:r>
              <a:rPr lang="en-US" sz="3600" dirty="0">
                <a:solidFill>
                  <a:schemeClr val="bg1"/>
                </a:solidFill>
              </a:rPr>
              <a:t>The next day all the congregation came complaining.</a:t>
            </a:r>
          </a:p>
          <a:p>
            <a:pPr marL="114300" indent="0">
              <a:buNone/>
            </a:pPr>
            <a:r>
              <a:rPr lang="en-US" sz="3600" dirty="0">
                <a:solidFill>
                  <a:schemeClr val="bg1"/>
                </a:solidFill>
              </a:rPr>
              <a:t>Yahweh was going to consume them instantly but Moses and Aaron interceded and only 14,700 died.</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7494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“Korah’s </a:t>
            </a:r>
            <a:r>
              <a:rPr lang="en-US" b="1" dirty="0" err="1">
                <a:solidFill>
                  <a:schemeClr val="bg1"/>
                </a:solidFill>
              </a:rPr>
              <a:t>Rebellon</a:t>
            </a:r>
            <a:r>
              <a:rPr lang="en-US" b="1" dirty="0">
                <a:solidFill>
                  <a:schemeClr val="bg1"/>
                </a:solidFill>
              </a:rPr>
              <a:t>” – Numbers 16</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marL="114300" indent="0">
              <a:buNone/>
            </a:pPr>
            <a:r>
              <a:rPr lang="en-US" sz="4000" dirty="0">
                <a:solidFill>
                  <a:schemeClr val="bg1"/>
                </a:solidFill>
              </a:rPr>
              <a:t>Jude is well aware his readers know and understand the story of Korah and that Korah is known as the classic example of a heretic.</a:t>
            </a:r>
          </a:p>
          <a:p>
            <a:pPr marL="114300" indent="0">
              <a:buNone/>
            </a:pPr>
            <a:r>
              <a:rPr lang="en-US" sz="4000" dirty="0">
                <a:solidFill>
                  <a:schemeClr val="bg1"/>
                </a:solidFill>
              </a:rPr>
              <a:t>Jude is tying the example of Korah to the false teachers who distort the message of the gospel and are opposed to any kind of divinely instituted authority.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44469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12-13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lvl="0">
              <a:buClr>
                <a:srgbClr val="000000"/>
              </a:buClr>
            </a:pPr>
            <a:r>
              <a:rPr lang="en-US" sz="4000" dirty="0">
                <a:solidFill>
                  <a:srgbClr val="FFFFFF"/>
                </a:solidFill>
              </a:rPr>
              <a:t>These are hidden reefs at your love feasts, as they feast with you without fear, shepherds feeding themselves; waterless clouds, swept along by winds; fruitless trees in late autumn, twice dead, uprooted; wild waves of the sea, casting up the foam of their own shame; wandering stars, for whom the gloom of utter darkness has been reserved forever.</a:t>
            </a:r>
          </a:p>
          <a:p>
            <a:pPr marL="114300" indent="0">
              <a:buNone/>
            </a:pPr>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01725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12-13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marL="114300" indent="0">
              <a:buNone/>
            </a:pPr>
            <a:r>
              <a:rPr lang="en-US" sz="4000" dirty="0">
                <a:solidFill>
                  <a:schemeClr val="bg1"/>
                </a:solidFill>
              </a:rPr>
              <a:t>The false teachers are blemishes.</a:t>
            </a:r>
          </a:p>
          <a:p>
            <a:pPr marL="114300" indent="0">
              <a:buNone/>
            </a:pPr>
            <a:r>
              <a:rPr lang="en-US" sz="4000" dirty="0">
                <a:solidFill>
                  <a:schemeClr val="bg1"/>
                </a:solidFill>
              </a:rPr>
              <a:t>They are hidden reefs that cause ship wrecks.</a:t>
            </a:r>
          </a:p>
          <a:p>
            <a:pPr marL="114300" indent="0">
              <a:buNone/>
            </a:pPr>
            <a:r>
              <a:rPr lang="en-US" sz="4000" dirty="0">
                <a:solidFill>
                  <a:schemeClr val="bg1"/>
                </a:solidFill>
              </a:rPr>
              <a:t>They feed themselves at the Lord’s table.</a:t>
            </a:r>
          </a:p>
          <a:p>
            <a:pPr marL="114300" indent="0">
              <a:buNone/>
            </a:pPr>
            <a:r>
              <a:rPr lang="en-US" sz="4000" dirty="0">
                <a:solidFill>
                  <a:schemeClr val="bg1"/>
                </a:solidFill>
              </a:rPr>
              <a:t>They are waterless clouds producing nothing.</a:t>
            </a:r>
          </a:p>
          <a:p>
            <a:pPr marL="114300" indent="0">
              <a:buNone/>
            </a:pPr>
            <a:r>
              <a:rPr lang="en-US" sz="4000" dirty="0">
                <a:solidFill>
                  <a:schemeClr val="bg1"/>
                </a:solidFill>
              </a:rPr>
              <a:t>They are swept along by the wind.</a:t>
            </a:r>
          </a:p>
          <a:p>
            <a:pPr marL="114300" indent="0">
              <a:buNone/>
            </a:pPr>
            <a:r>
              <a:rPr lang="en-US" sz="4000" dirty="0">
                <a:solidFill>
                  <a:schemeClr val="bg1"/>
                </a:solidFill>
              </a:rPr>
              <a:t>They are impermanent and nothing they say will last.</a:t>
            </a:r>
          </a:p>
          <a:p>
            <a:pPr marL="114300" indent="0">
              <a:buNone/>
            </a:pPr>
            <a:r>
              <a:rPr lang="en-US" sz="4000" dirty="0">
                <a:solidFill>
                  <a:schemeClr val="bg1"/>
                </a:solidFill>
              </a:rPr>
              <a:t>They are wild waves casting up their own shame.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5111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12-13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marL="114300" indent="0">
              <a:buNone/>
            </a:pPr>
            <a:r>
              <a:rPr lang="en-US" sz="4000" dirty="0">
                <a:solidFill>
                  <a:schemeClr val="bg1"/>
                </a:solidFill>
              </a:rPr>
              <a:t>They are “</a:t>
            </a:r>
            <a:r>
              <a:rPr lang="en-US" sz="4000" dirty="0">
                <a:solidFill>
                  <a:srgbClr val="FFFFFF"/>
                </a:solidFill>
              </a:rPr>
              <a:t>wandering stars, for whom the gloom of utter darkness has been reserved forever”.</a:t>
            </a:r>
          </a:p>
          <a:p>
            <a:pPr marL="114300" indent="0">
              <a:buNone/>
            </a:pPr>
            <a:r>
              <a:rPr lang="en-US" sz="4000" dirty="0">
                <a:solidFill>
                  <a:srgbClr val="FFFFFF"/>
                </a:solidFill>
              </a:rPr>
              <a:t>Wandering stars is a link back to Jude 6 and the fallen angels.</a:t>
            </a:r>
          </a:p>
          <a:p>
            <a:pPr marL="114300" indent="0">
              <a:buNone/>
            </a:pPr>
            <a:r>
              <a:rPr lang="en-US" sz="4000" dirty="0">
                <a:solidFill>
                  <a:srgbClr val="FFFFFF"/>
                </a:solidFill>
              </a:rPr>
              <a:t>Star language is used throughout 1 Enoch to represent heavenly bodies.</a:t>
            </a:r>
          </a:p>
          <a:p>
            <a:pPr marL="114300" indent="0">
              <a:buNone/>
            </a:pPr>
            <a:r>
              <a:rPr lang="en-US" sz="4000" dirty="0">
                <a:solidFill>
                  <a:srgbClr val="FFFFFF"/>
                </a:solidFill>
              </a:rPr>
              <a:t>“Wandering Stars” equates to “Fallen Angels”</a:t>
            </a:r>
          </a:p>
          <a:p>
            <a:pPr marL="114300" indent="0">
              <a:buNone/>
            </a:pPr>
            <a:r>
              <a:rPr lang="en-US" sz="4000" dirty="0">
                <a:solidFill>
                  <a:schemeClr val="bg1"/>
                </a:solidFill>
              </a:rPr>
              <a:t>Jude is tying the false teachers again to wandering stars who stray from their path assigned by Yahweh.</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9907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11-13 Summary</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pPr marL="114300" indent="0">
              <a:buNone/>
            </a:pPr>
            <a:r>
              <a:rPr lang="en-US" sz="4000" dirty="0">
                <a:solidFill>
                  <a:schemeClr val="bg1"/>
                </a:solidFill>
              </a:rPr>
              <a:t>False teachers are greedy and rebellious.</a:t>
            </a:r>
          </a:p>
          <a:p>
            <a:pPr marL="114300" indent="0">
              <a:buNone/>
            </a:pPr>
            <a:r>
              <a:rPr lang="en-US" sz="4000" dirty="0">
                <a:solidFill>
                  <a:schemeClr val="bg1"/>
                </a:solidFill>
              </a:rPr>
              <a:t>False teachers reject authority.</a:t>
            </a:r>
          </a:p>
          <a:p>
            <a:pPr marL="114300" indent="0">
              <a:buNone/>
            </a:pPr>
            <a:r>
              <a:rPr lang="en-US" sz="4000" dirty="0">
                <a:solidFill>
                  <a:schemeClr val="bg1"/>
                </a:solidFill>
              </a:rPr>
              <a:t>False teachers produce nothing.</a:t>
            </a:r>
          </a:p>
          <a:p>
            <a:pPr marL="114300" indent="0">
              <a:buNone/>
            </a:pPr>
            <a:r>
              <a:rPr lang="en-US" sz="4000" dirty="0">
                <a:solidFill>
                  <a:schemeClr val="bg1"/>
                </a:solidFill>
              </a:rPr>
              <a:t>False teachers will betray you.</a:t>
            </a:r>
          </a:p>
          <a:p>
            <a:pPr marL="114300" indent="0">
              <a:buNone/>
            </a:pPr>
            <a:r>
              <a:rPr lang="en-US" sz="4000" dirty="0">
                <a:solidFill>
                  <a:schemeClr val="bg1"/>
                </a:solidFill>
              </a:rPr>
              <a:t>False teachers want to bring you down with them.</a:t>
            </a:r>
          </a:p>
          <a:p>
            <a:pPr marL="114300" indent="0">
              <a:buNone/>
            </a:pPr>
            <a:r>
              <a:rPr lang="en-US" sz="4000" dirty="0">
                <a:solidFill>
                  <a:schemeClr val="bg1"/>
                </a:solidFill>
              </a:rPr>
              <a:t>It will not end well. It never does. It never did.</a:t>
            </a:r>
          </a:p>
          <a:p>
            <a:pPr marL="114300" indent="0">
              <a:buNone/>
            </a:pPr>
            <a:r>
              <a:rPr lang="en-US" sz="4000" dirty="0">
                <a:solidFill>
                  <a:schemeClr val="bg1"/>
                </a:solidFill>
              </a:rPr>
              <a:t>So, avoid them at all costs!!!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50390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dirty="0"/>
          </a:p>
        </p:txBody>
      </p:sp>
      <p:pic>
        <p:nvPicPr>
          <p:cNvPr id="96" name="Google Shape;96;p2"/>
          <p:cNvPicPr preferRelativeResize="0">
            <a:picLocks noGrp="1"/>
          </p:cNvPicPr>
          <p:nvPr>
            <p:ph type="body" idx="1"/>
          </p:nvPr>
        </p:nvPicPr>
        <p:blipFill rotWithShape="1">
          <a:blip r:embed="rId3">
            <a:alphaModFix/>
          </a:blip>
          <a:srcRect/>
          <a:stretch/>
        </p:blipFill>
        <p:spPr>
          <a:xfrm>
            <a:off x="82193" y="88232"/>
            <a:ext cx="11989942" cy="6769768"/>
          </a:xfrm>
          <a:prstGeom prst="rect">
            <a:avLst/>
          </a:prstGeom>
          <a:noFill/>
          <a:ln>
            <a:noFill/>
          </a:ln>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A46AA961-F31D-1287-4BDD-3AB614206E42}"/>
                  </a:ext>
                </a:extLst>
              </p14:cNvPr>
              <p14:cNvContentPartPr/>
              <p14:nvPr/>
            </p14:nvContentPartPr>
            <p14:xfrm>
              <a:off x="6546907" y="2961243"/>
              <a:ext cx="1626480" cy="33120"/>
            </p14:xfrm>
          </p:contentPart>
        </mc:Choice>
        <mc:Fallback xmlns="">
          <p:pic>
            <p:nvPicPr>
              <p:cNvPr id="2" name="Ink 1">
                <a:extLst>
                  <a:ext uri="{FF2B5EF4-FFF2-40B4-BE49-F238E27FC236}">
                    <a16:creationId xmlns:a16="http://schemas.microsoft.com/office/drawing/2014/main" id="{A46AA961-F31D-1287-4BDD-3AB614206E42}"/>
                  </a:ext>
                </a:extLst>
              </p:cNvPr>
              <p:cNvPicPr/>
              <p:nvPr/>
            </p:nvPicPr>
            <p:blipFill>
              <a:blip r:embed="rId5"/>
              <a:stretch>
                <a:fillRect/>
              </a:stretch>
            </p:blipFill>
            <p:spPr>
              <a:xfrm>
                <a:off x="6492907" y="2853243"/>
                <a:ext cx="173412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B81AF837-ADA6-6A08-7CEC-7198B7E4A802}"/>
                  </a:ext>
                </a:extLst>
              </p14:cNvPr>
              <p14:cNvContentPartPr/>
              <p14:nvPr/>
            </p14:nvContentPartPr>
            <p14:xfrm>
              <a:off x="6569658" y="1508000"/>
              <a:ext cx="519480" cy="33840"/>
            </p14:xfrm>
          </p:contentPart>
        </mc:Choice>
        <mc:Fallback xmlns="">
          <p:pic>
            <p:nvPicPr>
              <p:cNvPr id="3" name="Ink 2">
                <a:extLst>
                  <a:ext uri="{FF2B5EF4-FFF2-40B4-BE49-F238E27FC236}">
                    <a16:creationId xmlns:a16="http://schemas.microsoft.com/office/drawing/2014/main" id="{B81AF837-ADA6-6A08-7CEC-7198B7E4A802}"/>
                  </a:ext>
                </a:extLst>
              </p:cNvPr>
              <p:cNvPicPr/>
              <p:nvPr/>
            </p:nvPicPr>
            <p:blipFill>
              <a:blip r:embed="rId7"/>
              <a:stretch>
                <a:fillRect/>
              </a:stretch>
            </p:blipFill>
            <p:spPr>
              <a:xfrm>
                <a:off x="6516018" y="1400000"/>
                <a:ext cx="627120" cy="24948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8-10</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3600" dirty="0">
                <a:solidFill>
                  <a:schemeClr val="bg1"/>
                </a:solidFill>
              </a:rPr>
              <a:t>Yet in like manner these people also, relying on their dreams, defile the flesh, reject authority, and blaspheme the glorious ones. But when the archangel Michael, contending with the devil, was disputing about the body of Moses, he did not presume to pronounce a blasphemous judgment, but said, “The Lord rebuke you.” But these people blaspheme all that they do not understand, and they are destroyed by all that they, like unreasoning animals, understand instinctively.</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4"/>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4"/>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7"/>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355327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Jude 11-13</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3600" dirty="0">
                <a:solidFill>
                  <a:schemeClr val="bg1"/>
                </a:solidFill>
              </a:rPr>
              <a:t>Woe to them! For they walked in the way of Cain and abandoned themselves for the sake of gain to Balaam’s error and perished in Korah’s rebellion. These are hidden reefs at your love feasts, as they feast with you without fear, shepherds feeding themselves; waterless clouds, swept along by winds; fruitless trees in late autumn, twice dead, uprooted; wild waves of the sea, casting up the foam of their own shame; wandering stars, for whom the gloom of utter darkness has been reserved forever.</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06813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sz="3600" b="1" dirty="0">
                <a:solidFill>
                  <a:schemeClr val="bg1"/>
                </a:solidFill>
              </a:rPr>
              <a:t>Typological Patterns of Rebellion (False Teachers)</a:t>
            </a:r>
            <a:endParaRPr lang="en-US" sz="3600"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a:solidFill>
                  <a:schemeClr val="bg1"/>
                </a:solidFill>
              </a:rPr>
              <a:t>Exodus Generation</a:t>
            </a:r>
          </a:p>
          <a:p>
            <a:r>
              <a:rPr lang="en-US" sz="4000" dirty="0">
                <a:solidFill>
                  <a:schemeClr val="bg1"/>
                </a:solidFill>
              </a:rPr>
              <a:t>Angelic Beings (Genesis 6)</a:t>
            </a:r>
          </a:p>
          <a:p>
            <a:r>
              <a:rPr lang="en-US" sz="4000" dirty="0">
                <a:solidFill>
                  <a:schemeClr val="bg1"/>
                </a:solidFill>
              </a:rPr>
              <a:t>Sodom &amp; Gomorrah (Genesis 19)</a:t>
            </a:r>
          </a:p>
          <a:p>
            <a:r>
              <a:rPr lang="en-US" sz="4000" dirty="0">
                <a:solidFill>
                  <a:schemeClr val="bg1"/>
                </a:solidFill>
              </a:rPr>
              <a:t>Cain (Genesis 4)</a:t>
            </a:r>
          </a:p>
          <a:p>
            <a:r>
              <a:rPr lang="en-US" sz="4000" dirty="0">
                <a:solidFill>
                  <a:schemeClr val="bg1"/>
                </a:solidFill>
              </a:rPr>
              <a:t>Ballam (Numbers 22-25)</a:t>
            </a:r>
          </a:p>
          <a:p>
            <a:r>
              <a:rPr lang="en-US" sz="4000" dirty="0">
                <a:solidFill>
                  <a:schemeClr val="bg1"/>
                </a:solidFill>
              </a:rPr>
              <a:t>Korah (Numbers 16)</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08436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“In The Way of Cain” – Genesis 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a:solidFill>
                  <a:schemeClr val="bg1"/>
                </a:solidFill>
              </a:rPr>
              <a:t>Yahweh has “no regard” for Cain </a:t>
            </a:r>
            <a:r>
              <a:rPr lang="en-US" sz="4000" u="sng" dirty="0">
                <a:solidFill>
                  <a:schemeClr val="bg1"/>
                </a:solidFill>
              </a:rPr>
              <a:t>or</a:t>
            </a:r>
            <a:r>
              <a:rPr lang="en-US" sz="4000" dirty="0">
                <a:solidFill>
                  <a:schemeClr val="bg1"/>
                </a:solidFill>
              </a:rPr>
              <a:t> his sacrifice.</a:t>
            </a:r>
          </a:p>
          <a:p>
            <a:r>
              <a:rPr lang="en-US" sz="4000" dirty="0">
                <a:solidFill>
                  <a:schemeClr val="bg1"/>
                </a:solidFill>
              </a:rPr>
              <a:t>Cain refuses to heed God’s counsel and warning.</a:t>
            </a:r>
          </a:p>
          <a:p>
            <a:r>
              <a:rPr lang="en-US" sz="4000" dirty="0">
                <a:solidFill>
                  <a:schemeClr val="bg1"/>
                </a:solidFill>
              </a:rPr>
              <a:t>Sin overtakes Cain and he kills Abel in anger.</a:t>
            </a:r>
          </a:p>
          <a:p>
            <a:r>
              <a:rPr lang="en-US" sz="4000" dirty="0">
                <a:solidFill>
                  <a:schemeClr val="bg1"/>
                </a:solidFill>
              </a:rPr>
              <a:t>Cain is punished with exile by Yahweh.</a:t>
            </a:r>
          </a:p>
          <a:p>
            <a:r>
              <a:rPr lang="en-US" sz="4000" dirty="0">
                <a:solidFill>
                  <a:schemeClr val="bg1"/>
                </a:solidFill>
              </a:rPr>
              <a:t>Jude connects Cain to the false teachers.</a:t>
            </a:r>
          </a:p>
          <a:p>
            <a:r>
              <a:rPr lang="en-US" sz="4000" dirty="0">
                <a:solidFill>
                  <a:schemeClr val="bg1"/>
                </a:solidFill>
              </a:rPr>
              <a:t>As Cain is punished so will the false teachers.</a:t>
            </a:r>
          </a:p>
          <a:p>
            <a:r>
              <a:rPr lang="en-US" sz="4000" dirty="0">
                <a:solidFill>
                  <a:schemeClr val="bg1"/>
                </a:solidFill>
              </a:rPr>
              <a:t>As Cain is alienated so will the false teachers.</a:t>
            </a:r>
          </a:p>
          <a:p>
            <a:r>
              <a:rPr lang="en-US" sz="4000" dirty="0">
                <a:solidFill>
                  <a:schemeClr val="bg1"/>
                </a:solidFill>
              </a:rPr>
              <a:t>The false teachers will be “Spiritual Exiles”.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221165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“In The Way of Cain” – Genesis 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a:solidFill>
                  <a:schemeClr val="bg1"/>
                </a:solidFill>
              </a:rPr>
              <a:t>Second Temple literature view (Philo &amp; Josephus):</a:t>
            </a:r>
          </a:p>
          <a:p>
            <a:r>
              <a:rPr lang="en-US" sz="4000" dirty="0">
                <a:solidFill>
                  <a:schemeClr val="bg1"/>
                </a:solidFill>
              </a:rPr>
              <a:t>Self-absorbed</a:t>
            </a:r>
          </a:p>
          <a:p>
            <a:r>
              <a:rPr lang="en-US" sz="4000" dirty="0">
                <a:solidFill>
                  <a:schemeClr val="bg1"/>
                </a:solidFill>
              </a:rPr>
              <a:t>Militant</a:t>
            </a:r>
          </a:p>
          <a:p>
            <a:r>
              <a:rPr lang="en-US" sz="4000" dirty="0">
                <a:solidFill>
                  <a:schemeClr val="bg1"/>
                </a:solidFill>
              </a:rPr>
              <a:t>Greedy</a:t>
            </a:r>
          </a:p>
          <a:p>
            <a:r>
              <a:rPr lang="en-US" sz="4000" dirty="0">
                <a:solidFill>
                  <a:schemeClr val="bg1"/>
                </a:solidFill>
              </a:rPr>
              <a:t>Keeper of bad company (the devil).</a:t>
            </a:r>
          </a:p>
          <a:p>
            <a:r>
              <a:rPr lang="en-US" sz="4000" dirty="0">
                <a:solidFill>
                  <a:schemeClr val="bg1"/>
                </a:solidFill>
              </a:rPr>
              <a:t>One who lures others to join him.</a:t>
            </a:r>
          </a:p>
          <a:p>
            <a:r>
              <a:rPr lang="en-US" sz="4000" dirty="0">
                <a:solidFill>
                  <a:schemeClr val="bg1"/>
                </a:solidFill>
              </a:rPr>
              <a:t>Narcissist </a:t>
            </a:r>
          </a:p>
          <a:p>
            <a:r>
              <a:rPr lang="en-US" sz="4000" dirty="0">
                <a:solidFill>
                  <a:schemeClr val="bg1"/>
                </a:solidFill>
              </a:rPr>
              <a:t>One who contributes nothing but only takes.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75394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“Balaam’s Error” – Numbers 22-24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err="1">
                <a:solidFill>
                  <a:schemeClr val="bg1"/>
                </a:solidFill>
              </a:rPr>
              <a:t>Balak</a:t>
            </a:r>
            <a:r>
              <a:rPr lang="en-US" sz="4000" dirty="0">
                <a:solidFill>
                  <a:schemeClr val="bg1"/>
                </a:solidFill>
              </a:rPr>
              <a:t>, king of Moab, is fearful of Israel.</a:t>
            </a:r>
          </a:p>
          <a:p>
            <a:r>
              <a:rPr lang="en-US" sz="4000" dirty="0" err="1">
                <a:solidFill>
                  <a:schemeClr val="bg1"/>
                </a:solidFill>
              </a:rPr>
              <a:t>Balak</a:t>
            </a:r>
            <a:r>
              <a:rPr lang="en-US" sz="4000" dirty="0">
                <a:solidFill>
                  <a:schemeClr val="bg1"/>
                </a:solidFill>
              </a:rPr>
              <a:t> sends for Balaam to curse Israel.</a:t>
            </a:r>
          </a:p>
          <a:p>
            <a:r>
              <a:rPr lang="en-US" sz="4000" dirty="0">
                <a:solidFill>
                  <a:schemeClr val="bg1"/>
                </a:solidFill>
              </a:rPr>
              <a:t>Balaam consults with Yahweh and refuses </a:t>
            </a:r>
            <a:r>
              <a:rPr lang="en-US" sz="4000" dirty="0" err="1">
                <a:solidFill>
                  <a:schemeClr val="bg1"/>
                </a:solidFill>
              </a:rPr>
              <a:t>Balak</a:t>
            </a:r>
            <a:r>
              <a:rPr lang="en-US" sz="4000" dirty="0">
                <a:solidFill>
                  <a:schemeClr val="bg1"/>
                </a:solidFill>
              </a:rPr>
              <a:t>.</a:t>
            </a:r>
          </a:p>
          <a:p>
            <a:r>
              <a:rPr lang="en-US" sz="4000" dirty="0" err="1">
                <a:solidFill>
                  <a:schemeClr val="bg1"/>
                </a:solidFill>
              </a:rPr>
              <a:t>Balak</a:t>
            </a:r>
            <a:r>
              <a:rPr lang="en-US" sz="4000" dirty="0">
                <a:solidFill>
                  <a:schemeClr val="bg1"/>
                </a:solidFill>
              </a:rPr>
              <a:t> sends for Balaam a second time.</a:t>
            </a:r>
          </a:p>
          <a:p>
            <a:r>
              <a:rPr lang="en-US" sz="4000" dirty="0">
                <a:solidFill>
                  <a:schemeClr val="bg1"/>
                </a:solidFill>
              </a:rPr>
              <a:t>Yahweh releases Balaam to speak only blessings.</a:t>
            </a:r>
          </a:p>
          <a:p>
            <a:r>
              <a:rPr lang="en-US" sz="4000" dirty="0">
                <a:solidFill>
                  <a:schemeClr val="bg1"/>
                </a:solidFill>
              </a:rPr>
              <a:t>Yahweh is then angry with Balaam for leaving.</a:t>
            </a:r>
          </a:p>
          <a:p>
            <a:r>
              <a:rPr lang="en-US" sz="4000" dirty="0">
                <a:solidFill>
                  <a:schemeClr val="bg1"/>
                </a:solidFill>
              </a:rPr>
              <a:t>The angel of the Lord appears to stop Balaam.</a:t>
            </a:r>
          </a:p>
          <a:p>
            <a:r>
              <a:rPr lang="en-US" sz="4000" dirty="0">
                <a:solidFill>
                  <a:schemeClr val="bg1"/>
                </a:solidFill>
              </a:rPr>
              <a:t>“Because your way was contrary to me”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18087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1B27C-211A-9416-D1F8-41DFF9A94003}"/>
              </a:ext>
            </a:extLst>
          </p:cNvPr>
          <p:cNvSpPr>
            <a:spLocks noGrp="1"/>
          </p:cNvSpPr>
          <p:nvPr>
            <p:ph type="title"/>
          </p:nvPr>
        </p:nvSpPr>
        <p:spPr>
          <a:xfrm>
            <a:off x="838200" y="152401"/>
            <a:ext cx="10515600" cy="926892"/>
          </a:xfrm>
        </p:spPr>
        <p:txBody>
          <a:bodyPr>
            <a:normAutofit/>
          </a:bodyPr>
          <a:lstStyle/>
          <a:p>
            <a:r>
              <a:rPr lang="en-US" b="1" dirty="0">
                <a:solidFill>
                  <a:schemeClr val="bg1"/>
                </a:solidFill>
              </a:rPr>
              <a:t>“Balaam’s Error” – Numbers 22-24</a:t>
            </a:r>
            <a:endParaRPr lang="en-US" b="1" dirty="0"/>
          </a:p>
        </p:txBody>
      </p:sp>
      <p:sp>
        <p:nvSpPr>
          <p:cNvPr id="3" name="Text Placeholder 2">
            <a:extLst>
              <a:ext uri="{FF2B5EF4-FFF2-40B4-BE49-F238E27FC236}">
                <a16:creationId xmlns:a16="http://schemas.microsoft.com/office/drawing/2014/main" id="{0BB6F55B-DB68-7737-F25F-41E085906079}"/>
              </a:ext>
            </a:extLst>
          </p:cNvPr>
          <p:cNvSpPr>
            <a:spLocks noGrp="1"/>
          </p:cNvSpPr>
          <p:nvPr>
            <p:ph type="body" idx="1"/>
          </p:nvPr>
        </p:nvSpPr>
        <p:spPr>
          <a:xfrm>
            <a:off x="838200" y="816343"/>
            <a:ext cx="11257613" cy="5741772"/>
          </a:xfrm>
          <a:noFill/>
        </p:spPr>
        <p:txBody>
          <a:bodyPr>
            <a:noAutofit/>
          </a:bodyPr>
          <a:lstStyle/>
          <a:p>
            <a:r>
              <a:rPr lang="en-US" sz="4000" dirty="0">
                <a:solidFill>
                  <a:schemeClr val="bg1"/>
                </a:solidFill>
              </a:rPr>
              <a:t>Balaam’s donkey saves his...life.</a:t>
            </a:r>
          </a:p>
          <a:p>
            <a:r>
              <a:rPr lang="en-US" sz="4000" dirty="0">
                <a:solidFill>
                  <a:schemeClr val="bg1"/>
                </a:solidFill>
              </a:rPr>
              <a:t>2 Peter 2:15-16</a:t>
            </a:r>
          </a:p>
          <a:p>
            <a:r>
              <a:rPr lang="en-US" sz="4000" dirty="0">
                <a:solidFill>
                  <a:schemeClr val="bg1"/>
                </a:solidFill>
              </a:rPr>
              <a:t>“Forsaking the right way, they have gone astray. They have followed the way of Ballam, the son of </a:t>
            </a:r>
            <a:r>
              <a:rPr lang="en-US" sz="4000" dirty="0" err="1">
                <a:solidFill>
                  <a:schemeClr val="bg1"/>
                </a:solidFill>
              </a:rPr>
              <a:t>Beor</a:t>
            </a:r>
            <a:r>
              <a:rPr lang="en-US" sz="4000" dirty="0">
                <a:solidFill>
                  <a:schemeClr val="bg1"/>
                </a:solidFill>
              </a:rPr>
              <a:t>, who loved gain from wrongdoing, but was rebuked for his own transgression; a speechless donkey spoke with human voice and restrained the prophet's madness.”</a:t>
            </a:r>
          </a:p>
          <a:p>
            <a:endParaRPr lang="en-US" sz="40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1407DE6-F5A8-7F64-907E-DF366929FE71}"/>
                  </a:ext>
                </a:extLst>
              </p14:cNvPr>
              <p14:cNvContentPartPr/>
              <p14:nvPr/>
            </p14:nvContentPartPr>
            <p14:xfrm>
              <a:off x="6670564" y="4017128"/>
              <a:ext cx="360" cy="360"/>
            </p14:xfrm>
          </p:contentPart>
        </mc:Choice>
        <mc:Fallback xmlns="">
          <p:pic>
            <p:nvPicPr>
              <p:cNvPr id="4" name="Ink 3">
                <a:extLst>
                  <a:ext uri="{FF2B5EF4-FFF2-40B4-BE49-F238E27FC236}">
                    <a16:creationId xmlns:a16="http://schemas.microsoft.com/office/drawing/2014/main" id="{A1407DE6-F5A8-7F64-907E-DF366929FE71}"/>
                  </a:ext>
                </a:extLst>
              </p:cNvPr>
              <p:cNvPicPr/>
              <p:nvPr/>
            </p:nvPicPr>
            <p:blipFill>
              <a:blip r:embed="rId3"/>
              <a:stretch>
                <a:fillRect/>
              </a:stretch>
            </p:blipFill>
            <p:spPr>
              <a:xfrm>
                <a:off x="6661564" y="40081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37D2BC3B-52B1-D7B7-2787-43C7271F12C2}"/>
                  </a:ext>
                </a:extLst>
              </p14:cNvPr>
              <p14:cNvContentPartPr/>
              <p14:nvPr/>
            </p14:nvContentPartPr>
            <p14:xfrm>
              <a:off x="3792364" y="4436888"/>
              <a:ext cx="360" cy="360"/>
            </p14:xfrm>
          </p:contentPart>
        </mc:Choice>
        <mc:Fallback xmlns="">
          <p:pic>
            <p:nvPicPr>
              <p:cNvPr id="5" name="Ink 4">
                <a:extLst>
                  <a:ext uri="{FF2B5EF4-FFF2-40B4-BE49-F238E27FC236}">
                    <a16:creationId xmlns:a16="http://schemas.microsoft.com/office/drawing/2014/main" id="{37D2BC3B-52B1-D7B7-2787-43C7271F12C2}"/>
                  </a:ext>
                </a:extLst>
              </p:cNvPr>
              <p:cNvPicPr/>
              <p:nvPr/>
            </p:nvPicPr>
            <p:blipFill>
              <a:blip r:embed="rId3"/>
              <a:stretch>
                <a:fillRect/>
              </a:stretch>
            </p:blipFill>
            <p:spPr>
              <a:xfrm>
                <a:off x="3783364" y="44278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BBF72DD2-6F22-3DAE-264A-3CE9090471CE}"/>
                  </a:ext>
                </a:extLst>
              </p14:cNvPr>
              <p14:cNvContentPartPr/>
              <p14:nvPr/>
            </p14:nvContentPartPr>
            <p14:xfrm>
              <a:off x="4691644" y="4647128"/>
              <a:ext cx="27360" cy="59760"/>
            </p14:xfrm>
          </p:contentPart>
        </mc:Choice>
        <mc:Fallback xmlns="">
          <p:pic>
            <p:nvPicPr>
              <p:cNvPr id="6" name="Ink 5">
                <a:extLst>
                  <a:ext uri="{FF2B5EF4-FFF2-40B4-BE49-F238E27FC236}">
                    <a16:creationId xmlns:a16="http://schemas.microsoft.com/office/drawing/2014/main" id="{BBF72DD2-6F22-3DAE-264A-3CE9090471CE}"/>
                  </a:ext>
                </a:extLst>
              </p:cNvPr>
              <p:cNvPicPr/>
              <p:nvPr/>
            </p:nvPicPr>
            <p:blipFill>
              <a:blip r:embed="rId6"/>
              <a:stretch>
                <a:fillRect/>
              </a:stretch>
            </p:blipFill>
            <p:spPr>
              <a:xfrm>
                <a:off x="4682761" y="4638128"/>
                <a:ext cx="44771" cy="77400"/>
              </a:xfrm>
              <a:prstGeom prst="rect">
                <a:avLst/>
              </a:prstGeom>
            </p:spPr>
          </p:pic>
        </mc:Fallback>
      </mc:AlternateContent>
    </p:spTree>
    <p:extLst>
      <p:ext uri="{BB962C8B-B14F-4D97-AF65-F5344CB8AC3E}">
        <p14:creationId xmlns:p14="http://schemas.microsoft.com/office/powerpoint/2010/main" val="7252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73311</TotalTime>
  <Words>975</Words>
  <Application>Microsoft Macintosh PowerPoint</Application>
  <PresentationFormat>Widescreen</PresentationFormat>
  <Paragraphs>81</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Jude</vt:lpstr>
      <vt:lpstr>PowerPoint Presentation</vt:lpstr>
      <vt:lpstr>Jude 8-10</vt:lpstr>
      <vt:lpstr>Jude 11-13</vt:lpstr>
      <vt:lpstr>Typological Patterns of Rebellion (False Teachers)</vt:lpstr>
      <vt:lpstr>“In The Way of Cain” – Genesis 4</vt:lpstr>
      <vt:lpstr>“In The Way of Cain” – Genesis 4</vt:lpstr>
      <vt:lpstr>“Balaam’s Error” – Numbers 22-24</vt:lpstr>
      <vt:lpstr>“Balaam’s Error” – Numbers 22-24</vt:lpstr>
      <vt:lpstr>“Balaam’s Error” – Numbers 22-24</vt:lpstr>
      <vt:lpstr>“Korah’s Rebellon” – Numbers 16</vt:lpstr>
      <vt:lpstr>“Korah’s Rebellon” – Numbers 16</vt:lpstr>
      <vt:lpstr>Jude 12-13</vt:lpstr>
      <vt:lpstr>Jude 12-13</vt:lpstr>
      <vt:lpstr>Jude 12-13</vt:lpstr>
      <vt:lpstr>Jude 11-13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146</cp:revision>
  <dcterms:created xsi:type="dcterms:W3CDTF">2022-07-24T15:54:16Z</dcterms:created>
  <dcterms:modified xsi:type="dcterms:W3CDTF">2023-05-20T15:25:44Z</dcterms:modified>
</cp:coreProperties>
</file>