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380" r:id="rId4"/>
    <p:sldId id="396" r:id="rId5"/>
    <p:sldId id="397" r:id="rId6"/>
    <p:sldId id="398" r:id="rId7"/>
    <p:sldId id="399" r:id="rId8"/>
    <p:sldId id="400" r:id="rId9"/>
    <p:sldId id="402" r:id="rId10"/>
    <p:sldId id="403" r:id="rId11"/>
    <p:sldId id="409" r:id="rId12"/>
    <p:sldId id="410" r:id="rId13"/>
    <p:sldId id="411" r:id="rId14"/>
    <p:sldId id="413" r:id="rId15"/>
    <p:sldId id="412" r:id="rId16"/>
    <p:sldId id="406" r:id="rId17"/>
    <p:sldId id="408" r:id="rId18"/>
    <p:sldId id="395"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3"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2000"/>
          </a:schemeClr>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24.xml"/><Relationship Id="rId4" Type="http://schemas.openxmlformats.org/officeDocument/2006/relationships/customXml" Target="../ink/ink2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27.xml"/><Relationship Id="rId4" Type="http://schemas.openxmlformats.org/officeDocument/2006/relationships/customXml" Target="../ink/ink26.xml"/></Relationships>
</file>

<file path=ppt/slides/_rels/slide12.xml.rels><?xml version="1.0" encoding="UTF-8" standalone="yes"?>
<Relationships xmlns="http://schemas.openxmlformats.org/package/2006/relationships"><Relationship Id="rId3" Type="http://schemas.openxmlformats.org/officeDocument/2006/relationships/customXml" Target="../ink/ink28.xml"/><Relationship Id="rId7" Type="http://schemas.openxmlformats.org/officeDocument/2006/relationships/image" Target="../media/image11.png"/><Relationship Id="rId2" Type="http://schemas.openxmlformats.org/officeDocument/2006/relationships/hyperlink" Target="https://biblia.com/bible/nasb95/Acts%2017.28" TargetMode="External"/><Relationship Id="rId1" Type="http://schemas.openxmlformats.org/officeDocument/2006/relationships/slideLayout" Target="../slideLayouts/slideLayout2.xml"/><Relationship Id="rId6" Type="http://schemas.openxmlformats.org/officeDocument/2006/relationships/customXml" Target="../ink/ink30.xml"/><Relationship Id="rId5" Type="http://schemas.openxmlformats.org/officeDocument/2006/relationships/customXml" Target="../ink/ink29.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biblehub.com/1_corinthians/15-30.htm" TargetMode="External"/><Relationship Id="rId7" Type="http://schemas.openxmlformats.org/officeDocument/2006/relationships/customXml" Target="../ink/ink33.xml"/><Relationship Id="rId2" Type="http://schemas.openxmlformats.org/officeDocument/2006/relationships/hyperlink" Target="https://biblehub.com/1_corinthians/15-29.htm" TargetMode="External"/><Relationship Id="rId1" Type="http://schemas.openxmlformats.org/officeDocument/2006/relationships/slideLayout" Target="../slideLayouts/slideLayout2.xml"/><Relationship Id="rId6" Type="http://schemas.openxmlformats.org/officeDocument/2006/relationships/customXml" Target="../ink/ink32.xml"/><Relationship Id="rId5" Type="http://schemas.openxmlformats.org/officeDocument/2006/relationships/image" Target="../media/image10.png"/><Relationship Id="rId4" Type="http://schemas.openxmlformats.org/officeDocument/2006/relationships/customXml" Target="../ink/ink31.xml"/></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biblehub.com/1_corinthians/15-33.htm" TargetMode="External"/><Relationship Id="rId7" Type="http://schemas.openxmlformats.org/officeDocument/2006/relationships/customXml" Target="../ink/ink36.xml"/><Relationship Id="rId2" Type="http://schemas.openxmlformats.org/officeDocument/2006/relationships/hyperlink" Target="https://biblehub.com/1_corinthians/15-32.htm" TargetMode="External"/><Relationship Id="rId1" Type="http://schemas.openxmlformats.org/officeDocument/2006/relationships/slideLayout" Target="../slideLayouts/slideLayout2.xml"/><Relationship Id="rId6" Type="http://schemas.openxmlformats.org/officeDocument/2006/relationships/customXml" Target="../ink/ink35.xml"/><Relationship Id="rId5" Type="http://schemas.openxmlformats.org/officeDocument/2006/relationships/image" Target="../media/image10.png"/><Relationship Id="rId4" Type="http://schemas.openxmlformats.org/officeDocument/2006/relationships/customXml" Target="../ink/ink34.xml"/></Relationships>
</file>

<file path=ppt/slides/_rels/slide15.xml.rels><?xml version="1.0" encoding="UTF-8" standalone="yes"?>
<Relationships xmlns="http://schemas.openxmlformats.org/package/2006/relationships"><Relationship Id="rId3" Type="http://schemas.openxmlformats.org/officeDocument/2006/relationships/customXml" Target="../ink/ink37.xml"/><Relationship Id="rId7" Type="http://schemas.openxmlformats.org/officeDocument/2006/relationships/image" Target="../media/image11.png"/><Relationship Id="rId2" Type="http://schemas.openxmlformats.org/officeDocument/2006/relationships/hyperlink" Target="https://biblia.com/bible/nasb95/1%20Cor.%2015.33" TargetMode="External"/><Relationship Id="rId1" Type="http://schemas.openxmlformats.org/officeDocument/2006/relationships/slideLayout" Target="../slideLayouts/slideLayout2.xml"/><Relationship Id="rId6" Type="http://schemas.openxmlformats.org/officeDocument/2006/relationships/customXml" Target="../ink/ink39.xml"/><Relationship Id="rId5" Type="http://schemas.openxmlformats.org/officeDocument/2006/relationships/customXml" Target="../ink/ink38.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42.xml"/><Relationship Id="rId4" Type="http://schemas.openxmlformats.org/officeDocument/2006/relationships/customXml" Target="../ink/ink4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4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45.xml"/><Relationship Id="rId4" Type="http://schemas.openxmlformats.org/officeDocument/2006/relationships/customXml" Target="../ink/ink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7" Type="http://schemas.openxmlformats.org/officeDocument/2006/relationships/customXml" Target="../ink/ink6.xml"/><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12.xml"/><Relationship Id="rId4" Type="http://schemas.openxmlformats.org/officeDocument/2006/relationships/customXml" Target="../ink/ink1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15.xml"/><Relationship Id="rId4" Type="http://schemas.openxmlformats.org/officeDocument/2006/relationships/customXml" Target="../ink/ink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18.xml"/><Relationship Id="rId4" Type="http://schemas.openxmlformats.org/officeDocument/2006/relationships/customXml" Target="../ink/ink17.xml"/></Relationships>
</file>

<file path=ppt/slides/_rels/slide9.xml.rels><?xml version="1.0" encoding="UTF-8" standalone="yes"?>
<Relationships xmlns="http://schemas.openxmlformats.org/package/2006/relationships"><Relationship Id="rId8" Type="http://schemas.openxmlformats.org/officeDocument/2006/relationships/customXml" Target="../ink/ink21.xml"/><Relationship Id="rId3" Type="http://schemas.openxmlformats.org/officeDocument/2006/relationships/hyperlink" Target="https://biblehub.com/numbers/6-25.htm" TargetMode="External"/><Relationship Id="rId7" Type="http://schemas.openxmlformats.org/officeDocument/2006/relationships/customXml" Target="../ink/ink20.xml"/><Relationship Id="rId2" Type="http://schemas.openxmlformats.org/officeDocument/2006/relationships/hyperlink" Target="https://biblehub.com/numbers/6-24.ht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19.xml"/><Relationship Id="rId4" Type="http://schemas.openxmlformats.org/officeDocument/2006/relationships/hyperlink" Target="https://biblehub.com/numbers/6-26.htm"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1 Enoch 1:</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 9 Behold, he will arrive with ten million of the holy ones in order to execute judgment upon all. He will destroy the wicked ones and censure all flesh on account of everything that they have done, that which the sinners and the wicked ones committed against him.” </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4042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14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94479"/>
            <a:ext cx="11257613" cy="5911120"/>
          </a:xfrm>
          <a:noFill/>
        </p:spPr>
        <p:txBody>
          <a:bodyPr>
            <a:noAutofit/>
          </a:bodyPr>
          <a:lstStyle/>
          <a:p>
            <a:r>
              <a:rPr lang="en-US" sz="3600" dirty="0">
                <a:solidFill>
                  <a:schemeClr val="bg1"/>
                </a:solidFill>
              </a:rPr>
              <a:t>It was also about these that Enoch, the seventh from Adam, prophesied, saying, </a:t>
            </a:r>
            <a:endParaRPr lang="en-US" dirty="0">
              <a:solidFill>
                <a:schemeClr val="bg1"/>
              </a:solidFill>
            </a:endParaRPr>
          </a:p>
          <a:p>
            <a:r>
              <a:rPr lang="en-US" sz="3600" dirty="0">
                <a:solidFill>
                  <a:schemeClr val="bg1"/>
                </a:solidFill>
              </a:rPr>
              <a:t>“Behold, </a:t>
            </a:r>
            <a:r>
              <a:rPr lang="en-US" sz="3600" u="sng" dirty="0">
                <a:solidFill>
                  <a:schemeClr val="bg1"/>
                </a:solidFill>
              </a:rPr>
              <a:t>the Lord comes</a:t>
            </a:r>
            <a:r>
              <a:rPr lang="en-US" sz="3600" dirty="0">
                <a:solidFill>
                  <a:schemeClr val="bg1"/>
                </a:solidFill>
              </a:rPr>
              <a:t> with ten thousands of his holy ones, to execute judgment on all and to convict all the ungodly of all their deeds of ungodliness that they have committed in such an ungodly way, and of all the harsh things that ungodly sinners have spoken against him.” </a:t>
            </a:r>
          </a:p>
          <a:p>
            <a:endParaRPr lang="en-US" sz="3600" dirty="0">
              <a:solidFill>
                <a:schemeClr val="bg1"/>
              </a:solidFill>
            </a:endParaRPr>
          </a:p>
          <a:p>
            <a:r>
              <a:rPr lang="en-US" sz="3600" dirty="0">
                <a:solidFill>
                  <a:schemeClr val="bg1"/>
                </a:solidFill>
              </a:rPr>
              <a:t>Quote Jeremiah, Isaiah and Zechariah or just Enoch</a:t>
            </a:r>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7526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Paul Quotes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hlinkClick r:id="rId2">
                  <a:extLst>
                    <a:ext uri="{A12FA001-AC4F-418D-AE19-62706E023703}">
                      <ahyp:hlinkClr xmlns:ahyp="http://schemas.microsoft.com/office/drawing/2018/hyperlinkcolor" val="tx"/>
                    </a:ext>
                  </a:extLst>
                </a:hlinkClick>
              </a:rPr>
              <a:t>Acts 17:28</a:t>
            </a:r>
            <a:r>
              <a:rPr lang="en-US" sz="4000" dirty="0">
                <a:solidFill>
                  <a:schemeClr val="bg1"/>
                </a:solidFill>
              </a:rPr>
              <a:t>, “for in Him we live and move and exist, as even some of your own poets have said, ‘For we also are His children.’”</a:t>
            </a:r>
          </a:p>
          <a:p>
            <a:r>
              <a:rPr lang="en-US" sz="3200" dirty="0">
                <a:solidFill>
                  <a:schemeClr val="bg1"/>
                </a:solidFill>
              </a:rPr>
              <a:t>Aratus -Let us begin with Zeus, whom </a:t>
            </a:r>
            <a:r>
              <a:rPr lang="en-US" sz="3200" i="1" dirty="0">
                <a:solidFill>
                  <a:schemeClr val="bg1"/>
                </a:solidFill>
              </a:rPr>
              <a:t>we </a:t>
            </a:r>
            <a:r>
              <a:rPr lang="en-US" sz="3200" dirty="0">
                <a:solidFill>
                  <a:schemeClr val="bg1"/>
                </a:solidFill>
              </a:rPr>
              <a:t>mortals never leave unspoken.</a:t>
            </a:r>
          </a:p>
          <a:p>
            <a:r>
              <a:rPr lang="en-US" sz="3200" dirty="0">
                <a:solidFill>
                  <a:schemeClr val="bg1"/>
                </a:solidFill>
              </a:rPr>
              <a:t>For every street, every market-place is full of Zeus.</a:t>
            </a:r>
          </a:p>
          <a:p>
            <a:r>
              <a:rPr lang="en-US" sz="3200" dirty="0">
                <a:solidFill>
                  <a:schemeClr val="bg1"/>
                </a:solidFill>
              </a:rPr>
              <a:t>Even the sea and the </a:t>
            </a:r>
            <a:r>
              <a:rPr lang="en-US" sz="3200" dirty="0" err="1">
                <a:solidFill>
                  <a:schemeClr val="bg1"/>
                </a:solidFill>
              </a:rPr>
              <a:t>harbour</a:t>
            </a:r>
            <a:r>
              <a:rPr lang="en-US" sz="3200" dirty="0">
                <a:solidFill>
                  <a:schemeClr val="bg1"/>
                </a:solidFill>
              </a:rPr>
              <a:t> are full of this deity.</a:t>
            </a:r>
          </a:p>
          <a:p>
            <a:r>
              <a:rPr lang="en-US" sz="3200" dirty="0">
                <a:solidFill>
                  <a:schemeClr val="bg1"/>
                </a:solidFill>
              </a:rPr>
              <a:t>Everywhere everyone is indebted to Zeus.</a:t>
            </a:r>
            <a:br>
              <a:rPr lang="en-US" sz="3200" dirty="0">
                <a:solidFill>
                  <a:schemeClr val="bg1"/>
                </a:solidFill>
              </a:rPr>
            </a:br>
            <a:r>
              <a:rPr lang="en-US" sz="3200" dirty="0">
                <a:solidFill>
                  <a:schemeClr val="bg1"/>
                </a:solidFill>
              </a:rPr>
              <a:t>For we are indeed his offspring... </a:t>
            </a:r>
            <a:r>
              <a:rPr lang="en-US" sz="3200" i="1" dirty="0">
                <a:solidFill>
                  <a:schemeClr val="bg1"/>
                </a:solidFill>
              </a:rPr>
              <a:t>(</a:t>
            </a:r>
            <a:r>
              <a:rPr lang="en-US" sz="3200" i="1" dirty="0" err="1">
                <a:solidFill>
                  <a:schemeClr val="bg1"/>
                </a:solidFill>
              </a:rPr>
              <a:t>Phaenomena</a:t>
            </a:r>
            <a:r>
              <a:rPr lang="en-US" sz="3200" i="1" dirty="0">
                <a:solidFill>
                  <a:schemeClr val="bg1"/>
                </a:solidFill>
              </a:rPr>
              <a:t> 1-5).</a:t>
            </a:r>
            <a:endParaRPr lang="en-US" sz="3200" dirty="0">
              <a:solidFill>
                <a:schemeClr val="bg1"/>
              </a:solidFill>
            </a:endParaRPr>
          </a:p>
          <a:p>
            <a:endParaRPr lang="en-US" sz="4800" dirty="0">
              <a:solidFill>
                <a:schemeClr val="bg1"/>
              </a:solidFill>
            </a:endParaRP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1920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charRg st="0" end="12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charRg st="127" end="19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charRg st="197" end="25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charRg st="251" end="30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charRg st="304" end="39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Paul Quotes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pPr algn="just"/>
            <a:r>
              <a:rPr lang="en-US" sz="36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1 Cor 15: 29</a:t>
            </a:r>
            <a:r>
              <a:rPr lang="en-US" sz="3600" b="1" i="0" u="none" strike="noStrike" dirty="0">
                <a:solidFill>
                  <a:schemeClr val="bg1"/>
                </a:solidFill>
                <a:effectLst/>
                <a:latin typeface="Roboto" panose="02000000000000000000" pitchFamily="2" charset="0"/>
              </a:rPr>
              <a:t>  </a:t>
            </a:r>
            <a:r>
              <a:rPr lang="en-US" sz="3600" b="0" i="0" dirty="0">
                <a:solidFill>
                  <a:schemeClr val="bg1"/>
                </a:solidFill>
                <a:effectLst/>
                <a:latin typeface="Roboto" panose="02000000000000000000" pitchFamily="2" charset="0"/>
              </a:rPr>
              <a:t>If these things are not so, what will those do who are baptized for the dead? If the dead are not raised at all, why are people baptized for them? </a:t>
            </a:r>
            <a:r>
              <a:rPr lang="en-US" sz="3600" b="1" i="0" u="none" strike="noStrike" dirty="0">
                <a:solidFill>
                  <a:schemeClr val="bg1"/>
                </a:solidFill>
                <a:effectLst/>
                <a:latin typeface="Roboto" panose="02000000000000000000" pitchFamily="2" charset="0"/>
                <a:hlinkClick r:id="rId3">
                  <a:extLst>
                    <a:ext uri="{A12FA001-AC4F-418D-AE19-62706E023703}">
                      <ahyp:hlinkClr xmlns:ahyp="http://schemas.microsoft.com/office/drawing/2018/hyperlinkcolor" val="tx"/>
                    </a:ext>
                  </a:extLst>
                </a:hlinkClick>
              </a:rPr>
              <a:t>30</a:t>
            </a:r>
            <a:r>
              <a:rPr lang="en-US" sz="3600" b="0" i="0" dirty="0">
                <a:solidFill>
                  <a:schemeClr val="bg1"/>
                </a:solidFill>
                <a:effectLst/>
                <a:latin typeface="Roboto" panose="02000000000000000000" pitchFamily="2" charset="0"/>
              </a:rPr>
              <a:t>And why do we endanger ourselves every hour? I face death every day, brothers, as surely as I boast about you in Christ Jesus our Lord. </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07436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Paul Quotes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pPr algn="just"/>
            <a:r>
              <a:rPr lang="en-US" sz="3600" b="1" i="0" u="none" strike="noStrike" dirty="0">
                <a:solidFill>
                  <a:schemeClr val="bg1"/>
                </a:solidFill>
                <a:effectLst/>
                <a:latin typeface="Roboto" panose="02000000000000000000" pitchFamily="2" charset="0"/>
                <a:hlinkClick r:id="rId2">
                  <a:extLst>
                    <a:ext uri="{A12FA001-AC4F-418D-AE19-62706E023703}">
                      <ahyp:hlinkClr xmlns:ahyp="http://schemas.microsoft.com/office/drawing/2018/hyperlinkcolor" val="tx"/>
                    </a:ext>
                  </a:extLst>
                </a:hlinkClick>
              </a:rPr>
              <a:t>32</a:t>
            </a:r>
            <a:r>
              <a:rPr lang="en-US" sz="3600" b="0" i="0" dirty="0">
                <a:solidFill>
                  <a:schemeClr val="bg1"/>
                </a:solidFill>
                <a:effectLst/>
                <a:latin typeface="Roboto" panose="02000000000000000000" pitchFamily="2" charset="0"/>
              </a:rPr>
              <a:t>If I fought wild beasts in Ephesus for human motives, what did I gain? If the dead are not raised,</a:t>
            </a:r>
          </a:p>
          <a:p>
            <a:pPr algn="just"/>
            <a:r>
              <a:rPr lang="en-US" sz="3600" b="0" i="0" dirty="0">
                <a:solidFill>
                  <a:schemeClr val="bg1"/>
                </a:solidFill>
                <a:effectLst/>
                <a:latin typeface="Roboto" panose="02000000000000000000" pitchFamily="2" charset="0"/>
              </a:rPr>
              <a:t>“Let us eat and drink,</a:t>
            </a:r>
          </a:p>
          <a:p>
            <a:pPr algn="just"/>
            <a:r>
              <a:rPr lang="en-US" sz="3600" b="0" i="0" dirty="0">
                <a:solidFill>
                  <a:schemeClr val="bg1"/>
                </a:solidFill>
                <a:effectLst/>
                <a:latin typeface="Roboto" panose="02000000000000000000" pitchFamily="2" charset="0"/>
              </a:rPr>
              <a:t>for tomorrow we die.”</a:t>
            </a:r>
            <a:r>
              <a:rPr lang="en-US" sz="3600" b="0" i="1" dirty="0">
                <a:solidFill>
                  <a:schemeClr val="bg1"/>
                </a:solidFill>
                <a:effectLst/>
                <a:latin typeface="Arial" panose="020B0604020202020204" pitchFamily="34" charset="0"/>
              </a:rPr>
              <a:t>  (Isaiah 22:13) (</a:t>
            </a:r>
            <a:r>
              <a:rPr lang="en-US" sz="3600" b="0" i="1" dirty="0" err="1">
                <a:solidFill>
                  <a:schemeClr val="bg1"/>
                </a:solidFill>
                <a:effectLst/>
                <a:latin typeface="Arial" panose="020B0604020202020204" pitchFamily="34" charset="0"/>
              </a:rPr>
              <a:t>Ecc</a:t>
            </a:r>
            <a:r>
              <a:rPr lang="en-US" sz="3600" b="0" i="1" dirty="0">
                <a:solidFill>
                  <a:schemeClr val="bg1"/>
                </a:solidFill>
                <a:effectLst/>
                <a:latin typeface="Arial" panose="020B0604020202020204" pitchFamily="34" charset="0"/>
              </a:rPr>
              <a:t> 8:15)</a:t>
            </a:r>
            <a:endParaRPr lang="en-US" sz="3600" b="0" i="0" dirty="0">
              <a:solidFill>
                <a:schemeClr val="bg1"/>
              </a:solidFill>
              <a:effectLst/>
              <a:latin typeface="Roboto" panose="02000000000000000000" pitchFamily="2" charset="0"/>
            </a:endParaRPr>
          </a:p>
          <a:p>
            <a:pPr algn="just"/>
            <a:r>
              <a:rPr lang="en-US" sz="3600" b="1" i="0" u="none" strike="noStrike" dirty="0">
                <a:solidFill>
                  <a:schemeClr val="bg1"/>
                </a:solidFill>
                <a:effectLst/>
                <a:latin typeface="Roboto" panose="02000000000000000000" pitchFamily="2" charset="0"/>
                <a:hlinkClick r:id="rId3">
                  <a:extLst>
                    <a:ext uri="{A12FA001-AC4F-418D-AE19-62706E023703}">
                      <ahyp:hlinkClr xmlns:ahyp="http://schemas.microsoft.com/office/drawing/2018/hyperlinkcolor" val="tx"/>
                    </a:ext>
                  </a:extLst>
                </a:hlinkClick>
              </a:rPr>
              <a:t>33</a:t>
            </a:r>
            <a:r>
              <a:rPr lang="en-US" sz="3600" b="0" i="0" dirty="0">
                <a:solidFill>
                  <a:schemeClr val="bg1"/>
                </a:solidFill>
                <a:effectLst/>
                <a:latin typeface="Roboto" panose="02000000000000000000" pitchFamily="2" charset="0"/>
              </a:rPr>
              <a:t>Do not be deceived: “Bad company corrupts good character.”</a:t>
            </a:r>
            <a:r>
              <a:rPr lang="en-US" sz="3600" b="0" i="1" dirty="0">
                <a:solidFill>
                  <a:schemeClr val="bg1"/>
                </a:solidFill>
                <a:effectLst/>
                <a:latin typeface="Arial" panose="020B0604020202020204" pitchFamily="34" charset="0"/>
              </a:rPr>
              <a:t> </a:t>
            </a:r>
            <a:r>
              <a:rPr lang="en-US" sz="3600" b="1" dirty="0">
                <a:solidFill>
                  <a:schemeClr val="bg1"/>
                </a:solidFill>
                <a:latin typeface="Roboto" panose="02000000000000000000" pitchFamily="2" charset="0"/>
              </a:rPr>
              <a:t> </a:t>
            </a:r>
            <a:r>
              <a:rPr lang="en-US" sz="3600" b="0" i="0" dirty="0">
                <a:solidFill>
                  <a:schemeClr val="bg1"/>
                </a:solidFill>
                <a:effectLst/>
                <a:latin typeface="Roboto" panose="02000000000000000000" pitchFamily="2" charset="0"/>
              </a:rPr>
              <a:t>Sober up as you ought, and stop sinning; for some of you are ignorant of God. I say this to your shame.</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3788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Paul Quotes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b="0" i="0" u="none" strike="noStrike" dirty="0">
                <a:solidFill>
                  <a:schemeClr val="bg1"/>
                </a:solidFill>
                <a:effectLst/>
                <a:latin typeface="Noto Sans" panose="020B0502040504020204" pitchFamily="34" charset="0"/>
                <a:hlinkClick r:id="rId2">
                  <a:extLst>
                    <a:ext uri="{A12FA001-AC4F-418D-AE19-62706E023703}">
                      <ahyp:hlinkClr xmlns:ahyp="http://schemas.microsoft.com/office/drawing/2018/hyperlinkcolor" val="tx"/>
                    </a:ext>
                  </a:extLst>
                </a:hlinkClick>
              </a:rPr>
              <a:t>1 Cor. 15:33</a:t>
            </a:r>
            <a:r>
              <a:rPr lang="en-US" sz="3600" b="0" i="0" dirty="0">
                <a:solidFill>
                  <a:schemeClr val="bg1"/>
                </a:solidFill>
                <a:effectLst/>
                <a:latin typeface="Noto Sans" panose="020B0502040504020204" pitchFamily="34" charset="0"/>
              </a:rPr>
              <a:t>, “Do not be deceived: “Bad company corrupts good morals.’”</a:t>
            </a:r>
          </a:p>
          <a:p>
            <a:r>
              <a:rPr lang="en-US" sz="4400" b="0" i="0" dirty="0">
                <a:solidFill>
                  <a:schemeClr val="bg1"/>
                </a:solidFill>
                <a:effectLst/>
                <a:latin typeface="minion-pro"/>
              </a:rPr>
              <a:t>Menander,  or an elusion Euripides. </a:t>
            </a:r>
            <a:endParaRPr lang="en-US" sz="6000" dirty="0">
              <a:solidFill>
                <a:schemeClr val="bg1"/>
              </a:solidFill>
            </a:endParaRP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915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Enoch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1. Majority of First Century Jews didn’t consider Enoch to be “scripture”   Qumran Territory Jews did, other groups of Jews thought it was important Literature </a:t>
            </a:r>
          </a:p>
          <a:p>
            <a:r>
              <a:rPr lang="en-US" sz="3600" dirty="0">
                <a:solidFill>
                  <a:schemeClr val="bg1"/>
                </a:solidFill>
              </a:rPr>
              <a:t>2. Was not Hebrew</a:t>
            </a:r>
          </a:p>
          <a:p>
            <a:r>
              <a:rPr lang="en-US" sz="3600" dirty="0">
                <a:solidFill>
                  <a:schemeClr val="bg1"/>
                </a:solidFill>
              </a:rPr>
              <a:t>3. Just because Jude quotes Enoch does not make it </a:t>
            </a:r>
            <a:r>
              <a:rPr lang="en-US" sz="3600" dirty="0" err="1">
                <a:solidFill>
                  <a:schemeClr val="bg1"/>
                </a:solidFill>
              </a:rPr>
              <a:t>divin</a:t>
            </a:r>
            <a:r>
              <a:rPr lang="en-US" sz="3600" dirty="0">
                <a:solidFill>
                  <a:schemeClr val="bg1"/>
                </a:solidFill>
              </a:rPr>
              <a:t> inspiration</a:t>
            </a:r>
          </a:p>
          <a:p>
            <a:r>
              <a:rPr lang="en-US" sz="3600" dirty="0">
                <a:solidFill>
                  <a:schemeClr val="bg1"/>
                </a:solidFill>
              </a:rPr>
              <a:t>4. Most “canon” discussion did not add Enoch to the list of books of the Bible List</a:t>
            </a:r>
          </a:p>
          <a:p>
            <a:r>
              <a:rPr lang="en-US" sz="3600" dirty="0">
                <a:solidFill>
                  <a:schemeClr val="bg1"/>
                </a:solidFill>
              </a:rPr>
              <a:t>5 Billy Graham, Beth Moore, Max Lucado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862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14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3600" dirty="0">
              <a:solidFill>
                <a:schemeClr val="bg1"/>
              </a:solidFill>
            </a:endParaRPr>
          </a:p>
          <a:p>
            <a:r>
              <a:rPr lang="en-US" sz="3600" dirty="0">
                <a:solidFill>
                  <a:schemeClr val="bg1"/>
                </a:solidFill>
              </a:rPr>
              <a:t>“Behold, </a:t>
            </a:r>
            <a:r>
              <a:rPr lang="en-US" sz="3600" u="sng" dirty="0">
                <a:solidFill>
                  <a:schemeClr val="bg1"/>
                </a:solidFill>
              </a:rPr>
              <a:t>the Lord comes</a:t>
            </a:r>
            <a:r>
              <a:rPr lang="en-US" sz="3600" dirty="0">
                <a:solidFill>
                  <a:schemeClr val="bg1"/>
                </a:solidFill>
              </a:rPr>
              <a:t> with ten thousands of his holy ones, </a:t>
            </a:r>
            <a:r>
              <a:rPr lang="en-US" sz="3600" u="sng" dirty="0">
                <a:solidFill>
                  <a:schemeClr val="bg1"/>
                </a:solidFill>
              </a:rPr>
              <a:t>to execute judgment on all and to convict </a:t>
            </a:r>
          </a:p>
          <a:p>
            <a:endParaRPr lang="en-US" sz="3600" u="sng" dirty="0">
              <a:solidFill>
                <a:schemeClr val="bg1"/>
              </a:solidFill>
            </a:endParaRPr>
          </a:p>
          <a:p>
            <a:r>
              <a:rPr lang="en-US" sz="3600">
                <a:solidFill>
                  <a:schemeClr val="bg1"/>
                </a:solidFill>
              </a:rPr>
              <a:t>These are grumblers, malcontents, following their own sinful desires; they are loud-mouthed boasters, showing favoritism to gain advantage.</a:t>
            </a:r>
          </a:p>
          <a:p>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9103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FF23-4D96-AA71-2FA0-E44046FE6C82}"/>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6B48DAE-0294-48CE-D73B-1A889453E3B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634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dirty="0"/>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14	</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794479"/>
            <a:ext cx="11257613" cy="5911120"/>
          </a:xfrm>
          <a:noFill/>
        </p:spPr>
        <p:txBody>
          <a:bodyPr>
            <a:noAutofit/>
          </a:bodyPr>
          <a:lstStyle/>
          <a:p>
            <a:r>
              <a:rPr lang="en-US" sz="3600" dirty="0">
                <a:solidFill>
                  <a:schemeClr val="bg1"/>
                </a:solidFill>
              </a:rPr>
              <a:t>It was also about these that Enoch, the seventh from Adam, prophesied, saying, </a:t>
            </a:r>
            <a:endParaRPr lang="en-US" dirty="0">
              <a:solidFill>
                <a:schemeClr val="bg1"/>
              </a:solidFill>
            </a:endParaRPr>
          </a:p>
          <a:p>
            <a:r>
              <a:rPr lang="en-US" sz="3600" dirty="0">
                <a:solidFill>
                  <a:schemeClr val="bg1"/>
                </a:solidFill>
              </a:rPr>
              <a:t>“Behold, </a:t>
            </a:r>
            <a:r>
              <a:rPr lang="en-US" sz="3600" u="sng" dirty="0">
                <a:solidFill>
                  <a:schemeClr val="bg1"/>
                </a:solidFill>
              </a:rPr>
              <a:t>the Lord comes</a:t>
            </a:r>
            <a:r>
              <a:rPr lang="en-US" sz="3600" dirty="0">
                <a:solidFill>
                  <a:schemeClr val="bg1"/>
                </a:solidFill>
              </a:rPr>
              <a:t> with ten thousands of his holy ones, to execute judgment on all and to convict all the ungodly of all their deeds of ungodliness that they have committed in such an ungodly way, and of all the harsh things that ungodly sinners have spoken against him.” </a:t>
            </a:r>
            <a:endParaRPr lang="en-US" dirty="0">
              <a:solidFill>
                <a:schemeClr val="bg1"/>
              </a:solidFill>
            </a:endParaRPr>
          </a:p>
          <a:p>
            <a:r>
              <a:rPr lang="en-US" sz="3600" dirty="0">
                <a:solidFill>
                  <a:schemeClr val="bg1"/>
                </a:solidFill>
              </a:rPr>
              <a:t>These are grumblers, malcontents, following their own sinful desires; they are loud-mouthed boasters, showing favoritism to gain advantage.</a:t>
            </a:r>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532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Jeremiah 25:30-31</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a:t>
            </a:r>
            <a:r>
              <a:rPr lang="en-US" sz="3600" u="sng" dirty="0">
                <a:solidFill>
                  <a:schemeClr val="bg1"/>
                </a:solidFill>
              </a:rPr>
              <a:t>‘Yahweh will roar from on high</a:t>
            </a:r>
            <a:r>
              <a:rPr lang="en-US" sz="3600" dirty="0">
                <a:solidFill>
                  <a:schemeClr val="bg1"/>
                </a:solidFill>
              </a:rPr>
              <a:t>, and from his holy habitation utter his voice; he will roar mightily against his fold, and shout, like those who tread grapes, against all the inhabitants of the earth. 31 The clamor will resound to the ends of the earth, for</a:t>
            </a:r>
            <a:r>
              <a:rPr lang="en-US" sz="3600" u="sng" dirty="0">
                <a:solidFill>
                  <a:schemeClr val="bg1"/>
                </a:solidFill>
              </a:rPr>
              <a:t> Yahweh has an indictment against the nations; he is entering into judgment with all flesh</a:t>
            </a:r>
            <a:r>
              <a:rPr lang="en-US" sz="3600" dirty="0">
                <a:solidFill>
                  <a:schemeClr val="bg1"/>
                </a:solidFill>
              </a:rPr>
              <a:t>, and the wicked he will put to the sword, declares Yahweh.’</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5626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Isaiah 66:15-16</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“For behold,</a:t>
            </a:r>
            <a:r>
              <a:rPr lang="en-US" sz="3600" u="sng" dirty="0">
                <a:solidFill>
                  <a:schemeClr val="bg1"/>
                </a:solidFill>
              </a:rPr>
              <a:t> Yahweh will come</a:t>
            </a:r>
            <a:r>
              <a:rPr lang="en-US" sz="3600" dirty="0">
                <a:solidFill>
                  <a:schemeClr val="bg1"/>
                </a:solidFill>
              </a:rPr>
              <a:t> in fire, and his chariots like the whirlwind, to render his anger in fury, and his rebuke with flames of fire. 16 For by fire Yahweh </a:t>
            </a:r>
            <a:r>
              <a:rPr lang="en-US" sz="3600" u="sng" dirty="0">
                <a:solidFill>
                  <a:schemeClr val="bg1"/>
                </a:solidFill>
              </a:rPr>
              <a:t>will enter into judgment</a:t>
            </a:r>
            <a:r>
              <a:rPr lang="en-US" sz="3600" dirty="0">
                <a:solidFill>
                  <a:schemeClr val="bg1"/>
                </a:solidFill>
              </a:rPr>
              <a:t>, and by his sword, with all flesh; and those slain by Yahweh shall be many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8401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Zechariah 14:5</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5 And you shall flee to the valley of my mountains, for the valley of the mountains shall reach to Azal. And you shall flee as you fled from the earthquake in the days of Uzziah king of Judah. </a:t>
            </a:r>
            <a:r>
              <a:rPr lang="en-US" sz="3600" u="sng" dirty="0">
                <a:solidFill>
                  <a:schemeClr val="bg1"/>
                </a:solidFill>
              </a:rPr>
              <a:t>Then Yahweh my God will come, and all the holy ones with him.</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95030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1 Enoch 1:</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3 And I took up with a parable (saying), “The God of the universe, the Holy Great One, will come forth from his dwelling. </a:t>
            </a:r>
          </a:p>
          <a:p>
            <a:r>
              <a:rPr lang="en-US" sz="4000" dirty="0">
                <a:solidFill>
                  <a:schemeClr val="bg1"/>
                </a:solidFill>
              </a:rPr>
              <a:t>4 And from there he will march upon Mount Sinai and appear in his camp emerging from heaven with a mighty power.5 And everyone shall be afraid, and Watchers shall quiver. And great fear and trembling shall seize them unto the ends of the earth. </a:t>
            </a:r>
            <a:endParaRPr lang="en-US"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3303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1 Enoch 1:</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 6</a:t>
            </a:r>
            <a:r>
              <a:rPr lang="en-US" sz="4000" u="sng" dirty="0">
                <a:solidFill>
                  <a:schemeClr val="bg1"/>
                </a:solidFill>
              </a:rPr>
              <a:t>Mountains and high places will fall down </a:t>
            </a:r>
            <a:r>
              <a:rPr lang="en-US" sz="4000" dirty="0">
                <a:solidFill>
                  <a:schemeClr val="bg1"/>
                </a:solidFill>
              </a:rPr>
              <a:t>and be frightened. And </a:t>
            </a:r>
            <a:r>
              <a:rPr lang="en-US" sz="4000" u="sng" dirty="0">
                <a:solidFill>
                  <a:schemeClr val="bg1"/>
                </a:solidFill>
              </a:rPr>
              <a:t>high hills shall be made low;</a:t>
            </a:r>
            <a:r>
              <a:rPr lang="en-US" sz="4000" dirty="0">
                <a:solidFill>
                  <a:schemeClr val="bg1"/>
                </a:solidFill>
              </a:rPr>
              <a:t> and they shall melt like a honeycomb before the flame. 7And earth shall be torn</a:t>
            </a:r>
            <a:r>
              <a:rPr lang="en-US" sz="4000" dirty="0"/>
              <a:t> </a:t>
            </a:r>
            <a:r>
              <a:rPr lang="en-US" sz="4000" dirty="0">
                <a:solidFill>
                  <a:schemeClr val="bg1"/>
                </a:solidFill>
              </a:rPr>
              <a:t>asunder; and all that is upon the earth shall perish. And there shall be a judgment upon all, (including) the righteous.</a:t>
            </a:r>
          </a:p>
          <a:p>
            <a:r>
              <a:rPr lang="en-US" sz="1500" dirty="0">
                <a:solidFill>
                  <a:schemeClr val="bg1"/>
                </a:solidFill>
              </a:rPr>
              <a:t>Every valley shall be raised up, every mountain and hill made low; the rough ground shall become level, the rugged places a plain. And the glory of the LORD will be revealed, and all mankind together will see it  Isa 40</a:t>
            </a:r>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89136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dirty="0">
                <a:solidFill>
                  <a:schemeClr val="bg1"/>
                </a:solidFill>
              </a:rPr>
              <a:t>1 Enoch 1:</a:t>
            </a:r>
            <a:r>
              <a:rPr lang="en-US" b="1" dirty="0">
                <a:solidFill>
                  <a:schemeClr val="bg1"/>
                </a:solidFill>
              </a:rPr>
              <a:t>	</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 8 And to all the righteous</a:t>
            </a:r>
            <a:r>
              <a:rPr lang="en-US" sz="4000" u="sng" dirty="0">
                <a:solidFill>
                  <a:schemeClr val="bg1"/>
                </a:solidFill>
              </a:rPr>
              <a:t> He will grant peace.</a:t>
            </a:r>
            <a:r>
              <a:rPr lang="en-US" sz="4000" dirty="0">
                <a:solidFill>
                  <a:schemeClr val="bg1"/>
                </a:solidFill>
              </a:rPr>
              <a:t> He will preserve the elect, and kindness shall be upon them. </a:t>
            </a:r>
            <a:r>
              <a:rPr lang="en-US" sz="4000" u="sng" dirty="0">
                <a:solidFill>
                  <a:schemeClr val="bg1"/>
                </a:solidFill>
              </a:rPr>
              <a:t>They shall all belong to God and they shall prosper and be blessed; and the light of God shall shine unto them. </a:t>
            </a:r>
          </a:p>
          <a:p>
            <a:pPr algn="just"/>
            <a:r>
              <a:rPr lang="en-US" sz="800" b="1" dirty="0">
                <a:solidFill>
                  <a:schemeClr val="bg1"/>
                </a:solidFill>
                <a:hlinkClick r:id="rId2">
                  <a:extLst>
                    <a:ext uri="{A12FA001-AC4F-418D-AE19-62706E023703}">
                      <ahyp:hlinkClr xmlns:ahyp="http://schemas.microsoft.com/office/drawing/2018/hyperlinkcolor" val="tx"/>
                    </a:ext>
                  </a:extLst>
                </a:hlinkClick>
              </a:rPr>
              <a:t>Numbers 6 24</a:t>
            </a:r>
            <a:r>
              <a:rPr lang="en-US" sz="1200" dirty="0">
                <a:solidFill>
                  <a:schemeClr val="bg1"/>
                </a:solidFill>
              </a:rPr>
              <a:t>‘May the LORD bless you</a:t>
            </a:r>
            <a:endParaRPr lang="en-US" sz="4000" u="sng" dirty="0">
              <a:solidFill>
                <a:schemeClr val="bg1"/>
              </a:solidFill>
            </a:endParaRPr>
          </a:p>
          <a:p>
            <a:pPr algn="just"/>
            <a:r>
              <a:rPr lang="en-US" sz="1200" dirty="0">
                <a:solidFill>
                  <a:schemeClr val="bg1"/>
                </a:solidFill>
              </a:rPr>
              <a:t>and keep you;</a:t>
            </a:r>
            <a:endParaRPr lang="en-US" dirty="0">
              <a:solidFill>
                <a:schemeClr val="bg1"/>
              </a:solidFill>
            </a:endParaRPr>
          </a:p>
          <a:p>
            <a:pPr algn="just"/>
            <a:r>
              <a:rPr lang="en-US" sz="800" b="1" dirty="0">
                <a:solidFill>
                  <a:schemeClr val="bg1"/>
                </a:solidFill>
                <a:hlinkClick r:id="rId3">
                  <a:extLst>
                    <a:ext uri="{A12FA001-AC4F-418D-AE19-62706E023703}">
                      <ahyp:hlinkClr xmlns:ahyp="http://schemas.microsoft.com/office/drawing/2018/hyperlinkcolor" val="tx"/>
                    </a:ext>
                  </a:extLst>
                </a:hlinkClick>
              </a:rPr>
              <a:t>25</a:t>
            </a:r>
            <a:r>
              <a:rPr lang="en-US" sz="1200" dirty="0">
                <a:solidFill>
                  <a:schemeClr val="bg1"/>
                </a:solidFill>
              </a:rPr>
              <a:t>may the LORD cause His face to shine upon you</a:t>
            </a:r>
            <a:endParaRPr lang="en-US" dirty="0">
              <a:solidFill>
                <a:schemeClr val="bg1"/>
              </a:solidFill>
            </a:endParaRPr>
          </a:p>
          <a:p>
            <a:pPr algn="just"/>
            <a:r>
              <a:rPr lang="en-US" sz="1200" dirty="0">
                <a:solidFill>
                  <a:schemeClr val="bg1"/>
                </a:solidFill>
              </a:rPr>
              <a:t>and be gracious to you;</a:t>
            </a:r>
            <a:endParaRPr lang="en-US" dirty="0">
              <a:solidFill>
                <a:schemeClr val="bg1"/>
              </a:solidFill>
            </a:endParaRPr>
          </a:p>
          <a:p>
            <a:pPr algn="just"/>
            <a:r>
              <a:rPr lang="en-US" sz="800" b="1" dirty="0">
                <a:solidFill>
                  <a:schemeClr val="bg1"/>
                </a:solidFill>
                <a:hlinkClick r:id="rId4">
                  <a:extLst>
                    <a:ext uri="{A12FA001-AC4F-418D-AE19-62706E023703}">
                      <ahyp:hlinkClr xmlns:ahyp="http://schemas.microsoft.com/office/drawing/2018/hyperlinkcolor" val="tx"/>
                    </a:ext>
                  </a:extLst>
                </a:hlinkClick>
              </a:rPr>
              <a:t>26</a:t>
            </a:r>
            <a:r>
              <a:rPr lang="en-US" sz="1200" dirty="0">
                <a:solidFill>
                  <a:schemeClr val="bg1"/>
                </a:solidFill>
              </a:rPr>
              <a:t>may the LORD lift up His countenance toward you</a:t>
            </a:r>
            <a:endParaRPr lang="en-US" dirty="0">
              <a:solidFill>
                <a:schemeClr val="bg1"/>
              </a:solidFill>
            </a:endParaRPr>
          </a:p>
          <a:p>
            <a:pPr algn="just"/>
            <a:r>
              <a:rPr lang="en-US" sz="1200" dirty="0">
                <a:solidFill>
                  <a:schemeClr val="bg1"/>
                </a:solidFill>
              </a:rPr>
              <a:t>and give you peace.’</a:t>
            </a:r>
            <a:endParaRPr lang="en-US" dirty="0">
              <a:solidFill>
                <a:schemeClr val="bg1"/>
              </a:solidFill>
            </a:endParaRPr>
          </a:p>
          <a:p>
            <a:endParaRPr lang="en-US" sz="4000" u="sng" dirty="0">
              <a:solidFill>
                <a:schemeClr val="bg1"/>
              </a:solidFill>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4713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57700</TotalTime>
  <Words>1150</Words>
  <Application>Microsoft Office PowerPoint</Application>
  <PresentationFormat>Widescreen</PresentationFormat>
  <Paragraphs>60</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minion-pro</vt:lpstr>
      <vt:lpstr>Noto Sans</vt:lpstr>
      <vt:lpstr>Roboto</vt:lpstr>
      <vt:lpstr>Office Theme</vt:lpstr>
      <vt:lpstr>Jude</vt:lpstr>
      <vt:lpstr>PowerPoint Presentation</vt:lpstr>
      <vt:lpstr>Jude 14 </vt:lpstr>
      <vt:lpstr>Jeremiah 25:30-31 </vt:lpstr>
      <vt:lpstr>Isaiah 66:15-16 </vt:lpstr>
      <vt:lpstr>Zechariah 14:5 </vt:lpstr>
      <vt:lpstr>1 Enoch 1: </vt:lpstr>
      <vt:lpstr>1 Enoch 1: </vt:lpstr>
      <vt:lpstr>1 Enoch 1: </vt:lpstr>
      <vt:lpstr>1 Enoch 1: </vt:lpstr>
      <vt:lpstr>Jude 14 </vt:lpstr>
      <vt:lpstr>Paul Quotes </vt:lpstr>
      <vt:lpstr>Paul Quotes </vt:lpstr>
      <vt:lpstr>Paul Quotes </vt:lpstr>
      <vt:lpstr>Paul Quotes </vt:lpstr>
      <vt:lpstr>Enoch </vt:lpstr>
      <vt:lpstr>Jude 14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353</cp:revision>
  <dcterms:created xsi:type="dcterms:W3CDTF">2022-07-24T15:54:16Z</dcterms:created>
  <dcterms:modified xsi:type="dcterms:W3CDTF">2023-05-28T13:23:14Z</dcterms:modified>
</cp:coreProperties>
</file>