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649" r:id="rId2"/>
    <p:sldId id="792" r:id="rId3"/>
    <p:sldId id="795" r:id="rId4"/>
    <p:sldId id="794" r:id="rId5"/>
    <p:sldId id="793" r:id="rId6"/>
    <p:sldId id="796" r:id="rId7"/>
    <p:sldId id="797" r:id="rId8"/>
    <p:sldId id="798" r:id="rId9"/>
    <p:sldId id="799" r:id="rId10"/>
    <p:sldId id="800" r:id="rId11"/>
    <p:sldId id="802" r:id="rId12"/>
    <p:sldId id="801" r:id="rId13"/>
    <p:sldId id="396" r:id="rId14"/>
    <p:sldId id="395" r:id="rId15"/>
    <p:sldId id="425" r:id="rId16"/>
    <p:sldId id="426" r:id="rId17"/>
    <p:sldId id="427" r:id="rId18"/>
    <p:sldId id="713" r:id="rId19"/>
    <p:sldId id="791" r:id="rId2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p:restoredTop sz="92736"/>
  </p:normalViewPr>
  <p:slideViewPr>
    <p:cSldViewPr snapToGrid="0" snapToObjects="1">
      <p:cViewPr varScale="1">
        <p:scale>
          <a:sx n="127" d="100"/>
          <a:sy n="127" d="100"/>
        </p:scale>
        <p:origin x="192" y="256"/>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7/17/23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7/17/23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7/17/23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7/17/23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7/17/23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7/17/23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D55B8-9D57-E980-6980-B4AAAC98A9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5143348"/>
          </a:xfrm>
          <a:prstGeom prst="rect">
            <a:avLst/>
          </a:prstGeom>
        </p:spPr>
      </p:pic>
      <p:sp>
        <p:nvSpPr>
          <p:cNvPr id="4" name="Title 3"/>
          <p:cNvSpPr>
            <a:spLocks noGrp="1"/>
          </p:cNvSpPr>
          <p:nvPr>
            <p:ph type="ctrTitle"/>
          </p:nvPr>
        </p:nvSpPr>
        <p:spPr>
          <a:xfrm>
            <a:off x="685800" y="12859"/>
            <a:ext cx="7772400" cy="1102519"/>
          </a:xfrm>
        </p:spPr>
        <p:txBody>
          <a:bodyPr>
            <a:normAutofit/>
          </a:bodyPr>
          <a:lstStyle/>
          <a:p>
            <a:r>
              <a:rPr lang="en-US" sz="6000" dirty="0">
                <a:effectLst>
                  <a:outerShdw blurRad="50800" dist="38100" algn="l" rotWithShape="0">
                    <a:prstClr val="black">
                      <a:alpha val="40000"/>
                    </a:prstClr>
                  </a:outerShdw>
                </a:effectLst>
              </a:rPr>
              <a:t>Ancient Insights</a:t>
            </a:r>
          </a:p>
        </p:txBody>
      </p:sp>
      <p:sp>
        <p:nvSpPr>
          <p:cNvPr id="5" name="Subtitle 4"/>
          <p:cNvSpPr>
            <a:spLocks noGrp="1"/>
          </p:cNvSpPr>
          <p:nvPr>
            <p:ph type="subTitle" idx="1"/>
          </p:nvPr>
        </p:nvSpPr>
        <p:spPr>
          <a:xfrm>
            <a:off x="0" y="881698"/>
            <a:ext cx="9144000"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The Cultural Context of Jesus’s Teachings</a:t>
            </a:r>
          </a:p>
        </p:txBody>
      </p:sp>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794-340E-DDE0-DF07-920239FC6376}"/>
              </a:ext>
            </a:extLst>
          </p:cNvPr>
          <p:cNvSpPr>
            <a:spLocks noGrp="1"/>
          </p:cNvSpPr>
          <p:nvPr>
            <p:ph type="title" idx="4294967295"/>
          </p:nvPr>
        </p:nvSpPr>
        <p:spPr>
          <a:xfrm>
            <a:off x="0" y="639445"/>
            <a:ext cx="9144000" cy="857250"/>
          </a:xfrm>
        </p:spPr>
        <p:txBody>
          <a:bodyPr>
            <a:normAutofit fontScale="90000"/>
          </a:bodyPr>
          <a:lstStyle/>
          <a:p>
            <a:r>
              <a:rPr lang="en-US" sz="5400" dirty="0"/>
              <a:t>Where Does Jesus Fit?</a:t>
            </a:r>
          </a:p>
        </p:txBody>
      </p:sp>
      <p:sp>
        <p:nvSpPr>
          <p:cNvPr id="3" name="Title 1">
            <a:extLst>
              <a:ext uri="{FF2B5EF4-FFF2-40B4-BE49-F238E27FC236}">
                <a16:creationId xmlns:a16="http://schemas.microsoft.com/office/drawing/2014/main" id="{5087C511-1564-B08D-CBA9-7D2727BA2B8E}"/>
              </a:ext>
            </a:extLst>
          </p:cNvPr>
          <p:cNvSpPr txBox="1">
            <a:spLocks/>
          </p:cNvSpPr>
          <p:nvPr/>
        </p:nvSpPr>
        <p:spPr>
          <a:xfrm>
            <a:off x="0" y="2134870"/>
            <a:ext cx="9144000" cy="85725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Jesus’s Teachings align most closely with the Pharisees.</a:t>
            </a:r>
          </a:p>
        </p:txBody>
      </p:sp>
    </p:spTree>
    <p:extLst>
      <p:ext uri="{BB962C8B-B14F-4D97-AF65-F5344CB8AC3E}">
        <p14:creationId xmlns:p14="http://schemas.microsoft.com/office/powerpoint/2010/main" val="28839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9928A-B2B7-81B3-E6A6-57F9D7611601}"/>
              </a:ext>
            </a:extLst>
          </p:cNvPr>
          <p:cNvSpPr txBox="1"/>
          <p:nvPr/>
        </p:nvSpPr>
        <p:spPr>
          <a:xfrm>
            <a:off x="411480" y="1513840"/>
            <a:ext cx="8321040" cy="2677656"/>
          </a:xfrm>
          <a:prstGeom prst="rect">
            <a:avLst/>
          </a:prstGeom>
          <a:noFill/>
        </p:spPr>
        <p:txBody>
          <a:bodyPr wrap="square" rtlCol="0">
            <a:spAutoFit/>
          </a:bodyPr>
          <a:lstStyle/>
          <a:p>
            <a:r>
              <a:rPr lang="en-US" sz="2800" dirty="0"/>
              <a:t>Then Jesus said to the crowds and to his disciples, “The scribes and the Pharisees sit on Moses’ seat; therefore, </a:t>
            </a:r>
            <a:r>
              <a:rPr lang="en-US" sz="2800" dirty="0">
                <a:solidFill>
                  <a:srgbClr val="FFFF00"/>
                </a:solidFill>
              </a:rPr>
              <a:t>do whatever they teach you and follow it</a:t>
            </a:r>
            <a:r>
              <a:rPr lang="en-US" sz="2800" dirty="0"/>
              <a:t>; but do not do as they do, for they do not practice what they teach.</a:t>
            </a:r>
          </a:p>
          <a:p>
            <a:endParaRPr lang="en-US" sz="2800" dirty="0"/>
          </a:p>
          <a:p>
            <a:pPr algn="r"/>
            <a:r>
              <a:rPr lang="en-US" sz="2800" dirty="0"/>
              <a:t>Matt 23:1–3 (NRSV) </a:t>
            </a:r>
          </a:p>
        </p:txBody>
      </p:sp>
      <p:sp>
        <p:nvSpPr>
          <p:cNvPr id="3" name="Title 2">
            <a:extLst>
              <a:ext uri="{FF2B5EF4-FFF2-40B4-BE49-F238E27FC236}">
                <a16:creationId xmlns:a16="http://schemas.microsoft.com/office/drawing/2014/main" id="{2CA1308E-20F6-E656-6450-09E98D0CDE09}"/>
              </a:ext>
            </a:extLst>
          </p:cNvPr>
          <p:cNvSpPr>
            <a:spLocks noGrp="1"/>
          </p:cNvSpPr>
          <p:nvPr>
            <p:ph type="title"/>
          </p:nvPr>
        </p:nvSpPr>
        <p:spPr/>
        <p:txBody>
          <a:bodyPr/>
          <a:lstStyle/>
          <a:p>
            <a:r>
              <a:rPr lang="en-US" dirty="0"/>
              <a:t>The Criticism of an Insider</a:t>
            </a:r>
          </a:p>
        </p:txBody>
      </p:sp>
    </p:spTree>
    <p:extLst>
      <p:ext uri="{BB962C8B-B14F-4D97-AF65-F5344CB8AC3E}">
        <p14:creationId xmlns:p14="http://schemas.microsoft.com/office/powerpoint/2010/main" val="417950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C6964-F8ED-7113-1806-B9FE14927A35}"/>
              </a:ext>
            </a:extLst>
          </p:cNvPr>
          <p:cNvSpPr txBox="1"/>
          <p:nvPr/>
        </p:nvSpPr>
        <p:spPr>
          <a:xfrm>
            <a:off x="355600" y="1241296"/>
            <a:ext cx="8432800" cy="3046988"/>
          </a:xfrm>
          <a:prstGeom prst="rect">
            <a:avLst/>
          </a:prstGeom>
          <a:noFill/>
        </p:spPr>
        <p:txBody>
          <a:bodyPr wrap="square" rtlCol="0">
            <a:spAutoFit/>
          </a:bodyPr>
          <a:lstStyle/>
          <a:p>
            <a:r>
              <a:rPr lang="en-US" sz="2400" dirty="0">
                <a:effectLst/>
              </a:rPr>
              <a:t>Now they had been sent from the Pharisees. They asked him, “Why then are you baptizing if you are neither the Messiah, nor Elijah, nor the prophet?” John answered them, “I baptize with water. </a:t>
            </a:r>
            <a:r>
              <a:rPr lang="en-US" sz="2400" dirty="0">
                <a:solidFill>
                  <a:srgbClr val="FFFF00"/>
                </a:solidFill>
                <a:effectLst/>
              </a:rPr>
              <a:t>Among you stands one whom you do not know, the one who is coming after me</a:t>
            </a:r>
            <a:r>
              <a:rPr lang="en-US" sz="2400" dirty="0">
                <a:effectLst/>
              </a:rPr>
              <a:t>; I am not worthy to untie the thong of his sandal.” This took place in Bethany across the Jordan where John was baptizing.</a:t>
            </a:r>
          </a:p>
          <a:p>
            <a:pPr algn="r"/>
            <a:r>
              <a:rPr lang="en-US" sz="2400" dirty="0"/>
              <a:t>John 1:24–28 (NRSV)</a:t>
            </a:r>
            <a:endParaRPr lang="en-US" sz="2400" dirty="0">
              <a:effectLst/>
            </a:endParaRPr>
          </a:p>
        </p:txBody>
      </p:sp>
      <p:sp>
        <p:nvSpPr>
          <p:cNvPr id="3" name="Title 2">
            <a:extLst>
              <a:ext uri="{FF2B5EF4-FFF2-40B4-BE49-F238E27FC236}">
                <a16:creationId xmlns:a16="http://schemas.microsoft.com/office/drawing/2014/main" id="{AC9DA4C3-5979-29DB-22CC-BBE5C79F51F9}"/>
              </a:ext>
            </a:extLst>
          </p:cNvPr>
          <p:cNvSpPr>
            <a:spLocks noGrp="1"/>
          </p:cNvSpPr>
          <p:nvPr>
            <p:ph type="title"/>
          </p:nvPr>
        </p:nvSpPr>
        <p:spPr/>
        <p:txBody>
          <a:bodyPr/>
          <a:lstStyle/>
          <a:p>
            <a:r>
              <a:rPr lang="en-US" dirty="0"/>
              <a:t>A Possible Clue?</a:t>
            </a:r>
          </a:p>
        </p:txBody>
      </p:sp>
    </p:spTree>
    <p:extLst>
      <p:ext uri="{BB962C8B-B14F-4D97-AF65-F5344CB8AC3E}">
        <p14:creationId xmlns:p14="http://schemas.microsoft.com/office/powerpoint/2010/main" val="31086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E557D2-FF71-A14B-ABD8-0CF1CA3A89D4}"/>
              </a:ext>
            </a:extLst>
          </p:cNvPr>
          <p:cNvSpPr txBox="1"/>
          <p:nvPr/>
        </p:nvSpPr>
        <p:spPr>
          <a:xfrm>
            <a:off x="2382078" y="2156252"/>
            <a:ext cx="4379853" cy="830997"/>
          </a:xfrm>
          <a:prstGeom prst="rect">
            <a:avLst/>
          </a:prstGeom>
          <a:noFill/>
        </p:spPr>
        <p:txBody>
          <a:bodyPr wrap="none" rtlCol="0">
            <a:spAutoFit/>
          </a:bodyPr>
          <a:lstStyle/>
          <a:p>
            <a:pPr algn="ctr"/>
            <a:r>
              <a:rPr lang="en-US" sz="4800" dirty="0"/>
              <a:t>A “Fun” Example</a:t>
            </a:r>
            <a:endParaRPr lang="en-US" sz="11500" dirty="0"/>
          </a:p>
        </p:txBody>
      </p:sp>
    </p:spTree>
    <p:extLst>
      <p:ext uri="{BB962C8B-B14F-4D97-AF65-F5344CB8AC3E}">
        <p14:creationId xmlns:p14="http://schemas.microsoft.com/office/powerpoint/2010/main" val="78667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545C-4E48-5746-81BA-AA288F92DF76}"/>
              </a:ext>
            </a:extLst>
          </p:cNvPr>
          <p:cNvSpPr>
            <a:spLocks noGrp="1"/>
          </p:cNvSpPr>
          <p:nvPr>
            <p:ph type="title"/>
          </p:nvPr>
        </p:nvSpPr>
        <p:spPr/>
        <p:txBody>
          <a:bodyPr/>
          <a:lstStyle/>
          <a:p>
            <a:r>
              <a:rPr lang="en-US" dirty="0"/>
              <a:t>Water from The Rock</a:t>
            </a:r>
          </a:p>
        </p:txBody>
      </p:sp>
      <p:sp>
        <p:nvSpPr>
          <p:cNvPr id="3" name="Content Placeholder 2">
            <a:extLst>
              <a:ext uri="{FF2B5EF4-FFF2-40B4-BE49-F238E27FC236}">
                <a16:creationId xmlns:a16="http://schemas.microsoft.com/office/drawing/2014/main" id="{7FF441BB-A3E5-F34E-8839-11BB298F1E4F}"/>
              </a:ext>
            </a:extLst>
          </p:cNvPr>
          <p:cNvSpPr>
            <a:spLocks noGrp="1"/>
          </p:cNvSpPr>
          <p:nvPr>
            <p:ph idx="1"/>
          </p:nvPr>
        </p:nvSpPr>
        <p:spPr/>
        <p:txBody>
          <a:bodyPr/>
          <a:lstStyle/>
          <a:p>
            <a:r>
              <a:rPr lang="en-US" dirty="0"/>
              <a:t>Moses brings water from a rock twice</a:t>
            </a:r>
          </a:p>
          <a:p>
            <a:pPr lvl="1"/>
            <a:r>
              <a:rPr lang="en-US" dirty="0"/>
              <a:t>Exod. 17:6 and Num. 20:8-11</a:t>
            </a:r>
          </a:p>
          <a:p>
            <a:pPr lvl="1"/>
            <a:r>
              <a:rPr lang="en-US" dirty="0"/>
              <a:t>Early and Late in the Wilderness Wandering</a:t>
            </a:r>
          </a:p>
          <a:p>
            <a:endParaRPr lang="en-US" dirty="0"/>
          </a:p>
        </p:txBody>
      </p:sp>
    </p:spTree>
    <p:extLst>
      <p:ext uri="{BB962C8B-B14F-4D97-AF65-F5344CB8AC3E}">
        <p14:creationId xmlns:p14="http://schemas.microsoft.com/office/powerpoint/2010/main" val="24126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00DD-04E1-9845-8F2C-D87476161958}"/>
              </a:ext>
            </a:extLst>
          </p:cNvPr>
          <p:cNvSpPr>
            <a:spLocks noGrp="1"/>
          </p:cNvSpPr>
          <p:nvPr>
            <p:ph type="title"/>
          </p:nvPr>
        </p:nvSpPr>
        <p:spPr/>
        <p:txBody>
          <a:bodyPr/>
          <a:lstStyle/>
          <a:p>
            <a:r>
              <a:rPr lang="en-US" dirty="0"/>
              <a:t>Rabbis asked:</a:t>
            </a:r>
          </a:p>
        </p:txBody>
      </p:sp>
      <p:sp>
        <p:nvSpPr>
          <p:cNvPr id="3" name="Content Placeholder 2">
            <a:extLst>
              <a:ext uri="{FF2B5EF4-FFF2-40B4-BE49-F238E27FC236}">
                <a16:creationId xmlns:a16="http://schemas.microsoft.com/office/drawing/2014/main" id="{8EDA71B6-7DF8-5F46-8F25-4F7CBB45F24F}"/>
              </a:ext>
            </a:extLst>
          </p:cNvPr>
          <p:cNvSpPr>
            <a:spLocks noGrp="1"/>
          </p:cNvSpPr>
          <p:nvPr>
            <p:ph idx="1"/>
          </p:nvPr>
        </p:nvSpPr>
        <p:spPr>
          <a:xfrm>
            <a:off x="0" y="2195829"/>
            <a:ext cx="9144000" cy="770891"/>
          </a:xfrm>
        </p:spPr>
        <p:txBody>
          <a:bodyPr>
            <a:normAutofit/>
          </a:bodyPr>
          <a:lstStyle/>
          <a:p>
            <a:pPr marL="0" indent="0" algn="ctr">
              <a:buNone/>
            </a:pPr>
            <a:r>
              <a:rPr lang="en-US" sz="3600" dirty="0"/>
              <a:t>How did they get water the rest of the time?</a:t>
            </a:r>
          </a:p>
        </p:txBody>
      </p:sp>
    </p:spTree>
    <p:extLst>
      <p:ext uri="{BB962C8B-B14F-4D97-AF65-F5344CB8AC3E}">
        <p14:creationId xmlns:p14="http://schemas.microsoft.com/office/powerpoint/2010/main" val="39960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2F1D-55F9-8A4E-8ED5-27DE1F3A9EC6}"/>
              </a:ext>
            </a:extLst>
          </p:cNvPr>
          <p:cNvSpPr>
            <a:spLocks noGrp="1"/>
          </p:cNvSpPr>
          <p:nvPr>
            <p:ph type="title"/>
          </p:nvPr>
        </p:nvSpPr>
        <p:spPr/>
        <p:txBody>
          <a:bodyPr/>
          <a:lstStyle/>
          <a:p>
            <a:r>
              <a:rPr lang="en-US" dirty="0"/>
              <a:t>Rabbinic Answer:</a:t>
            </a:r>
          </a:p>
        </p:txBody>
      </p:sp>
      <p:sp>
        <p:nvSpPr>
          <p:cNvPr id="3" name="Content Placeholder 2">
            <a:extLst>
              <a:ext uri="{FF2B5EF4-FFF2-40B4-BE49-F238E27FC236}">
                <a16:creationId xmlns:a16="http://schemas.microsoft.com/office/drawing/2014/main" id="{EA30BFEA-1054-E94A-8CF4-1B9DDE645B71}"/>
              </a:ext>
            </a:extLst>
          </p:cNvPr>
          <p:cNvSpPr>
            <a:spLocks noGrp="1"/>
          </p:cNvSpPr>
          <p:nvPr>
            <p:ph idx="1"/>
          </p:nvPr>
        </p:nvSpPr>
        <p:spPr/>
        <p:txBody>
          <a:bodyPr/>
          <a:lstStyle/>
          <a:p>
            <a:r>
              <a:rPr lang="en-US" dirty="0"/>
              <a:t>It was the same rock.</a:t>
            </a:r>
          </a:p>
          <a:p>
            <a:r>
              <a:rPr lang="en-US" dirty="0"/>
              <a:t>They took it with them.</a:t>
            </a:r>
          </a:p>
          <a:p>
            <a:endParaRPr lang="en-US" dirty="0"/>
          </a:p>
          <a:p>
            <a:r>
              <a:rPr lang="en-US" dirty="0"/>
              <a:t>Text says:  “</a:t>
            </a:r>
            <a:r>
              <a:rPr lang="en-US" i="1" u="sng" dirty="0"/>
              <a:t>The</a:t>
            </a:r>
            <a:r>
              <a:rPr lang="en-US" dirty="0"/>
              <a:t> Rock”, not “A Rock”</a:t>
            </a:r>
          </a:p>
          <a:p>
            <a:r>
              <a:rPr lang="en-US" dirty="0"/>
              <a:t>Known as “Miriam’s Well”</a:t>
            </a:r>
          </a:p>
        </p:txBody>
      </p:sp>
    </p:spTree>
    <p:extLst>
      <p:ext uri="{BB962C8B-B14F-4D97-AF65-F5344CB8AC3E}">
        <p14:creationId xmlns:p14="http://schemas.microsoft.com/office/powerpoint/2010/main" val="39476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2F1D-55F9-8A4E-8ED5-27DE1F3A9EC6}"/>
              </a:ext>
            </a:extLst>
          </p:cNvPr>
          <p:cNvSpPr>
            <a:spLocks noGrp="1"/>
          </p:cNvSpPr>
          <p:nvPr>
            <p:ph type="title"/>
          </p:nvPr>
        </p:nvSpPr>
        <p:spPr/>
        <p:txBody>
          <a:bodyPr/>
          <a:lstStyle/>
          <a:p>
            <a:r>
              <a:rPr lang="en-US" dirty="0"/>
              <a:t>Sounds Crazy?</a:t>
            </a:r>
          </a:p>
        </p:txBody>
      </p:sp>
      <p:sp>
        <p:nvSpPr>
          <p:cNvPr id="3" name="Content Placeholder 2">
            <a:extLst>
              <a:ext uri="{FF2B5EF4-FFF2-40B4-BE49-F238E27FC236}">
                <a16:creationId xmlns:a16="http://schemas.microsoft.com/office/drawing/2014/main" id="{EA30BFEA-1054-E94A-8CF4-1B9DDE645B71}"/>
              </a:ext>
            </a:extLst>
          </p:cNvPr>
          <p:cNvSpPr>
            <a:spLocks noGrp="1"/>
          </p:cNvSpPr>
          <p:nvPr>
            <p:ph idx="1"/>
          </p:nvPr>
        </p:nvSpPr>
        <p:spPr/>
        <p:txBody>
          <a:bodyPr>
            <a:normAutofit fontScale="85000" lnSpcReduction="20000"/>
          </a:bodyPr>
          <a:lstStyle/>
          <a:p>
            <a:r>
              <a:rPr lang="en-US" dirty="0"/>
              <a:t>1 Cor. 10:1-4</a:t>
            </a:r>
          </a:p>
          <a:p>
            <a:endParaRPr lang="en-US" dirty="0"/>
          </a:p>
          <a:p>
            <a:pPr marL="0" indent="0">
              <a:buNone/>
            </a:pPr>
            <a:r>
              <a:rPr lang="en-US" dirty="0"/>
              <a:t>Moreover, brethren, I do not want you to be unaware that all our fathers were under the cloud, all passed through the sea, all were baptized into Moses in the cloud and in the sea, all ate the same spiritual food, and all drank the same spiritual drink. For they drank of that spiritual </a:t>
            </a:r>
            <a:r>
              <a:rPr lang="en-US" b="1" u="sng" dirty="0"/>
              <a:t>Rock that followed them</a:t>
            </a:r>
            <a:r>
              <a:rPr lang="en-US" dirty="0"/>
              <a:t>, </a:t>
            </a:r>
            <a:r>
              <a:rPr lang="en-US" b="1" dirty="0">
                <a:solidFill>
                  <a:srgbClr val="FFFF00"/>
                </a:solidFill>
              </a:rPr>
              <a:t>and that Rock was Christ.</a:t>
            </a:r>
          </a:p>
        </p:txBody>
      </p:sp>
    </p:spTree>
    <p:extLst>
      <p:ext uri="{BB962C8B-B14F-4D97-AF65-F5344CB8AC3E}">
        <p14:creationId xmlns:p14="http://schemas.microsoft.com/office/powerpoint/2010/main" val="6413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EA57-1356-8D4D-BF21-79EC807A68D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442BDC-C48A-314F-B62B-72DFD4CF9AB2}"/>
              </a:ext>
            </a:extLst>
          </p:cNvPr>
          <p:cNvSpPr>
            <a:spLocks noGrp="1"/>
          </p:cNvSpPr>
          <p:nvPr>
            <p:ph idx="1"/>
          </p:nvPr>
        </p:nvSpPr>
        <p:spPr>
          <a:xfrm>
            <a:off x="457200" y="1057911"/>
            <a:ext cx="8229600" cy="3394472"/>
          </a:xfrm>
        </p:spPr>
        <p:txBody>
          <a:bodyPr>
            <a:noAutofit/>
          </a:bodyPr>
          <a:lstStyle/>
          <a:p>
            <a:r>
              <a:rPr lang="en-US" sz="2400" dirty="0"/>
              <a:t>The lens(es) we use to examine Scripture helps us to gain new insights from the Bible.</a:t>
            </a:r>
          </a:p>
          <a:p>
            <a:endParaRPr lang="en-US" sz="2400" dirty="0"/>
          </a:p>
          <a:p>
            <a:r>
              <a:rPr lang="en-US" sz="2400" dirty="0"/>
              <a:t>While we cannot fully uncover the ancient cultural context(s),  of the biblical writers, seeking out the ancient culture can help us better understand the text.</a:t>
            </a:r>
          </a:p>
        </p:txBody>
      </p:sp>
    </p:spTree>
    <p:extLst>
      <p:ext uri="{BB962C8B-B14F-4D97-AF65-F5344CB8AC3E}">
        <p14:creationId xmlns:p14="http://schemas.microsoft.com/office/powerpoint/2010/main" val="399120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p:txBody>
          <a:bodyPr/>
          <a:lstStyle/>
          <a:p>
            <a:r>
              <a:rPr lang="en-US" dirty="0"/>
              <a:t>What is the Greatest Commandment?</a:t>
            </a:r>
          </a:p>
          <a:p>
            <a:r>
              <a:rPr lang="en-US" dirty="0"/>
              <a:t>Read Mark 12:28–34; Matt 22:34–40</a:t>
            </a:r>
          </a:p>
        </p:txBody>
      </p:sp>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9577-22DD-001F-EA0F-F07D13227063}"/>
              </a:ext>
            </a:extLst>
          </p:cNvPr>
          <p:cNvSpPr>
            <a:spLocks noGrp="1"/>
          </p:cNvSpPr>
          <p:nvPr>
            <p:ph type="title"/>
          </p:nvPr>
        </p:nvSpPr>
        <p:spPr/>
        <p:txBody>
          <a:bodyPr/>
          <a:lstStyle/>
          <a:p>
            <a:r>
              <a:rPr lang="en-US" dirty="0"/>
              <a:t>About Me</a:t>
            </a:r>
          </a:p>
        </p:txBody>
      </p:sp>
      <p:pic>
        <p:nvPicPr>
          <p:cNvPr id="4" name="Picture 3">
            <a:extLst>
              <a:ext uri="{FF2B5EF4-FFF2-40B4-BE49-F238E27FC236}">
                <a16:creationId xmlns:a16="http://schemas.microsoft.com/office/drawing/2014/main" id="{ADB634B4-5AE5-6342-8CAC-5AC87F8BCA8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4480" y="1910079"/>
            <a:ext cx="2016925" cy="3027441"/>
          </a:xfrm>
          <a:prstGeom prst="rect">
            <a:avLst/>
          </a:prstGeom>
        </p:spPr>
      </p:pic>
      <p:pic>
        <p:nvPicPr>
          <p:cNvPr id="6" name="Picture 5">
            <a:extLst>
              <a:ext uri="{FF2B5EF4-FFF2-40B4-BE49-F238E27FC236}">
                <a16:creationId xmlns:a16="http://schemas.microsoft.com/office/drawing/2014/main" id="{A404B9D1-49DF-483E-0C9A-C9C23525CEB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96170" y="2407920"/>
            <a:ext cx="2463350" cy="2529601"/>
          </a:xfrm>
          <a:prstGeom prst="rect">
            <a:avLst/>
          </a:prstGeom>
        </p:spPr>
      </p:pic>
      <p:pic>
        <p:nvPicPr>
          <p:cNvPr id="8" name="Picture 7">
            <a:extLst>
              <a:ext uri="{FF2B5EF4-FFF2-40B4-BE49-F238E27FC236}">
                <a16:creationId xmlns:a16="http://schemas.microsoft.com/office/drawing/2014/main" id="{04BB0B3D-A689-A865-4CE7-F5F48599801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74720" y="992109"/>
            <a:ext cx="2194560" cy="2351966"/>
          </a:xfrm>
          <a:prstGeom prst="rect">
            <a:avLst/>
          </a:prstGeom>
        </p:spPr>
      </p:pic>
      <p:pic>
        <p:nvPicPr>
          <p:cNvPr id="10" name="Picture 9">
            <a:extLst>
              <a:ext uri="{FF2B5EF4-FFF2-40B4-BE49-F238E27FC236}">
                <a16:creationId xmlns:a16="http://schemas.microsoft.com/office/drawing/2014/main" id="{2DC3A818-F966-0A5B-E32C-7ACB8D8F9E4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63537" y="3450391"/>
            <a:ext cx="2016925" cy="1512694"/>
          </a:xfrm>
          <a:prstGeom prst="rect">
            <a:avLst/>
          </a:prstGeom>
        </p:spPr>
      </p:pic>
    </p:spTree>
    <p:extLst>
      <p:ext uri="{BB962C8B-B14F-4D97-AF65-F5344CB8AC3E}">
        <p14:creationId xmlns:p14="http://schemas.microsoft.com/office/powerpoint/2010/main" val="25935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9577-22DD-001F-EA0F-F07D13227063}"/>
              </a:ext>
            </a:extLst>
          </p:cNvPr>
          <p:cNvSpPr>
            <a:spLocks noGrp="1"/>
          </p:cNvSpPr>
          <p:nvPr>
            <p:ph type="title"/>
          </p:nvPr>
        </p:nvSpPr>
        <p:spPr/>
        <p:txBody>
          <a:bodyPr/>
          <a:lstStyle/>
          <a:p>
            <a:r>
              <a:rPr lang="en-US" dirty="0"/>
              <a:t>About Me</a:t>
            </a:r>
          </a:p>
        </p:txBody>
      </p:sp>
      <p:grpSp>
        <p:nvGrpSpPr>
          <p:cNvPr id="20" name="Group 19">
            <a:extLst>
              <a:ext uri="{FF2B5EF4-FFF2-40B4-BE49-F238E27FC236}">
                <a16:creationId xmlns:a16="http://schemas.microsoft.com/office/drawing/2014/main" id="{850B37F7-06C9-1AD3-D5F2-6220DE40E648}"/>
              </a:ext>
            </a:extLst>
          </p:cNvPr>
          <p:cNvGrpSpPr/>
          <p:nvPr/>
        </p:nvGrpSpPr>
        <p:grpSpPr>
          <a:xfrm>
            <a:off x="156019" y="376133"/>
            <a:ext cx="2863156" cy="2327887"/>
            <a:chOff x="156019" y="376133"/>
            <a:chExt cx="2863156" cy="2327887"/>
          </a:xfrm>
        </p:grpSpPr>
        <p:pic>
          <p:nvPicPr>
            <p:cNvPr id="7" name="Picture 6">
              <a:extLst>
                <a:ext uri="{FF2B5EF4-FFF2-40B4-BE49-F238E27FC236}">
                  <a16:creationId xmlns:a16="http://schemas.microsoft.com/office/drawing/2014/main" id="{FDD81762-789F-7F87-1E4C-5B65EFF750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56637" y="376133"/>
              <a:ext cx="2661920" cy="1497205"/>
            </a:xfrm>
            <a:prstGeom prst="rect">
              <a:avLst/>
            </a:prstGeom>
          </p:spPr>
        </p:pic>
        <p:sp>
          <p:nvSpPr>
            <p:cNvPr id="8" name="TextBox 7">
              <a:extLst>
                <a:ext uri="{FF2B5EF4-FFF2-40B4-BE49-F238E27FC236}">
                  <a16:creationId xmlns:a16="http://schemas.microsoft.com/office/drawing/2014/main" id="{E877952E-A151-F67B-768B-B3982399AB2E}"/>
                </a:ext>
              </a:extLst>
            </p:cNvPr>
            <p:cNvSpPr txBox="1"/>
            <p:nvPr/>
          </p:nvSpPr>
          <p:spPr>
            <a:xfrm>
              <a:off x="156019" y="2011680"/>
              <a:ext cx="2863156" cy="369332"/>
            </a:xfrm>
            <a:prstGeom prst="rect">
              <a:avLst/>
            </a:prstGeom>
            <a:noFill/>
          </p:spPr>
          <p:txBody>
            <a:bodyPr wrap="none" rtlCol="0">
              <a:spAutoFit/>
            </a:bodyPr>
            <a:lstStyle/>
            <a:p>
              <a:pPr algn="ctr"/>
              <a:r>
                <a:rPr lang="en-US" dirty="0"/>
                <a:t>Jerusalem University College</a:t>
              </a:r>
            </a:p>
          </p:txBody>
        </p:sp>
        <p:sp>
          <p:nvSpPr>
            <p:cNvPr id="19" name="TextBox 18">
              <a:extLst>
                <a:ext uri="{FF2B5EF4-FFF2-40B4-BE49-F238E27FC236}">
                  <a16:creationId xmlns:a16="http://schemas.microsoft.com/office/drawing/2014/main" id="{A58C2B8B-8B52-ED85-D602-C4E45425E2E7}"/>
                </a:ext>
              </a:extLst>
            </p:cNvPr>
            <p:cNvSpPr txBox="1"/>
            <p:nvPr/>
          </p:nvSpPr>
          <p:spPr>
            <a:xfrm>
              <a:off x="160860" y="2334688"/>
              <a:ext cx="2853474" cy="369332"/>
            </a:xfrm>
            <a:prstGeom prst="rect">
              <a:avLst/>
            </a:prstGeom>
            <a:noFill/>
          </p:spPr>
          <p:txBody>
            <a:bodyPr wrap="none" rtlCol="0">
              <a:spAutoFit/>
            </a:bodyPr>
            <a:lstStyle/>
            <a:p>
              <a:pPr algn="ctr"/>
              <a:r>
                <a:rPr lang="en-US" dirty="0"/>
                <a:t>Biblical History &amp; Geography</a:t>
              </a:r>
            </a:p>
          </p:txBody>
        </p:sp>
      </p:grpSp>
      <p:grpSp>
        <p:nvGrpSpPr>
          <p:cNvPr id="22" name="Group 21">
            <a:extLst>
              <a:ext uri="{FF2B5EF4-FFF2-40B4-BE49-F238E27FC236}">
                <a16:creationId xmlns:a16="http://schemas.microsoft.com/office/drawing/2014/main" id="{5AEFBB2D-7410-8AE9-58F1-D9279CA192E2}"/>
              </a:ext>
            </a:extLst>
          </p:cNvPr>
          <p:cNvGrpSpPr/>
          <p:nvPr/>
        </p:nvGrpSpPr>
        <p:grpSpPr>
          <a:xfrm>
            <a:off x="6253537" y="376133"/>
            <a:ext cx="2580845" cy="2541965"/>
            <a:chOff x="6253537" y="1056853"/>
            <a:chExt cx="2580845" cy="2541965"/>
          </a:xfrm>
        </p:grpSpPr>
        <p:pic>
          <p:nvPicPr>
            <p:cNvPr id="13" name="Picture 12">
              <a:extLst>
                <a:ext uri="{FF2B5EF4-FFF2-40B4-BE49-F238E27FC236}">
                  <a16:creationId xmlns:a16="http://schemas.microsoft.com/office/drawing/2014/main" id="{AAFEA6C0-135C-222C-EBEA-43CD8ACC9C7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53537" y="1056853"/>
              <a:ext cx="2580845" cy="1720563"/>
            </a:xfrm>
            <a:prstGeom prst="rect">
              <a:avLst/>
            </a:prstGeom>
          </p:spPr>
        </p:pic>
        <p:sp>
          <p:nvSpPr>
            <p:cNvPr id="15" name="TextBox 14">
              <a:extLst>
                <a:ext uri="{FF2B5EF4-FFF2-40B4-BE49-F238E27FC236}">
                  <a16:creationId xmlns:a16="http://schemas.microsoft.com/office/drawing/2014/main" id="{3EABCAFF-A69C-1184-806F-C94EEF9418D7}"/>
                </a:ext>
              </a:extLst>
            </p:cNvPr>
            <p:cNvSpPr txBox="1"/>
            <p:nvPr/>
          </p:nvSpPr>
          <p:spPr>
            <a:xfrm>
              <a:off x="7250481" y="2877066"/>
              <a:ext cx="586956" cy="369332"/>
            </a:xfrm>
            <a:prstGeom prst="rect">
              <a:avLst/>
            </a:prstGeom>
            <a:noFill/>
          </p:spPr>
          <p:txBody>
            <a:bodyPr wrap="none" rtlCol="0">
              <a:spAutoFit/>
            </a:bodyPr>
            <a:lstStyle/>
            <a:p>
              <a:r>
                <a:rPr lang="en-US" dirty="0"/>
                <a:t>ACU</a:t>
              </a:r>
            </a:p>
          </p:txBody>
        </p:sp>
        <p:sp>
          <p:nvSpPr>
            <p:cNvPr id="21" name="TextBox 20">
              <a:extLst>
                <a:ext uri="{FF2B5EF4-FFF2-40B4-BE49-F238E27FC236}">
                  <a16:creationId xmlns:a16="http://schemas.microsoft.com/office/drawing/2014/main" id="{6191B9D5-E25C-C51B-3488-918E5B62DAA6}"/>
                </a:ext>
              </a:extLst>
            </p:cNvPr>
            <p:cNvSpPr txBox="1"/>
            <p:nvPr/>
          </p:nvSpPr>
          <p:spPr>
            <a:xfrm>
              <a:off x="6552694" y="3229486"/>
              <a:ext cx="1982530" cy="369332"/>
            </a:xfrm>
            <a:prstGeom prst="rect">
              <a:avLst/>
            </a:prstGeom>
            <a:noFill/>
          </p:spPr>
          <p:txBody>
            <a:bodyPr wrap="none" rtlCol="0">
              <a:spAutoFit/>
            </a:bodyPr>
            <a:lstStyle/>
            <a:p>
              <a:pPr algn="ctr"/>
              <a:r>
                <a:rPr lang="en-US" dirty="0"/>
                <a:t>MA, Old Testament</a:t>
              </a:r>
            </a:p>
          </p:txBody>
        </p:sp>
      </p:grpSp>
      <p:grpSp>
        <p:nvGrpSpPr>
          <p:cNvPr id="24" name="Group 23">
            <a:extLst>
              <a:ext uri="{FF2B5EF4-FFF2-40B4-BE49-F238E27FC236}">
                <a16:creationId xmlns:a16="http://schemas.microsoft.com/office/drawing/2014/main" id="{1F89E548-A998-B994-1273-8E90E56AEA2D}"/>
              </a:ext>
            </a:extLst>
          </p:cNvPr>
          <p:cNvGrpSpPr/>
          <p:nvPr/>
        </p:nvGrpSpPr>
        <p:grpSpPr>
          <a:xfrm>
            <a:off x="2454497" y="2055729"/>
            <a:ext cx="4235006" cy="2895392"/>
            <a:chOff x="2373229" y="1547729"/>
            <a:chExt cx="4235006" cy="2895392"/>
          </a:xfrm>
        </p:grpSpPr>
        <p:pic>
          <p:nvPicPr>
            <p:cNvPr id="11" name="Picture 10">
              <a:extLst>
                <a:ext uri="{FF2B5EF4-FFF2-40B4-BE49-F238E27FC236}">
                  <a16:creationId xmlns:a16="http://schemas.microsoft.com/office/drawing/2014/main" id="{B6B84C89-9C48-C582-7A3D-6402F10CC33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13811" y="1547729"/>
              <a:ext cx="2753843" cy="1834059"/>
            </a:xfrm>
            <a:prstGeom prst="rect">
              <a:avLst/>
            </a:prstGeom>
          </p:spPr>
        </p:pic>
        <p:sp>
          <p:nvSpPr>
            <p:cNvPr id="17" name="TextBox 16">
              <a:extLst>
                <a:ext uri="{FF2B5EF4-FFF2-40B4-BE49-F238E27FC236}">
                  <a16:creationId xmlns:a16="http://schemas.microsoft.com/office/drawing/2014/main" id="{D2E5F191-949B-95AB-1AE3-506261918FF2}"/>
                </a:ext>
              </a:extLst>
            </p:cNvPr>
            <p:cNvSpPr txBox="1"/>
            <p:nvPr/>
          </p:nvSpPr>
          <p:spPr>
            <a:xfrm>
              <a:off x="4173177" y="3496956"/>
              <a:ext cx="635110" cy="369332"/>
            </a:xfrm>
            <a:prstGeom prst="rect">
              <a:avLst/>
            </a:prstGeom>
            <a:noFill/>
          </p:spPr>
          <p:txBody>
            <a:bodyPr wrap="none" rtlCol="0">
              <a:spAutoFit/>
            </a:bodyPr>
            <a:lstStyle/>
            <a:p>
              <a:pPr algn="ctr"/>
              <a:r>
                <a:rPr lang="en-US" dirty="0"/>
                <a:t>SMU</a:t>
              </a:r>
            </a:p>
          </p:txBody>
        </p:sp>
        <p:sp>
          <p:nvSpPr>
            <p:cNvPr id="23" name="TextBox 22">
              <a:extLst>
                <a:ext uri="{FF2B5EF4-FFF2-40B4-BE49-F238E27FC236}">
                  <a16:creationId xmlns:a16="http://schemas.microsoft.com/office/drawing/2014/main" id="{F6F2E443-63DB-02E5-89D1-2656628C44A8}"/>
                </a:ext>
              </a:extLst>
            </p:cNvPr>
            <p:cNvSpPr txBox="1"/>
            <p:nvPr/>
          </p:nvSpPr>
          <p:spPr>
            <a:xfrm>
              <a:off x="2373229" y="3796790"/>
              <a:ext cx="4235006" cy="646331"/>
            </a:xfrm>
            <a:prstGeom prst="rect">
              <a:avLst/>
            </a:prstGeom>
            <a:noFill/>
          </p:spPr>
          <p:txBody>
            <a:bodyPr wrap="none" rtlCol="0">
              <a:spAutoFit/>
            </a:bodyPr>
            <a:lstStyle/>
            <a:p>
              <a:pPr algn="ctr"/>
              <a:r>
                <a:rPr lang="en-US" dirty="0"/>
                <a:t>Master of Theology (ThM)</a:t>
              </a:r>
            </a:p>
            <a:p>
              <a:pPr algn="ctr"/>
              <a:r>
                <a:rPr lang="en-US" dirty="0"/>
                <a:t>PhD Hebrew Bible/Old Testament (present)</a:t>
              </a:r>
            </a:p>
          </p:txBody>
        </p:sp>
      </p:grpSp>
    </p:spTree>
    <p:extLst>
      <p:ext uri="{BB962C8B-B14F-4D97-AF65-F5344CB8AC3E}">
        <p14:creationId xmlns:p14="http://schemas.microsoft.com/office/powerpoint/2010/main" val="339443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F2E61E-AC17-3850-B86A-1DBF7434EA0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38" y="0"/>
            <a:ext cx="9143124" cy="5143500"/>
          </a:xfrm>
          <a:prstGeom prst="rect">
            <a:avLst/>
          </a:prstGeom>
        </p:spPr>
      </p:pic>
      <p:sp>
        <p:nvSpPr>
          <p:cNvPr id="2" name="Title 1">
            <a:extLst>
              <a:ext uri="{FF2B5EF4-FFF2-40B4-BE49-F238E27FC236}">
                <a16:creationId xmlns:a16="http://schemas.microsoft.com/office/drawing/2014/main" id="{F0A38D48-BF4B-A8CC-065E-E75CED8B5A6C}"/>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rPr>
              <a:t>Israel Study Tour</a:t>
            </a:r>
          </a:p>
        </p:txBody>
      </p:sp>
    </p:spTree>
    <p:extLst>
      <p:ext uri="{BB962C8B-B14F-4D97-AF65-F5344CB8AC3E}">
        <p14:creationId xmlns:p14="http://schemas.microsoft.com/office/powerpoint/2010/main" val="26677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fontScale="85000" lnSpcReduction="20000"/>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The teachings of Jesus in the Gospels reflect the “culture of the day.”</a:t>
            </a:r>
          </a:p>
          <a:p>
            <a:endParaRPr lang="en-US" b="0" i="0" dirty="0">
              <a:effectLst/>
              <a:latin typeface="Inter"/>
            </a:endParaRPr>
          </a:p>
          <a:p>
            <a:r>
              <a:rPr lang="en-US" dirty="0"/>
              <a:t>Our Lens: Examine the culture of the Second Temple Period to shed light on Jesus’s teachings.</a:t>
            </a:r>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DF164-7A41-4991-1CFF-F0CE98BB6CE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685800" y="12859"/>
            <a:ext cx="7772400" cy="1102519"/>
          </a:xfrm>
        </p:spPr>
        <p:txBody>
          <a:bodyPr/>
          <a:lstStyle/>
          <a:p>
            <a:r>
              <a:rPr lang="en-US" dirty="0">
                <a:effectLst>
                  <a:outerShdw blurRad="50800" dist="38100" algn="l" rotWithShape="0">
                    <a:prstClr val="black">
                      <a:alpha val="40000"/>
                    </a:prstClr>
                  </a:outerShdw>
                </a:effectLst>
              </a:rPr>
              <a:t>Jewish Groups and Sects</a:t>
            </a:r>
          </a:p>
        </p:txBody>
      </p:sp>
    </p:spTree>
    <p:extLst>
      <p:ext uri="{BB962C8B-B14F-4D97-AF65-F5344CB8AC3E}">
        <p14:creationId xmlns:p14="http://schemas.microsoft.com/office/powerpoint/2010/main" val="260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794-340E-DDE0-DF07-920239FC6376}"/>
              </a:ext>
            </a:extLst>
          </p:cNvPr>
          <p:cNvSpPr>
            <a:spLocks noGrp="1"/>
          </p:cNvSpPr>
          <p:nvPr>
            <p:ph type="title" idx="4294967295"/>
          </p:nvPr>
        </p:nvSpPr>
        <p:spPr>
          <a:xfrm>
            <a:off x="0" y="2143125"/>
            <a:ext cx="9144000" cy="857250"/>
          </a:xfrm>
        </p:spPr>
        <p:txBody>
          <a:bodyPr>
            <a:normAutofit fontScale="90000"/>
          </a:bodyPr>
          <a:lstStyle/>
          <a:p>
            <a:r>
              <a:rPr lang="en-US" sz="5400" dirty="0"/>
              <a:t>A Thought Experiment</a:t>
            </a:r>
          </a:p>
        </p:txBody>
      </p:sp>
    </p:spTree>
    <p:extLst>
      <p:ext uri="{BB962C8B-B14F-4D97-AF65-F5344CB8AC3E}">
        <p14:creationId xmlns:p14="http://schemas.microsoft.com/office/powerpoint/2010/main" val="3728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AFE55-340E-39AB-F35D-238A4A1047BA}"/>
              </a:ext>
            </a:extLst>
          </p:cNvPr>
          <p:cNvSpPr>
            <a:spLocks noGrp="1"/>
          </p:cNvSpPr>
          <p:nvPr>
            <p:ph type="title"/>
          </p:nvPr>
        </p:nvSpPr>
        <p:spPr/>
        <p:txBody>
          <a:bodyPr/>
          <a:lstStyle/>
          <a:p>
            <a:r>
              <a:rPr lang="en-US" dirty="0"/>
              <a:t>What Would You Do?</a:t>
            </a:r>
          </a:p>
        </p:txBody>
      </p:sp>
      <p:sp>
        <p:nvSpPr>
          <p:cNvPr id="2" name="TextBox 1">
            <a:extLst>
              <a:ext uri="{FF2B5EF4-FFF2-40B4-BE49-F238E27FC236}">
                <a16:creationId xmlns:a16="http://schemas.microsoft.com/office/drawing/2014/main" id="{0550544A-64E9-4483-D7F3-E055CBE99803}"/>
              </a:ext>
            </a:extLst>
          </p:cNvPr>
          <p:cNvSpPr txBox="1"/>
          <p:nvPr/>
        </p:nvSpPr>
        <p:spPr>
          <a:xfrm>
            <a:off x="871870" y="1616149"/>
            <a:ext cx="2281843" cy="461665"/>
          </a:xfrm>
          <a:prstGeom prst="rect">
            <a:avLst/>
          </a:prstGeom>
          <a:noFill/>
        </p:spPr>
        <p:txBody>
          <a:bodyPr wrap="none" rtlCol="0">
            <a:spAutoFit/>
          </a:bodyPr>
          <a:lstStyle/>
          <a:p>
            <a:r>
              <a:rPr lang="en-US" sz="2400" dirty="0"/>
              <a:t>Go Underground</a:t>
            </a:r>
          </a:p>
        </p:txBody>
      </p:sp>
      <p:sp>
        <p:nvSpPr>
          <p:cNvPr id="3" name="TextBox 2">
            <a:extLst>
              <a:ext uri="{FF2B5EF4-FFF2-40B4-BE49-F238E27FC236}">
                <a16:creationId xmlns:a16="http://schemas.microsoft.com/office/drawing/2014/main" id="{5C43B39C-521D-07F6-4093-BEA7BE6FA826}"/>
              </a:ext>
            </a:extLst>
          </p:cNvPr>
          <p:cNvSpPr txBox="1"/>
          <p:nvPr/>
        </p:nvSpPr>
        <p:spPr>
          <a:xfrm>
            <a:off x="6305107" y="1616149"/>
            <a:ext cx="1326004" cy="461665"/>
          </a:xfrm>
          <a:prstGeom prst="rect">
            <a:avLst/>
          </a:prstGeom>
          <a:noFill/>
        </p:spPr>
        <p:txBody>
          <a:bodyPr wrap="none" rtlCol="0">
            <a:spAutoFit/>
          </a:bodyPr>
          <a:lstStyle/>
          <a:p>
            <a:r>
              <a:rPr lang="en-US" sz="2400" dirty="0"/>
              <a:t>Go Along</a:t>
            </a:r>
          </a:p>
        </p:txBody>
      </p:sp>
      <p:sp>
        <p:nvSpPr>
          <p:cNvPr id="5" name="TextBox 4">
            <a:extLst>
              <a:ext uri="{FF2B5EF4-FFF2-40B4-BE49-F238E27FC236}">
                <a16:creationId xmlns:a16="http://schemas.microsoft.com/office/drawing/2014/main" id="{5CC212FD-64BC-AD91-1853-00E730EC6508}"/>
              </a:ext>
            </a:extLst>
          </p:cNvPr>
          <p:cNvSpPr txBox="1"/>
          <p:nvPr/>
        </p:nvSpPr>
        <p:spPr>
          <a:xfrm>
            <a:off x="776177" y="3551275"/>
            <a:ext cx="1454565" cy="461665"/>
          </a:xfrm>
          <a:prstGeom prst="rect">
            <a:avLst/>
          </a:prstGeom>
          <a:noFill/>
        </p:spPr>
        <p:txBody>
          <a:bodyPr wrap="none" rtlCol="0">
            <a:spAutoFit/>
          </a:bodyPr>
          <a:lstStyle/>
          <a:p>
            <a:r>
              <a:rPr lang="en-US" sz="2400" dirty="0"/>
              <a:t>Fight Back</a:t>
            </a:r>
          </a:p>
        </p:txBody>
      </p:sp>
      <p:sp>
        <p:nvSpPr>
          <p:cNvPr id="6" name="TextBox 5">
            <a:extLst>
              <a:ext uri="{FF2B5EF4-FFF2-40B4-BE49-F238E27FC236}">
                <a16:creationId xmlns:a16="http://schemas.microsoft.com/office/drawing/2014/main" id="{E7FD7EDD-F580-F883-8AA9-BA4FF52C3378}"/>
              </a:ext>
            </a:extLst>
          </p:cNvPr>
          <p:cNvSpPr txBox="1"/>
          <p:nvPr/>
        </p:nvSpPr>
        <p:spPr>
          <a:xfrm>
            <a:off x="5514602" y="3181943"/>
            <a:ext cx="3436838" cy="461665"/>
          </a:xfrm>
          <a:prstGeom prst="rect">
            <a:avLst/>
          </a:prstGeom>
          <a:noFill/>
        </p:spPr>
        <p:txBody>
          <a:bodyPr wrap="none" rtlCol="0">
            <a:spAutoFit/>
          </a:bodyPr>
          <a:lstStyle/>
          <a:p>
            <a:r>
              <a:rPr lang="en-US" sz="2400" dirty="0"/>
              <a:t>Peaceful Protest/Approval</a:t>
            </a:r>
          </a:p>
        </p:txBody>
      </p:sp>
      <p:sp>
        <p:nvSpPr>
          <p:cNvPr id="7" name="TextBox 6">
            <a:extLst>
              <a:ext uri="{FF2B5EF4-FFF2-40B4-BE49-F238E27FC236}">
                <a16:creationId xmlns:a16="http://schemas.microsoft.com/office/drawing/2014/main" id="{53EFC6A9-4DF3-9DD1-A712-80D942C3D9EF}"/>
              </a:ext>
            </a:extLst>
          </p:cNvPr>
          <p:cNvSpPr txBox="1"/>
          <p:nvPr/>
        </p:nvSpPr>
        <p:spPr>
          <a:xfrm>
            <a:off x="3487479" y="4231758"/>
            <a:ext cx="1642694" cy="461665"/>
          </a:xfrm>
          <a:prstGeom prst="rect">
            <a:avLst/>
          </a:prstGeom>
          <a:noFill/>
        </p:spPr>
        <p:txBody>
          <a:bodyPr wrap="none" rtlCol="0">
            <a:spAutoFit/>
          </a:bodyPr>
          <a:lstStyle/>
          <a:p>
            <a:r>
              <a:rPr lang="en-US" sz="2400" dirty="0"/>
              <a:t>Move Away</a:t>
            </a:r>
          </a:p>
        </p:txBody>
      </p:sp>
    </p:spTree>
    <p:extLst>
      <p:ext uri="{BB962C8B-B14F-4D97-AF65-F5344CB8AC3E}">
        <p14:creationId xmlns:p14="http://schemas.microsoft.com/office/powerpoint/2010/main" val="36261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997C-3793-EDB9-5B53-3EDD3126D625}"/>
              </a:ext>
            </a:extLst>
          </p:cNvPr>
          <p:cNvSpPr>
            <a:spLocks noGrp="1"/>
          </p:cNvSpPr>
          <p:nvPr>
            <p:ph type="title"/>
          </p:nvPr>
        </p:nvSpPr>
        <p:spPr/>
        <p:txBody>
          <a:bodyPr/>
          <a:lstStyle/>
          <a:p>
            <a:r>
              <a:rPr lang="en-US" dirty="0"/>
              <a:t>What Do You Believe?</a:t>
            </a:r>
          </a:p>
        </p:txBody>
      </p:sp>
      <p:sp>
        <p:nvSpPr>
          <p:cNvPr id="3" name="TextBox 2">
            <a:extLst>
              <a:ext uri="{FF2B5EF4-FFF2-40B4-BE49-F238E27FC236}">
                <a16:creationId xmlns:a16="http://schemas.microsoft.com/office/drawing/2014/main" id="{EA263D28-23AE-E007-D306-257B55582132}"/>
              </a:ext>
            </a:extLst>
          </p:cNvPr>
          <p:cNvSpPr txBox="1"/>
          <p:nvPr/>
        </p:nvSpPr>
        <p:spPr>
          <a:xfrm>
            <a:off x="421640" y="1524000"/>
            <a:ext cx="8300720" cy="584775"/>
          </a:xfrm>
          <a:prstGeom prst="rect">
            <a:avLst/>
          </a:prstGeom>
          <a:noFill/>
        </p:spPr>
        <p:txBody>
          <a:bodyPr wrap="square" rtlCol="0">
            <a:spAutoFit/>
          </a:bodyPr>
          <a:lstStyle/>
          <a:p>
            <a:pPr algn="ctr"/>
            <a:r>
              <a:rPr lang="en-US" sz="3200" dirty="0"/>
              <a:t>What Determines the course of human history?</a:t>
            </a:r>
          </a:p>
        </p:txBody>
      </p:sp>
      <p:sp>
        <p:nvSpPr>
          <p:cNvPr id="4" name="TextBox 3">
            <a:extLst>
              <a:ext uri="{FF2B5EF4-FFF2-40B4-BE49-F238E27FC236}">
                <a16:creationId xmlns:a16="http://schemas.microsoft.com/office/drawing/2014/main" id="{E0E7B5F7-8868-307F-CB36-CFB22916199B}"/>
              </a:ext>
            </a:extLst>
          </p:cNvPr>
          <p:cNvSpPr txBox="1"/>
          <p:nvPr/>
        </p:nvSpPr>
        <p:spPr>
          <a:xfrm>
            <a:off x="343451" y="2824480"/>
            <a:ext cx="825932" cy="954107"/>
          </a:xfrm>
          <a:prstGeom prst="rect">
            <a:avLst/>
          </a:prstGeom>
          <a:noFill/>
        </p:spPr>
        <p:txBody>
          <a:bodyPr wrap="none" rtlCol="0">
            <a:spAutoFit/>
          </a:bodyPr>
          <a:lstStyle/>
          <a:p>
            <a:pPr algn="ctr"/>
            <a:r>
              <a:rPr lang="en-US" sz="2800" dirty="0"/>
              <a:t>Free</a:t>
            </a:r>
          </a:p>
          <a:p>
            <a:pPr algn="ctr"/>
            <a:r>
              <a:rPr lang="en-US" sz="2800" dirty="0"/>
              <a:t>Will</a:t>
            </a:r>
          </a:p>
        </p:txBody>
      </p:sp>
      <p:sp>
        <p:nvSpPr>
          <p:cNvPr id="5" name="TextBox 4">
            <a:extLst>
              <a:ext uri="{FF2B5EF4-FFF2-40B4-BE49-F238E27FC236}">
                <a16:creationId xmlns:a16="http://schemas.microsoft.com/office/drawing/2014/main" id="{E7850D38-38F3-BDE5-2C36-57E60D82A198}"/>
              </a:ext>
            </a:extLst>
          </p:cNvPr>
          <p:cNvSpPr txBox="1"/>
          <p:nvPr/>
        </p:nvSpPr>
        <p:spPr>
          <a:xfrm>
            <a:off x="8005203" y="2824480"/>
            <a:ext cx="788999" cy="523220"/>
          </a:xfrm>
          <a:prstGeom prst="rect">
            <a:avLst/>
          </a:prstGeom>
          <a:noFill/>
        </p:spPr>
        <p:txBody>
          <a:bodyPr wrap="none" rtlCol="0">
            <a:spAutoFit/>
          </a:bodyPr>
          <a:lstStyle/>
          <a:p>
            <a:pPr algn="ctr"/>
            <a:r>
              <a:rPr lang="en-US" sz="2800" dirty="0"/>
              <a:t>God</a:t>
            </a:r>
          </a:p>
        </p:txBody>
      </p:sp>
      <p:sp>
        <p:nvSpPr>
          <p:cNvPr id="6" name="TextBox 5">
            <a:extLst>
              <a:ext uri="{FF2B5EF4-FFF2-40B4-BE49-F238E27FC236}">
                <a16:creationId xmlns:a16="http://schemas.microsoft.com/office/drawing/2014/main" id="{9AEB8E34-ABA8-19D4-7A3E-5599883B9F43}"/>
              </a:ext>
            </a:extLst>
          </p:cNvPr>
          <p:cNvSpPr txBox="1"/>
          <p:nvPr/>
        </p:nvSpPr>
        <p:spPr>
          <a:xfrm>
            <a:off x="4062085" y="2824480"/>
            <a:ext cx="1019831" cy="523220"/>
          </a:xfrm>
          <a:prstGeom prst="rect">
            <a:avLst/>
          </a:prstGeom>
          <a:noFill/>
        </p:spPr>
        <p:txBody>
          <a:bodyPr wrap="none" rtlCol="0">
            <a:spAutoFit/>
          </a:bodyPr>
          <a:lstStyle/>
          <a:p>
            <a:pPr algn="ctr"/>
            <a:r>
              <a:rPr lang="en-US" sz="2800" dirty="0"/>
              <a:t>A Mix</a:t>
            </a:r>
          </a:p>
        </p:txBody>
      </p:sp>
      <p:sp>
        <p:nvSpPr>
          <p:cNvPr id="7" name="TextBox 6">
            <a:extLst>
              <a:ext uri="{FF2B5EF4-FFF2-40B4-BE49-F238E27FC236}">
                <a16:creationId xmlns:a16="http://schemas.microsoft.com/office/drawing/2014/main" id="{CCD23CEC-955D-0D64-60B2-BC1E95CC9321}"/>
              </a:ext>
            </a:extLst>
          </p:cNvPr>
          <p:cNvSpPr txBox="1"/>
          <p:nvPr/>
        </p:nvSpPr>
        <p:spPr>
          <a:xfrm>
            <a:off x="163948" y="3991947"/>
            <a:ext cx="1184941" cy="369332"/>
          </a:xfrm>
          <a:prstGeom prst="rect">
            <a:avLst/>
          </a:prstGeom>
          <a:noFill/>
        </p:spPr>
        <p:txBody>
          <a:bodyPr wrap="none" rtlCol="0">
            <a:spAutoFit/>
          </a:bodyPr>
          <a:lstStyle/>
          <a:p>
            <a:pPr algn="ctr"/>
            <a:r>
              <a:rPr lang="en-US" dirty="0"/>
              <a:t>Sadducees</a:t>
            </a:r>
          </a:p>
        </p:txBody>
      </p:sp>
      <p:sp>
        <p:nvSpPr>
          <p:cNvPr id="8" name="TextBox 7">
            <a:extLst>
              <a:ext uri="{FF2B5EF4-FFF2-40B4-BE49-F238E27FC236}">
                <a16:creationId xmlns:a16="http://schemas.microsoft.com/office/drawing/2014/main" id="{B86CA1C6-3523-6373-4AF6-43E88D970873}"/>
              </a:ext>
            </a:extLst>
          </p:cNvPr>
          <p:cNvSpPr txBox="1"/>
          <p:nvPr/>
        </p:nvSpPr>
        <p:spPr>
          <a:xfrm>
            <a:off x="7875360" y="3991947"/>
            <a:ext cx="918842" cy="369332"/>
          </a:xfrm>
          <a:prstGeom prst="rect">
            <a:avLst/>
          </a:prstGeom>
          <a:noFill/>
        </p:spPr>
        <p:txBody>
          <a:bodyPr wrap="none" rtlCol="0">
            <a:spAutoFit/>
          </a:bodyPr>
          <a:lstStyle/>
          <a:p>
            <a:pPr algn="ctr"/>
            <a:r>
              <a:rPr lang="en-US" dirty="0"/>
              <a:t>Essenes</a:t>
            </a:r>
          </a:p>
        </p:txBody>
      </p:sp>
      <p:sp>
        <p:nvSpPr>
          <p:cNvPr id="9" name="TextBox 8">
            <a:extLst>
              <a:ext uri="{FF2B5EF4-FFF2-40B4-BE49-F238E27FC236}">
                <a16:creationId xmlns:a16="http://schemas.microsoft.com/office/drawing/2014/main" id="{B7D75793-DDFE-1FDD-5C6D-04F798B27339}"/>
              </a:ext>
            </a:extLst>
          </p:cNvPr>
          <p:cNvSpPr txBox="1"/>
          <p:nvPr/>
        </p:nvSpPr>
        <p:spPr>
          <a:xfrm>
            <a:off x="4032428" y="3991947"/>
            <a:ext cx="1079143" cy="369332"/>
          </a:xfrm>
          <a:prstGeom prst="rect">
            <a:avLst/>
          </a:prstGeom>
          <a:noFill/>
        </p:spPr>
        <p:txBody>
          <a:bodyPr wrap="none" rtlCol="0">
            <a:spAutoFit/>
          </a:bodyPr>
          <a:lstStyle/>
          <a:p>
            <a:pPr algn="ctr"/>
            <a:r>
              <a:rPr lang="en-US" dirty="0"/>
              <a:t>Pharisees</a:t>
            </a:r>
          </a:p>
        </p:txBody>
      </p:sp>
    </p:spTree>
    <p:extLst>
      <p:ext uri="{BB962C8B-B14F-4D97-AF65-F5344CB8AC3E}">
        <p14:creationId xmlns:p14="http://schemas.microsoft.com/office/powerpoint/2010/main" val="40113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15372</TotalTime>
  <Words>526</Words>
  <Application>Microsoft Macintosh PowerPoint</Application>
  <PresentationFormat>On-screen Show (16:9)</PresentationFormat>
  <Paragraphs>70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Inter</vt:lpstr>
      <vt:lpstr>Black</vt:lpstr>
      <vt:lpstr>Ancient Insights</vt:lpstr>
      <vt:lpstr>About Me</vt:lpstr>
      <vt:lpstr>About Me</vt:lpstr>
      <vt:lpstr>Israel Study Tour</vt:lpstr>
      <vt:lpstr>Objective and Method</vt:lpstr>
      <vt:lpstr>Jewish Groups and Sects</vt:lpstr>
      <vt:lpstr>A Thought Experiment</vt:lpstr>
      <vt:lpstr>What Would You Do?</vt:lpstr>
      <vt:lpstr>What Do You Believe?</vt:lpstr>
      <vt:lpstr>Where Does Jesus Fit?</vt:lpstr>
      <vt:lpstr>The Criticism of an Insider</vt:lpstr>
      <vt:lpstr>A Possible Clue?</vt:lpstr>
      <vt:lpstr>PowerPoint Presentation</vt:lpstr>
      <vt:lpstr>Water from The Rock</vt:lpstr>
      <vt:lpstr>Rabbis asked:</vt:lpstr>
      <vt:lpstr>Rabbinic Answer:</vt:lpstr>
      <vt:lpstr>Sounds Crazy?</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726</cp:revision>
  <cp:lastPrinted>2023-01-29T03:14:22Z</cp:lastPrinted>
  <dcterms:created xsi:type="dcterms:W3CDTF">2014-10-04T23:26:39Z</dcterms:created>
  <dcterms:modified xsi:type="dcterms:W3CDTF">2023-07-17T12:36:45Z</dcterms:modified>
</cp:coreProperties>
</file>