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handoutMasterIdLst>
    <p:handoutMasterId r:id="rId33"/>
  </p:handoutMasterIdLst>
  <p:sldIdLst>
    <p:sldId id="649" r:id="rId2"/>
    <p:sldId id="793" r:id="rId3"/>
    <p:sldId id="796" r:id="rId4"/>
    <p:sldId id="821" r:id="rId5"/>
    <p:sldId id="812" r:id="rId6"/>
    <p:sldId id="813" r:id="rId7"/>
    <p:sldId id="814" r:id="rId8"/>
    <p:sldId id="815" r:id="rId9"/>
    <p:sldId id="797" r:id="rId10"/>
    <p:sldId id="798" r:id="rId11"/>
    <p:sldId id="800" r:id="rId12"/>
    <p:sldId id="801" r:id="rId13"/>
    <p:sldId id="802" r:id="rId14"/>
    <p:sldId id="803" r:id="rId15"/>
    <p:sldId id="805" r:id="rId16"/>
    <p:sldId id="804" r:id="rId17"/>
    <p:sldId id="806" r:id="rId18"/>
    <p:sldId id="807" r:id="rId19"/>
    <p:sldId id="808" r:id="rId20"/>
    <p:sldId id="809" r:id="rId21"/>
    <p:sldId id="810" r:id="rId22"/>
    <p:sldId id="811" r:id="rId23"/>
    <p:sldId id="816" r:id="rId24"/>
    <p:sldId id="817" r:id="rId25"/>
    <p:sldId id="818" r:id="rId26"/>
    <p:sldId id="819" r:id="rId27"/>
    <p:sldId id="822" r:id="rId28"/>
    <p:sldId id="820" r:id="rId29"/>
    <p:sldId id="713" r:id="rId30"/>
    <p:sldId id="791" r:id="rId31"/>
  </p:sldIdLst>
  <p:sldSz cx="9144000" cy="5143500" type="screen16x9"/>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FB9"/>
    <a:srgbClr val="F9FFBE"/>
    <a:srgbClr val="F7FFDD"/>
    <a:srgbClr val="FFFFB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447"/>
    <p:restoredTop sz="92736"/>
  </p:normalViewPr>
  <p:slideViewPr>
    <p:cSldViewPr snapToGrid="0" snapToObjects="1">
      <p:cViewPr varScale="1">
        <p:scale>
          <a:sx n="127" d="100"/>
          <a:sy n="127" d="100"/>
        </p:scale>
        <p:origin x="192" y="256"/>
      </p:cViewPr>
      <p:guideLst>
        <p:guide orient="horz" pos="162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548491-4EC8-294C-AF21-EEDE883C046B}"/>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E1471B-2E06-1E4C-A75A-7DEF33D9FECD}"/>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4CA7C9F-0D65-D749-A018-7E2C211F1CC7}" type="datetimeFigureOut">
              <a:rPr lang="en-US" smtClean="0"/>
              <a:t>7/22/23</a:t>
            </a:fld>
            <a:endParaRPr lang="en-US"/>
          </a:p>
        </p:txBody>
      </p:sp>
      <p:sp>
        <p:nvSpPr>
          <p:cNvPr id="4" name="Footer Placeholder 3">
            <a:extLst>
              <a:ext uri="{FF2B5EF4-FFF2-40B4-BE49-F238E27FC236}">
                <a16:creationId xmlns:a16="http://schemas.microsoft.com/office/drawing/2014/main" id="{4F5850C6-0081-3449-A43A-F8E698EC071A}"/>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3504C9F-1AF7-0E47-AC5F-DFB8986A3B63}"/>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F59797BB-EAFB-684A-916B-432BEE220940}" type="slidenum">
              <a:rPr lang="en-US" smtClean="0"/>
              <a:t>‹#›</a:t>
            </a:fld>
            <a:endParaRPr lang="en-US"/>
          </a:p>
        </p:txBody>
      </p:sp>
    </p:spTree>
    <p:extLst>
      <p:ext uri="{BB962C8B-B14F-4D97-AF65-F5344CB8AC3E}">
        <p14:creationId xmlns:p14="http://schemas.microsoft.com/office/powerpoint/2010/main" val="4123882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7C602DC-97CC-284B-8DAC-4FDE98189F2D}" type="datetimeFigureOut">
              <a:rPr lang="en-US" smtClean="0"/>
              <a:t>7/22/23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6D73B1-E4C9-414D-9FAC-68B90BD201AD}" type="slidenum">
              <a:rPr lang="en-US" smtClean="0"/>
              <a:t>‹#›</a:t>
            </a:fld>
            <a:endParaRPr lang="en-US"/>
          </a:p>
        </p:txBody>
      </p:sp>
    </p:spTree>
    <p:extLst>
      <p:ext uri="{BB962C8B-B14F-4D97-AF65-F5344CB8AC3E}">
        <p14:creationId xmlns:p14="http://schemas.microsoft.com/office/powerpoint/2010/main" val="452655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1</a:t>
            </a:fld>
            <a:endParaRPr lang="en-US"/>
          </a:p>
        </p:txBody>
      </p:sp>
    </p:spTree>
    <p:extLst>
      <p:ext uri="{BB962C8B-B14F-4D97-AF65-F5344CB8AC3E}">
        <p14:creationId xmlns:p14="http://schemas.microsoft.com/office/powerpoint/2010/main" val="2625890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3</a:t>
            </a:fld>
            <a:endParaRPr lang="en-US"/>
          </a:p>
        </p:txBody>
      </p:sp>
    </p:spTree>
    <p:extLst>
      <p:ext uri="{BB962C8B-B14F-4D97-AF65-F5344CB8AC3E}">
        <p14:creationId xmlns:p14="http://schemas.microsoft.com/office/powerpoint/2010/main" val="2834090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6D73B1-E4C9-414D-9FAC-68B90BD201AD}" type="slidenum">
              <a:rPr lang="en-US" smtClean="0"/>
              <a:t>21</a:t>
            </a:fld>
            <a:endParaRPr lang="en-US"/>
          </a:p>
        </p:txBody>
      </p:sp>
    </p:spTree>
    <p:extLst>
      <p:ext uri="{BB962C8B-B14F-4D97-AF65-F5344CB8AC3E}">
        <p14:creationId xmlns:p14="http://schemas.microsoft.com/office/powerpoint/2010/main" val="2615396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992548-776D-4B47-A5A7-7DDB6EE87121}" type="datetimeFigureOut">
              <a:rPr lang="en-US" smtClean="0"/>
              <a:t>7/22/23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7/22/23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7/22/23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992548-776D-4B47-A5A7-7DDB6EE87121}" type="datetimeFigureOut">
              <a:rPr lang="en-US" smtClean="0"/>
              <a:t>7/22/23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992548-776D-4B47-A5A7-7DDB6EE87121}" type="datetimeFigureOut">
              <a:rPr lang="en-US" smtClean="0"/>
              <a:t>7/22/23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992548-776D-4B47-A5A7-7DDB6EE87121}" type="datetimeFigureOut">
              <a:rPr lang="en-US" smtClean="0"/>
              <a:t>7/22/23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992548-776D-4B47-A5A7-7DDB6EE87121}" type="datetimeFigureOut">
              <a:rPr lang="en-US" smtClean="0"/>
              <a:t>7/22/23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992548-776D-4B47-A5A7-7DDB6EE87121}" type="datetimeFigureOut">
              <a:rPr lang="en-US" smtClean="0"/>
              <a:t>7/22/23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92548-776D-4B47-A5A7-7DDB6EE87121}" type="datetimeFigureOut">
              <a:rPr lang="en-US" smtClean="0"/>
              <a:t>7/22/23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7/22/23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992548-776D-4B47-A5A7-7DDB6EE87121}" type="datetimeFigureOut">
              <a:rPr lang="en-US" smtClean="0"/>
              <a:t>7/22/23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B1E24D-ADA0-284A-9D8A-2DE776502195}"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5992548-776D-4B47-A5A7-7DDB6EE87121}" type="datetimeFigureOut">
              <a:rPr lang="en-US" smtClean="0"/>
              <a:t>7/22/23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1E24D-ADA0-284A-9D8A-2DE776502195}"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ED55B8-9D57-E980-6980-B4AAAC98A91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0"/>
            <a:ext cx="9144000" cy="5143348"/>
          </a:xfrm>
          <a:prstGeom prst="rect">
            <a:avLst/>
          </a:prstGeom>
        </p:spPr>
      </p:pic>
      <p:sp>
        <p:nvSpPr>
          <p:cNvPr id="4" name="Title 3"/>
          <p:cNvSpPr>
            <a:spLocks noGrp="1"/>
          </p:cNvSpPr>
          <p:nvPr>
            <p:ph type="ctrTitle"/>
          </p:nvPr>
        </p:nvSpPr>
        <p:spPr>
          <a:xfrm>
            <a:off x="685800" y="12859"/>
            <a:ext cx="7772400" cy="1102519"/>
          </a:xfrm>
        </p:spPr>
        <p:txBody>
          <a:bodyPr>
            <a:normAutofit/>
          </a:bodyPr>
          <a:lstStyle/>
          <a:p>
            <a:r>
              <a:rPr lang="en-US" sz="6000" dirty="0">
                <a:effectLst>
                  <a:outerShdw blurRad="50800" dist="38100" algn="l" rotWithShape="0">
                    <a:prstClr val="black">
                      <a:alpha val="40000"/>
                    </a:prstClr>
                  </a:outerShdw>
                </a:effectLst>
              </a:rPr>
              <a:t>Ancient Insights</a:t>
            </a:r>
          </a:p>
        </p:txBody>
      </p:sp>
      <p:sp>
        <p:nvSpPr>
          <p:cNvPr id="5" name="Subtitle 4"/>
          <p:cNvSpPr>
            <a:spLocks noGrp="1"/>
          </p:cNvSpPr>
          <p:nvPr>
            <p:ph type="subTitle" idx="1"/>
          </p:nvPr>
        </p:nvSpPr>
        <p:spPr>
          <a:xfrm>
            <a:off x="0" y="881698"/>
            <a:ext cx="9144000" cy="1314450"/>
          </a:xfrm>
        </p:spPr>
        <p:txBody>
          <a:bodyPr>
            <a:normAutofit/>
          </a:bodyPr>
          <a:lstStyle/>
          <a:p>
            <a:r>
              <a:rPr lang="en-US" dirty="0">
                <a:solidFill>
                  <a:schemeClr val="tx1"/>
                </a:solidFill>
                <a:effectLst>
                  <a:outerShdw blurRad="50800" dist="38100" dir="18900000" algn="bl" rotWithShape="0">
                    <a:prstClr val="black">
                      <a:alpha val="40000"/>
                    </a:prstClr>
                  </a:outerShdw>
                </a:effectLst>
              </a:rPr>
              <a:t>The Cultural Context of Jesus’s Teachings</a:t>
            </a:r>
          </a:p>
        </p:txBody>
      </p:sp>
    </p:spTree>
    <p:extLst>
      <p:ext uri="{BB962C8B-B14F-4D97-AF65-F5344CB8AC3E}">
        <p14:creationId xmlns:p14="http://schemas.microsoft.com/office/powerpoint/2010/main" val="193395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61617-700B-2D1C-437D-2D5D211104E0}"/>
              </a:ext>
            </a:extLst>
          </p:cNvPr>
          <p:cNvSpPr>
            <a:spLocks noGrp="1"/>
          </p:cNvSpPr>
          <p:nvPr>
            <p:ph type="title"/>
          </p:nvPr>
        </p:nvSpPr>
        <p:spPr/>
        <p:txBody>
          <a:bodyPr/>
          <a:lstStyle/>
          <a:p>
            <a:r>
              <a:rPr lang="en-US" dirty="0"/>
              <a:t>How Do We Interpret Scripture?</a:t>
            </a:r>
          </a:p>
        </p:txBody>
      </p:sp>
      <p:sp>
        <p:nvSpPr>
          <p:cNvPr id="3" name="Content Placeholder 2">
            <a:extLst>
              <a:ext uri="{FF2B5EF4-FFF2-40B4-BE49-F238E27FC236}">
                <a16:creationId xmlns:a16="http://schemas.microsoft.com/office/drawing/2014/main" id="{14082455-2424-D103-88B2-47C4DDBD8ECB}"/>
              </a:ext>
            </a:extLst>
          </p:cNvPr>
          <p:cNvSpPr>
            <a:spLocks noGrp="1"/>
          </p:cNvSpPr>
          <p:nvPr>
            <p:ph idx="1"/>
          </p:nvPr>
        </p:nvSpPr>
        <p:spPr/>
        <p:txBody>
          <a:bodyPr>
            <a:normAutofit fontScale="92500" lnSpcReduction="20000"/>
          </a:bodyPr>
          <a:lstStyle/>
          <a:p>
            <a:r>
              <a:rPr lang="en-US" dirty="0"/>
              <a:t>What rules do we use? What limits do we set?</a:t>
            </a:r>
          </a:p>
          <a:p>
            <a:pPr lvl="1"/>
            <a:r>
              <a:rPr lang="en-US" dirty="0"/>
              <a:t>Hermeneutics</a:t>
            </a:r>
          </a:p>
          <a:p>
            <a:pPr lvl="1"/>
            <a:r>
              <a:rPr lang="en-US" dirty="0"/>
              <a:t>The lenses we use to find (authoritative) meaning.</a:t>
            </a:r>
          </a:p>
          <a:p>
            <a:endParaRPr lang="en-US" dirty="0"/>
          </a:p>
          <a:p>
            <a:r>
              <a:rPr lang="en-US" dirty="0"/>
              <a:t>Philo: Scripture as 3 meanings</a:t>
            </a:r>
          </a:p>
          <a:p>
            <a:pPr lvl="1"/>
            <a:r>
              <a:rPr lang="en-US" dirty="0"/>
              <a:t>Literal</a:t>
            </a:r>
          </a:p>
          <a:p>
            <a:pPr lvl="1"/>
            <a:r>
              <a:rPr lang="en-US" dirty="0"/>
              <a:t>Typological</a:t>
            </a:r>
          </a:p>
          <a:p>
            <a:pPr lvl="1"/>
            <a:r>
              <a:rPr lang="en-US" dirty="0"/>
              <a:t>Allegorical</a:t>
            </a:r>
          </a:p>
        </p:txBody>
      </p:sp>
    </p:spTree>
    <p:extLst>
      <p:ext uri="{BB962C8B-B14F-4D97-AF65-F5344CB8AC3E}">
        <p14:creationId xmlns:p14="http://schemas.microsoft.com/office/powerpoint/2010/main" val="3358402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9179-6279-71C4-D6DA-93B0A5AAD305}"/>
              </a:ext>
            </a:extLst>
          </p:cNvPr>
          <p:cNvSpPr>
            <a:spLocks noGrp="1"/>
          </p:cNvSpPr>
          <p:nvPr>
            <p:ph type="title" idx="4294967295"/>
          </p:nvPr>
        </p:nvSpPr>
        <p:spPr>
          <a:xfrm>
            <a:off x="0" y="1800731"/>
            <a:ext cx="9144000" cy="1542038"/>
          </a:xfrm>
        </p:spPr>
        <p:txBody>
          <a:bodyPr>
            <a:noAutofit/>
          </a:bodyPr>
          <a:lstStyle/>
          <a:p>
            <a:r>
              <a:rPr lang="en-US" sz="5400" dirty="0"/>
              <a:t>Do Churches of Christ</a:t>
            </a:r>
            <a:br>
              <a:rPr lang="en-US" sz="5400" dirty="0"/>
            </a:br>
            <a:r>
              <a:rPr lang="en-US" sz="5400" dirty="0"/>
              <a:t>have a Hermeneutic?</a:t>
            </a:r>
          </a:p>
        </p:txBody>
      </p:sp>
    </p:spTree>
    <p:extLst>
      <p:ext uri="{BB962C8B-B14F-4D97-AF65-F5344CB8AC3E}">
        <p14:creationId xmlns:p14="http://schemas.microsoft.com/office/powerpoint/2010/main" val="327872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2D007-24DC-F130-6082-8DE58BAD9A41}"/>
              </a:ext>
            </a:extLst>
          </p:cNvPr>
          <p:cNvSpPr>
            <a:spLocks noGrp="1"/>
          </p:cNvSpPr>
          <p:nvPr>
            <p:ph type="title"/>
          </p:nvPr>
        </p:nvSpPr>
        <p:spPr/>
        <p:txBody>
          <a:bodyPr/>
          <a:lstStyle/>
          <a:p>
            <a:r>
              <a:rPr lang="en-US" dirty="0"/>
              <a:t>Church of Christ Hermeneutics</a:t>
            </a:r>
          </a:p>
        </p:txBody>
      </p:sp>
      <p:sp>
        <p:nvSpPr>
          <p:cNvPr id="3" name="Content Placeholder 2">
            <a:extLst>
              <a:ext uri="{FF2B5EF4-FFF2-40B4-BE49-F238E27FC236}">
                <a16:creationId xmlns:a16="http://schemas.microsoft.com/office/drawing/2014/main" id="{4E441066-44AA-2E90-24F0-E080E0B42B18}"/>
              </a:ext>
            </a:extLst>
          </p:cNvPr>
          <p:cNvSpPr>
            <a:spLocks noGrp="1"/>
          </p:cNvSpPr>
          <p:nvPr>
            <p:ph idx="1"/>
          </p:nvPr>
        </p:nvSpPr>
        <p:spPr/>
        <p:txBody>
          <a:bodyPr>
            <a:normAutofit lnSpcReduction="10000"/>
          </a:bodyPr>
          <a:lstStyle/>
          <a:p>
            <a:r>
              <a:rPr lang="en-US" dirty="0"/>
              <a:t>Direct Command</a:t>
            </a:r>
          </a:p>
          <a:p>
            <a:r>
              <a:rPr lang="en-US" dirty="0"/>
              <a:t>Specific Example</a:t>
            </a:r>
          </a:p>
          <a:p>
            <a:r>
              <a:rPr lang="en-US" dirty="0"/>
              <a:t>Necessary Inference</a:t>
            </a:r>
          </a:p>
          <a:p>
            <a:endParaRPr lang="en-US" dirty="0"/>
          </a:p>
          <a:p>
            <a:r>
              <a:rPr lang="en-US" dirty="0"/>
              <a:t>“Speak where the Bible speaks; be silent where the Bible is silent.”</a:t>
            </a:r>
          </a:p>
        </p:txBody>
      </p:sp>
    </p:spTree>
    <p:extLst>
      <p:ext uri="{BB962C8B-B14F-4D97-AF65-F5344CB8AC3E}">
        <p14:creationId xmlns:p14="http://schemas.microsoft.com/office/powerpoint/2010/main" val="3438572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DC3BC-8098-1FD2-49E7-471E9511DB43}"/>
              </a:ext>
            </a:extLst>
          </p:cNvPr>
          <p:cNvSpPr>
            <a:spLocks noGrp="1"/>
          </p:cNvSpPr>
          <p:nvPr>
            <p:ph type="title"/>
          </p:nvPr>
        </p:nvSpPr>
        <p:spPr/>
        <p:txBody>
          <a:bodyPr/>
          <a:lstStyle/>
          <a:p>
            <a:r>
              <a:rPr lang="en-US" dirty="0"/>
              <a:t>One of my Classes this Fall</a:t>
            </a:r>
          </a:p>
        </p:txBody>
      </p:sp>
      <p:sp>
        <p:nvSpPr>
          <p:cNvPr id="3" name="Content Placeholder 2">
            <a:extLst>
              <a:ext uri="{FF2B5EF4-FFF2-40B4-BE49-F238E27FC236}">
                <a16:creationId xmlns:a16="http://schemas.microsoft.com/office/drawing/2014/main" id="{E766B107-5912-8827-5C36-FC500A018FCA}"/>
              </a:ext>
            </a:extLst>
          </p:cNvPr>
          <p:cNvSpPr>
            <a:spLocks noGrp="1"/>
          </p:cNvSpPr>
          <p:nvPr>
            <p:ph idx="1"/>
          </p:nvPr>
        </p:nvSpPr>
        <p:spPr/>
        <p:txBody>
          <a:bodyPr>
            <a:normAutofit fontScale="62500" lnSpcReduction="20000"/>
          </a:bodyPr>
          <a:lstStyle/>
          <a:p>
            <a:r>
              <a:rPr lang="en-US" dirty="0"/>
              <a:t>Hermeneutical Developments in Hebrew Bible Studies</a:t>
            </a:r>
          </a:p>
          <a:p>
            <a:endParaRPr lang="en-US" dirty="0"/>
          </a:p>
          <a:p>
            <a:r>
              <a:rPr lang="en-US" dirty="0"/>
              <a:t>Topics:</a:t>
            </a:r>
          </a:p>
          <a:p>
            <a:pPr lvl="1"/>
            <a:r>
              <a:rPr lang="en-US" dirty="0"/>
              <a:t>Feminist Hermeneutics</a:t>
            </a:r>
          </a:p>
          <a:p>
            <a:pPr lvl="1"/>
            <a:r>
              <a:rPr lang="en-US" dirty="0"/>
              <a:t>Disability Hermeneutics</a:t>
            </a:r>
          </a:p>
          <a:p>
            <a:pPr lvl="1"/>
            <a:r>
              <a:rPr lang="en-US" dirty="0"/>
              <a:t>Liberationist Hermeneutics</a:t>
            </a:r>
          </a:p>
          <a:p>
            <a:pPr lvl="1"/>
            <a:r>
              <a:rPr lang="en-US" dirty="0"/>
              <a:t>Post-Colonial Hermeneutics</a:t>
            </a:r>
          </a:p>
          <a:p>
            <a:pPr lvl="1"/>
            <a:r>
              <a:rPr lang="en-US" dirty="0"/>
              <a:t>Minoritizing Hermeneutics</a:t>
            </a:r>
          </a:p>
          <a:p>
            <a:pPr lvl="1"/>
            <a:r>
              <a:rPr lang="en-US" dirty="0"/>
              <a:t>Queer Hermeneutics</a:t>
            </a:r>
          </a:p>
          <a:p>
            <a:pPr lvl="1"/>
            <a:r>
              <a:rPr lang="en-US" dirty="0"/>
              <a:t>Womanist Hermeneutics</a:t>
            </a:r>
          </a:p>
          <a:p>
            <a:pPr lvl="1"/>
            <a:r>
              <a:rPr lang="en-US" dirty="0"/>
              <a:t>Visual Hermeneutics</a:t>
            </a:r>
          </a:p>
          <a:p>
            <a:pPr marL="0" indent="0">
              <a:buNone/>
            </a:pPr>
            <a:endParaRPr lang="en-US" dirty="0"/>
          </a:p>
        </p:txBody>
      </p:sp>
    </p:spTree>
    <p:extLst>
      <p:ext uri="{BB962C8B-B14F-4D97-AF65-F5344CB8AC3E}">
        <p14:creationId xmlns:p14="http://schemas.microsoft.com/office/powerpoint/2010/main" val="419119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9179-6279-71C4-D6DA-93B0A5AAD305}"/>
              </a:ext>
            </a:extLst>
          </p:cNvPr>
          <p:cNvSpPr>
            <a:spLocks noGrp="1"/>
          </p:cNvSpPr>
          <p:nvPr>
            <p:ph type="title" idx="4294967295"/>
          </p:nvPr>
        </p:nvSpPr>
        <p:spPr>
          <a:xfrm>
            <a:off x="0" y="1800731"/>
            <a:ext cx="9144000" cy="1542038"/>
          </a:xfrm>
        </p:spPr>
        <p:txBody>
          <a:bodyPr>
            <a:noAutofit/>
          </a:bodyPr>
          <a:lstStyle/>
          <a:p>
            <a:r>
              <a:rPr lang="en-US" sz="5400" dirty="0"/>
              <a:t>How Did Jews in the 1</a:t>
            </a:r>
            <a:r>
              <a:rPr lang="en-US" sz="5400" baseline="30000" dirty="0"/>
              <a:t>st</a:t>
            </a:r>
            <a:r>
              <a:rPr lang="en-US" sz="5400" dirty="0"/>
              <a:t> Century Interpret Scripture?</a:t>
            </a:r>
          </a:p>
        </p:txBody>
      </p:sp>
    </p:spTree>
    <p:extLst>
      <p:ext uri="{BB962C8B-B14F-4D97-AF65-F5344CB8AC3E}">
        <p14:creationId xmlns:p14="http://schemas.microsoft.com/office/powerpoint/2010/main" val="32383297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4F36D-3A87-EF93-B1EF-A6D702624F4D}"/>
              </a:ext>
            </a:extLst>
          </p:cNvPr>
          <p:cNvSpPr>
            <a:spLocks noGrp="1"/>
          </p:cNvSpPr>
          <p:nvPr>
            <p:ph type="title"/>
          </p:nvPr>
        </p:nvSpPr>
        <p:spPr/>
        <p:txBody>
          <a:bodyPr/>
          <a:lstStyle/>
          <a:p>
            <a:r>
              <a:rPr lang="en-US" dirty="0"/>
              <a:t>CAUTION!!</a:t>
            </a:r>
          </a:p>
        </p:txBody>
      </p:sp>
      <p:sp>
        <p:nvSpPr>
          <p:cNvPr id="3" name="Content Placeholder 2">
            <a:extLst>
              <a:ext uri="{FF2B5EF4-FFF2-40B4-BE49-F238E27FC236}">
                <a16:creationId xmlns:a16="http://schemas.microsoft.com/office/drawing/2014/main" id="{51CA93FF-3460-AA49-F710-4639DC3D2198}"/>
              </a:ext>
            </a:extLst>
          </p:cNvPr>
          <p:cNvSpPr>
            <a:spLocks noGrp="1"/>
          </p:cNvSpPr>
          <p:nvPr>
            <p:ph idx="1"/>
          </p:nvPr>
        </p:nvSpPr>
        <p:spPr/>
        <p:txBody>
          <a:bodyPr>
            <a:normAutofit fontScale="85000" lnSpcReduction="20000"/>
          </a:bodyPr>
          <a:lstStyle/>
          <a:p>
            <a:r>
              <a:rPr lang="en-US" dirty="0"/>
              <a:t>Our information comes from ~200 CE.</a:t>
            </a:r>
          </a:p>
          <a:p>
            <a:r>
              <a:rPr lang="en-US" dirty="0"/>
              <a:t>The information is from a single branch of Judaism: Rabbinic Judaism.</a:t>
            </a:r>
          </a:p>
          <a:p>
            <a:pPr lvl="1"/>
            <a:r>
              <a:rPr lang="en-US" dirty="0"/>
              <a:t>Successors to the Pharisees</a:t>
            </a:r>
          </a:p>
          <a:p>
            <a:r>
              <a:rPr lang="en-US" dirty="0"/>
              <a:t>No info from Sadducees, Zealots, or many other groups.</a:t>
            </a:r>
          </a:p>
          <a:p>
            <a:r>
              <a:rPr lang="en-US" dirty="0"/>
              <a:t>No information from the “common” people.</a:t>
            </a:r>
          </a:p>
          <a:p>
            <a:r>
              <a:rPr lang="en-US" dirty="0"/>
              <a:t>We must avoid generalizations!</a:t>
            </a:r>
          </a:p>
        </p:txBody>
      </p:sp>
    </p:spTree>
    <p:extLst>
      <p:ext uri="{BB962C8B-B14F-4D97-AF65-F5344CB8AC3E}">
        <p14:creationId xmlns:p14="http://schemas.microsoft.com/office/powerpoint/2010/main" val="279354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D730-43E2-4964-2334-694D3EC89AB4}"/>
              </a:ext>
            </a:extLst>
          </p:cNvPr>
          <p:cNvSpPr>
            <a:spLocks noGrp="1"/>
          </p:cNvSpPr>
          <p:nvPr>
            <p:ph type="title"/>
          </p:nvPr>
        </p:nvSpPr>
        <p:spPr/>
        <p:txBody>
          <a:bodyPr/>
          <a:lstStyle/>
          <a:p>
            <a:r>
              <a:rPr lang="en-US" dirty="0"/>
              <a:t>Rabbinic Interpretive Methods</a:t>
            </a:r>
          </a:p>
        </p:txBody>
      </p:sp>
      <p:sp>
        <p:nvSpPr>
          <p:cNvPr id="3" name="Content Placeholder 2">
            <a:extLst>
              <a:ext uri="{FF2B5EF4-FFF2-40B4-BE49-F238E27FC236}">
                <a16:creationId xmlns:a16="http://schemas.microsoft.com/office/drawing/2014/main" id="{E3C04545-7CAC-7ABE-A6D5-4D676804F995}"/>
              </a:ext>
            </a:extLst>
          </p:cNvPr>
          <p:cNvSpPr>
            <a:spLocks noGrp="1"/>
          </p:cNvSpPr>
          <p:nvPr>
            <p:ph idx="1"/>
          </p:nvPr>
        </p:nvSpPr>
        <p:spPr/>
        <p:txBody>
          <a:bodyPr>
            <a:normAutofit fontScale="77500" lnSpcReduction="20000"/>
          </a:bodyPr>
          <a:lstStyle/>
          <a:p>
            <a:r>
              <a:rPr lang="en-US" i="1" dirty="0" err="1"/>
              <a:t>Middot</a:t>
            </a:r>
            <a:r>
              <a:rPr lang="en-US" dirty="0"/>
              <a:t> = Interpretive Rules (Hermeneutics)</a:t>
            </a:r>
          </a:p>
          <a:p>
            <a:r>
              <a:rPr lang="en-US" i="1" dirty="0"/>
              <a:t>Midrash</a:t>
            </a:r>
            <a:r>
              <a:rPr lang="en-US" dirty="0"/>
              <a:t> = “Seeking Out” (Interpretation)</a:t>
            </a:r>
          </a:p>
          <a:p>
            <a:r>
              <a:rPr lang="en-US" i="1" dirty="0"/>
              <a:t>Halakah</a:t>
            </a:r>
            <a:r>
              <a:rPr lang="en-US" dirty="0"/>
              <a:t> = Commandments/Legal Matters</a:t>
            </a:r>
          </a:p>
          <a:p>
            <a:r>
              <a:rPr lang="en-US" i="1" dirty="0"/>
              <a:t>Aggadah</a:t>
            </a:r>
            <a:r>
              <a:rPr lang="en-US" dirty="0"/>
              <a:t> = Non-legal, Narrative Material</a:t>
            </a:r>
          </a:p>
          <a:p>
            <a:endParaRPr lang="en-US" dirty="0"/>
          </a:p>
          <a:p>
            <a:r>
              <a:rPr lang="en-US" dirty="0"/>
              <a:t>Scripture may have many different meanings, but it can’t mean anything you want it to mean.</a:t>
            </a:r>
          </a:p>
          <a:p>
            <a:endParaRPr lang="en-US" dirty="0"/>
          </a:p>
          <a:p>
            <a:r>
              <a:rPr lang="en-US" dirty="0"/>
              <a:t>They set boundaries on how to interpret scripture.</a:t>
            </a:r>
          </a:p>
        </p:txBody>
      </p:sp>
    </p:spTree>
    <p:extLst>
      <p:ext uri="{BB962C8B-B14F-4D97-AF65-F5344CB8AC3E}">
        <p14:creationId xmlns:p14="http://schemas.microsoft.com/office/powerpoint/2010/main" val="37239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23F4B-19FB-74CD-A916-F48F0CD57290}"/>
              </a:ext>
            </a:extLst>
          </p:cNvPr>
          <p:cNvSpPr>
            <a:spLocks noGrp="1"/>
          </p:cNvSpPr>
          <p:nvPr>
            <p:ph type="title"/>
          </p:nvPr>
        </p:nvSpPr>
        <p:spPr/>
        <p:txBody>
          <a:bodyPr/>
          <a:lstStyle/>
          <a:p>
            <a:r>
              <a:rPr lang="en-US" dirty="0" err="1"/>
              <a:t>Middot</a:t>
            </a:r>
            <a:r>
              <a:rPr lang="en-US" dirty="0"/>
              <a:t> (Interpretive Rules)</a:t>
            </a:r>
          </a:p>
        </p:txBody>
      </p:sp>
      <p:sp>
        <p:nvSpPr>
          <p:cNvPr id="3" name="Content Placeholder 2">
            <a:extLst>
              <a:ext uri="{FF2B5EF4-FFF2-40B4-BE49-F238E27FC236}">
                <a16:creationId xmlns:a16="http://schemas.microsoft.com/office/drawing/2014/main" id="{DC71F655-E866-736F-5CB6-BDB9E9F75CE4}"/>
              </a:ext>
            </a:extLst>
          </p:cNvPr>
          <p:cNvSpPr>
            <a:spLocks noGrp="1"/>
          </p:cNvSpPr>
          <p:nvPr>
            <p:ph idx="1"/>
          </p:nvPr>
        </p:nvSpPr>
        <p:spPr/>
        <p:txBody>
          <a:bodyPr/>
          <a:lstStyle/>
          <a:p>
            <a:r>
              <a:rPr lang="en-US" dirty="0"/>
              <a:t>Hillel’s 7 </a:t>
            </a:r>
            <a:r>
              <a:rPr lang="en-US" i="1" dirty="0" err="1"/>
              <a:t>Middot</a:t>
            </a:r>
            <a:endParaRPr lang="en-US" i="1" dirty="0"/>
          </a:p>
          <a:p>
            <a:r>
              <a:rPr lang="en-US" dirty="0"/>
              <a:t>R. Ishmael’s 13 </a:t>
            </a:r>
            <a:r>
              <a:rPr lang="en-US" i="1" dirty="0" err="1"/>
              <a:t>Middot</a:t>
            </a:r>
            <a:endParaRPr lang="en-US" i="1" dirty="0"/>
          </a:p>
          <a:p>
            <a:r>
              <a:rPr lang="en-US" dirty="0"/>
              <a:t>R. Eliezer ben Jose ha-</a:t>
            </a:r>
            <a:r>
              <a:rPr lang="en-US" dirty="0" err="1"/>
              <a:t>Galili’s</a:t>
            </a:r>
            <a:r>
              <a:rPr lang="en-US" dirty="0"/>
              <a:t> 37 </a:t>
            </a:r>
            <a:r>
              <a:rPr lang="en-US" i="1" dirty="0" err="1"/>
              <a:t>Middot</a:t>
            </a:r>
            <a:endParaRPr lang="en-US" i="1" dirty="0"/>
          </a:p>
          <a:p>
            <a:endParaRPr lang="en-US" dirty="0"/>
          </a:p>
        </p:txBody>
      </p:sp>
    </p:spTree>
    <p:extLst>
      <p:ext uri="{BB962C8B-B14F-4D97-AF65-F5344CB8AC3E}">
        <p14:creationId xmlns:p14="http://schemas.microsoft.com/office/powerpoint/2010/main" val="79880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320E-0F8D-4EDA-7211-EA450C4687EF}"/>
              </a:ext>
            </a:extLst>
          </p:cNvPr>
          <p:cNvSpPr>
            <a:spLocks noGrp="1"/>
          </p:cNvSpPr>
          <p:nvPr>
            <p:ph type="title"/>
          </p:nvPr>
        </p:nvSpPr>
        <p:spPr/>
        <p:txBody>
          <a:bodyPr/>
          <a:lstStyle/>
          <a:p>
            <a:r>
              <a:rPr lang="en-US" dirty="0"/>
              <a:t>Hillel’s 7 Interpretive Rules</a:t>
            </a:r>
          </a:p>
        </p:txBody>
      </p:sp>
      <p:sp>
        <p:nvSpPr>
          <p:cNvPr id="3" name="Content Placeholder 2">
            <a:extLst>
              <a:ext uri="{FF2B5EF4-FFF2-40B4-BE49-F238E27FC236}">
                <a16:creationId xmlns:a16="http://schemas.microsoft.com/office/drawing/2014/main" id="{B81EB7CC-D108-BE59-3643-C8A36EE438DA}"/>
              </a:ext>
            </a:extLst>
          </p:cNvPr>
          <p:cNvSpPr>
            <a:spLocks noGrp="1"/>
          </p:cNvSpPr>
          <p:nvPr>
            <p:ph idx="1"/>
          </p:nvPr>
        </p:nvSpPr>
        <p:spPr/>
        <p:txBody>
          <a:bodyPr/>
          <a:lstStyle/>
          <a:p>
            <a:r>
              <a:rPr lang="en-US" i="1" dirty="0" err="1"/>
              <a:t>Qal</a:t>
            </a:r>
            <a:r>
              <a:rPr lang="en-US" i="1" dirty="0"/>
              <a:t> </a:t>
            </a:r>
            <a:r>
              <a:rPr lang="en-US" i="1" dirty="0" err="1"/>
              <a:t>wa</a:t>
            </a:r>
            <a:r>
              <a:rPr lang="en-US" i="1" dirty="0"/>
              <a:t>-homer</a:t>
            </a:r>
            <a:r>
              <a:rPr lang="en-US" dirty="0"/>
              <a:t> = “Light to Heavy”</a:t>
            </a:r>
          </a:p>
          <a:p>
            <a:pPr lvl="1"/>
            <a:r>
              <a:rPr lang="en-US" dirty="0"/>
              <a:t>“If (x)...then how much more (y)...”</a:t>
            </a:r>
          </a:p>
        </p:txBody>
      </p:sp>
      <p:sp>
        <p:nvSpPr>
          <p:cNvPr id="4" name="TextBox 3">
            <a:extLst>
              <a:ext uri="{FF2B5EF4-FFF2-40B4-BE49-F238E27FC236}">
                <a16:creationId xmlns:a16="http://schemas.microsoft.com/office/drawing/2014/main" id="{12DFD2E3-9B85-9D50-617C-80D725B0FFCD}"/>
              </a:ext>
            </a:extLst>
          </p:cNvPr>
          <p:cNvSpPr txBox="1"/>
          <p:nvPr/>
        </p:nvSpPr>
        <p:spPr>
          <a:xfrm>
            <a:off x="974690" y="2431701"/>
            <a:ext cx="7644283" cy="2308324"/>
          </a:xfrm>
          <a:prstGeom prst="rect">
            <a:avLst/>
          </a:prstGeom>
          <a:noFill/>
        </p:spPr>
        <p:txBody>
          <a:bodyPr wrap="square" rtlCol="0">
            <a:spAutoFit/>
          </a:bodyPr>
          <a:lstStyle/>
          <a:p>
            <a:r>
              <a:rPr lang="en-US" sz="2400" dirty="0"/>
              <a:t>Is there anyone among you who, if your child asks for bread, will give a stone? Or if the child asks for a fish, will give a snake? If you then, who are evil, know how to give good gifts to your children, how much more will your Father in heaven give good things to those who ask him!</a:t>
            </a:r>
          </a:p>
          <a:p>
            <a:pPr algn="r"/>
            <a:r>
              <a:rPr lang="en-US" sz="2400" dirty="0"/>
              <a:t>Matt 7:9–11 (NRSV)</a:t>
            </a:r>
          </a:p>
        </p:txBody>
      </p:sp>
    </p:spTree>
    <p:extLst>
      <p:ext uri="{BB962C8B-B14F-4D97-AF65-F5344CB8AC3E}">
        <p14:creationId xmlns:p14="http://schemas.microsoft.com/office/powerpoint/2010/main" val="395470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2320E-0F8D-4EDA-7211-EA450C4687EF}"/>
              </a:ext>
            </a:extLst>
          </p:cNvPr>
          <p:cNvSpPr>
            <a:spLocks noGrp="1"/>
          </p:cNvSpPr>
          <p:nvPr>
            <p:ph type="title"/>
          </p:nvPr>
        </p:nvSpPr>
        <p:spPr/>
        <p:txBody>
          <a:bodyPr/>
          <a:lstStyle/>
          <a:p>
            <a:r>
              <a:rPr lang="en-US" dirty="0"/>
              <a:t>Hillel’s 7 Interpretive Rules</a:t>
            </a:r>
          </a:p>
        </p:txBody>
      </p:sp>
      <p:sp>
        <p:nvSpPr>
          <p:cNvPr id="3" name="Content Placeholder 2">
            <a:extLst>
              <a:ext uri="{FF2B5EF4-FFF2-40B4-BE49-F238E27FC236}">
                <a16:creationId xmlns:a16="http://schemas.microsoft.com/office/drawing/2014/main" id="{B81EB7CC-D108-BE59-3643-C8A36EE438DA}"/>
              </a:ext>
            </a:extLst>
          </p:cNvPr>
          <p:cNvSpPr>
            <a:spLocks noGrp="1"/>
          </p:cNvSpPr>
          <p:nvPr>
            <p:ph idx="1"/>
          </p:nvPr>
        </p:nvSpPr>
        <p:spPr/>
        <p:txBody>
          <a:bodyPr/>
          <a:lstStyle/>
          <a:p>
            <a:r>
              <a:rPr lang="en-US" i="1" dirty="0" err="1"/>
              <a:t>Qal</a:t>
            </a:r>
            <a:r>
              <a:rPr lang="en-US" i="1" dirty="0"/>
              <a:t> </a:t>
            </a:r>
            <a:r>
              <a:rPr lang="en-US" i="1" dirty="0" err="1"/>
              <a:t>wa</a:t>
            </a:r>
            <a:r>
              <a:rPr lang="en-US" i="1" dirty="0"/>
              <a:t>-homer</a:t>
            </a:r>
            <a:r>
              <a:rPr lang="en-US" dirty="0"/>
              <a:t> = “Light to Heavy”</a:t>
            </a:r>
          </a:p>
          <a:p>
            <a:pPr lvl="1"/>
            <a:r>
              <a:rPr lang="en-US" dirty="0"/>
              <a:t>“If (x)...then how much more (y)...”</a:t>
            </a:r>
          </a:p>
          <a:p>
            <a:endParaRPr lang="en-US" dirty="0"/>
          </a:p>
          <a:p>
            <a:r>
              <a:rPr lang="en-US" i="1" dirty="0" err="1"/>
              <a:t>Gezerah</a:t>
            </a:r>
            <a:r>
              <a:rPr lang="en-US" i="1" dirty="0"/>
              <a:t> </a:t>
            </a:r>
            <a:r>
              <a:rPr lang="en-US" i="1" dirty="0" err="1"/>
              <a:t>Shawa</a:t>
            </a:r>
            <a:r>
              <a:rPr lang="en-US" dirty="0"/>
              <a:t> ≈ “The Same Expression”</a:t>
            </a:r>
          </a:p>
        </p:txBody>
      </p:sp>
    </p:spTree>
    <p:extLst>
      <p:ext uri="{BB962C8B-B14F-4D97-AF65-F5344CB8AC3E}">
        <p14:creationId xmlns:p14="http://schemas.microsoft.com/office/powerpoint/2010/main" val="40645183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E005B-2FB3-B38D-78C2-B65E18D73C37}"/>
              </a:ext>
            </a:extLst>
          </p:cNvPr>
          <p:cNvSpPr>
            <a:spLocks noGrp="1"/>
          </p:cNvSpPr>
          <p:nvPr>
            <p:ph type="title"/>
          </p:nvPr>
        </p:nvSpPr>
        <p:spPr/>
        <p:txBody>
          <a:bodyPr/>
          <a:lstStyle/>
          <a:p>
            <a:r>
              <a:rPr lang="en-US" dirty="0"/>
              <a:t>Objective and Method</a:t>
            </a:r>
          </a:p>
        </p:txBody>
      </p:sp>
      <p:sp>
        <p:nvSpPr>
          <p:cNvPr id="4" name="Content Placeholder 3">
            <a:extLst>
              <a:ext uri="{FF2B5EF4-FFF2-40B4-BE49-F238E27FC236}">
                <a16:creationId xmlns:a16="http://schemas.microsoft.com/office/drawing/2014/main" id="{88D4F0C7-AA90-FB96-EF87-00AB2B8925EF}"/>
              </a:ext>
            </a:extLst>
          </p:cNvPr>
          <p:cNvSpPr>
            <a:spLocks noGrp="1"/>
          </p:cNvSpPr>
          <p:nvPr>
            <p:ph idx="1"/>
          </p:nvPr>
        </p:nvSpPr>
        <p:spPr/>
        <p:txBody>
          <a:bodyPr>
            <a:normAutofit fontScale="85000" lnSpcReduction="20000"/>
          </a:bodyPr>
          <a:lstStyle/>
          <a:p>
            <a:r>
              <a:rPr lang="en-US" dirty="0">
                <a:latin typeface="Inter"/>
              </a:rPr>
              <a:t>70 Faces of Scripture</a:t>
            </a:r>
          </a:p>
          <a:p>
            <a:pPr lvl="1"/>
            <a:r>
              <a:rPr lang="en-US" dirty="0">
                <a:latin typeface="Inter"/>
              </a:rPr>
              <a:t>Different lenses reveal different insights.</a:t>
            </a:r>
          </a:p>
          <a:p>
            <a:endParaRPr lang="en-US" b="0" i="0" dirty="0">
              <a:effectLst/>
              <a:latin typeface="Inter"/>
            </a:endParaRPr>
          </a:p>
          <a:p>
            <a:r>
              <a:rPr lang="en-US" b="0" i="0" dirty="0">
                <a:effectLst/>
                <a:latin typeface="Inter"/>
              </a:rPr>
              <a:t>The teachings of Jesus in the Gospels reflect the “culture of the day.”</a:t>
            </a:r>
          </a:p>
          <a:p>
            <a:endParaRPr lang="en-US" b="0" i="0" dirty="0">
              <a:effectLst/>
              <a:latin typeface="Inter"/>
            </a:endParaRPr>
          </a:p>
          <a:p>
            <a:r>
              <a:rPr lang="en-US" dirty="0"/>
              <a:t>Our Lens: Examine the culture of the Second Temple Period to shed light on Jesus’s teachings.</a:t>
            </a:r>
          </a:p>
        </p:txBody>
      </p:sp>
    </p:spTree>
    <p:extLst>
      <p:ext uri="{BB962C8B-B14F-4D97-AF65-F5344CB8AC3E}">
        <p14:creationId xmlns:p14="http://schemas.microsoft.com/office/powerpoint/2010/main" val="3559082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fade">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0536F-904F-F93B-461E-61018C0DBB07}"/>
              </a:ext>
            </a:extLst>
          </p:cNvPr>
          <p:cNvSpPr>
            <a:spLocks noGrp="1"/>
          </p:cNvSpPr>
          <p:nvPr>
            <p:ph type="title"/>
          </p:nvPr>
        </p:nvSpPr>
        <p:spPr/>
        <p:txBody>
          <a:bodyPr/>
          <a:lstStyle/>
          <a:p>
            <a:r>
              <a:rPr lang="en-US" dirty="0" err="1"/>
              <a:t>Gezerah</a:t>
            </a:r>
            <a:r>
              <a:rPr lang="en-US" dirty="0"/>
              <a:t> </a:t>
            </a:r>
            <a:r>
              <a:rPr lang="en-US" dirty="0" err="1"/>
              <a:t>Shawa</a:t>
            </a:r>
            <a:endParaRPr lang="en-US" dirty="0"/>
          </a:p>
        </p:txBody>
      </p:sp>
      <p:sp>
        <p:nvSpPr>
          <p:cNvPr id="3" name="Content Placeholder 2">
            <a:extLst>
              <a:ext uri="{FF2B5EF4-FFF2-40B4-BE49-F238E27FC236}">
                <a16:creationId xmlns:a16="http://schemas.microsoft.com/office/drawing/2014/main" id="{314C86BA-28E2-560F-4CB7-0D72D0EE6625}"/>
              </a:ext>
            </a:extLst>
          </p:cNvPr>
          <p:cNvSpPr>
            <a:spLocks noGrp="1"/>
          </p:cNvSpPr>
          <p:nvPr>
            <p:ph idx="1"/>
          </p:nvPr>
        </p:nvSpPr>
        <p:spPr/>
        <p:txBody>
          <a:bodyPr/>
          <a:lstStyle/>
          <a:p>
            <a:r>
              <a:rPr lang="en-US" dirty="0"/>
              <a:t>When two texts use identical phrases, they have identical meaning.</a:t>
            </a:r>
          </a:p>
          <a:p>
            <a:r>
              <a:rPr lang="en-US" dirty="0"/>
              <a:t>Applies only to Torah passages.</a:t>
            </a:r>
          </a:p>
          <a:p>
            <a:r>
              <a:rPr lang="en-US" dirty="0"/>
              <a:t>Applies only to legal matters (</a:t>
            </a:r>
            <a:r>
              <a:rPr lang="en-US" i="1" dirty="0"/>
              <a:t>Halakah</a:t>
            </a:r>
            <a:r>
              <a:rPr lang="en-US" dirty="0"/>
              <a:t>).</a:t>
            </a:r>
          </a:p>
        </p:txBody>
      </p:sp>
    </p:spTree>
    <p:extLst>
      <p:ext uri="{BB962C8B-B14F-4D97-AF65-F5344CB8AC3E}">
        <p14:creationId xmlns:p14="http://schemas.microsoft.com/office/powerpoint/2010/main" val="333635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BA4252-CE12-A6DF-5BFB-A06717D3AA4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2118" y="12860"/>
            <a:ext cx="8959765" cy="5117781"/>
          </a:xfrm>
          <a:prstGeom prst="rect">
            <a:avLst/>
          </a:prstGeom>
        </p:spPr>
      </p:pic>
      <p:sp>
        <p:nvSpPr>
          <p:cNvPr id="4" name="Title 3">
            <a:extLst>
              <a:ext uri="{FF2B5EF4-FFF2-40B4-BE49-F238E27FC236}">
                <a16:creationId xmlns:a16="http://schemas.microsoft.com/office/drawing/2014/main" id="{7EE54ED6-CF87-2EC1-29BE-5906737268ED}"/>
              </a:ext>
            </a:extLst>
          </p:cNvPr>
          <p:cNvSpPr>
            <a:spLocks noGrp="1"/>
          </p:cNvSpPr>
          <p:nvPr>
            <p:ph type="ctrTitle"/>
          </p:nvPr>
        </p:nvSpPr>
        <p:spPr>
          <a:xfrm>
            <a:off x="685800" y="12859"/>
            <a:ext cx="7772400" cy="1102519"/>
          </a:xfrm>
        </p:spPr>
        <p:txBody>
          <a:bodyPr/>
          <a:lstStyle/>
          <a:p>
            <a:r>
              <a:rPr lang="en-US" dirty="0">
                <a:solidFill>
                  <a:schemeClr val="bg1"/>
                </a:solidFill>
                <a:effectLst>
                  <a:outerShdw blurRad="50800" dist="38100" algn="l" rotWithShape="0">
                    <a:prstClr val="black">
                      <a:alpha val="40000"/>
                    </a:prstClr>
                  </a:outerShdw>
                </a:effectLst>
              </a:rPr>
              <a:t>The Greatest Commandment</a:t>
            </a:r>
          </a:p>
        </p:txBody>
      </p:sp>
    </p:spTree>
    <p:extLst>
      <p:ext uri="{BB962C8B-B14F-4D97-AF65-F5344CB8AC3E}">
        <p14:creationId xmlns:p14="http://schemas.microsoft.com/office/powerpoint/2010/main" val="237113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CBEF8C-A636-040A-1256-0B085D2A4556}"/>
              </a:ext>
            </a:extLst>
          </p:cNvPr>
          <p:cNvSpPr txBox="1"/>
          <p:nvPr/>
        </p:nvSpPr>
        <p:spPr>
          <a:xfrm>
            <a:off x="351693" y="586591"/>
            <a:ext cx="8440615" cy="3970318"/>
          </a:xfrm>
          <a:prstGeom prst="rect">
            <a:avLst/>
          </a:prstGeom>
          <a:noFill/>
        </p:spPr>
        <p:txBody>
          <a:bodyPr wrap="square">
            <a:spAutoFit/>
          </a:bodyPr>
          <a:lstStyle/>
          <a:p>
            <a:r>
              <a:rPr lang="en-US" dirty="0"/>
              <a:t>One of the scribes came near and heard them disputing with one another, and seeing that he answered them well, he asked him, “Which commandment is the first of all?” Jesus answered, “The first is, ‘Hear, O Israel: the Lord our God, the Lord is one; you shall love the Lord your God with all your heart, and with all your soul, and with all your mind, and with all your strength.’ The second is this, ‘You shall love your neighbor as yourself.’ There is no other commandment greater than these.” Then the scribe said to him, “You are right, Teacher; you have truly said that ‘he is one, and besides him there is no other’; and ‘to love him with all the heart, and with all the understanding, and with all the strength,’ and ‘to love one’s neighbor as oneself,’—this is much more important than all whole burnt offerings and sacrifices.” When Jesus saw that he answered wisely, he said to him, “You are not far from the kingdom of God.” After that no one dared to ask him any question.</a:t>
            </a:r>
          </a:p>
          <a:p>
            <a:endParaRPr lang="en-US" dirty="0"/>
          </a:p>
          <a:p>
            <a:pPr algn="r"/>
            <a:r>
              <a:rPr lang="en-US" dirty="0"/>
              <a:t>Mark 12:28–34</a:t>
            </a:r>
          </a:p>
        </p:txBody>
      </p:sp>
    </p:spTree>
    <p:extLst>
      <p:ext uri="{BB962C8B-B14F-4D97-AF65-F5344CB8AC3E}">
        <p14:creationId xmlns:p14="http://schemas.microsoft.com/office/powerpoint/2010/main" val="301479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3219C-9F8E-BDEC-A13C-5613AE1D9BBB}"/>
              </a:ext>
            </a:extLst>
          </p:cNvPr>
          <p:cNvSpPr>
            <a:spLocks noGrp="1"/>
          </p:cNvSpPr>
          <p:nvPr>
            <p:ph type="title"/>
          </p:nvPr>
        </p:nvSpPr>
        <p:spPr/>
        <p:txBody>
          <a:bodyPr/>
          <a:lstStyle/>
          <a:p>
            <a:r>
              <a:rPr lang="en-US" dirty="0"/>
              <a:t>What’s the Real Issue?</a:t>
            </a:r>
          </a:p>
        </p:txBody>
      </p:sp>
      <p:sp>
        <p:nvSpPr>
          <p:cNvPr id="3" name="Content Placeholder 2">
            <a:extLst>
              <a:ext uri="{FF2B5EF4-FFF2-40B4-BE49-F238E27FC236}">
                <a16:creationId xmlns:a16="http://schemas.microsoft.com/office/drawing/2014/main" id="{A6686BA8-9D8A-E3AF-E7E7-D9B47DCBC0D3}"/>
              </a:ext>
            </a:extLst>
          </p:cNvPr>
          <p:cNvSpPr>
            <a:spLocks noGrp="1"/>
          </p:cNvSpPr>
          <p:nvPr>
            <p:ph idx="1"/>
          </p:nvPr>
        </p:nvSpPr>
        <p:spPr/>
        <p:txBody>
          <a:bodyPr>
            <a:normAutofit lnSpcReduction="10000"/>
          </a:bodyPr>
          <a:lstStyle/>
          <a:p>
            <a:r>
              <a:rPr lang="en-US" dirty="0"/>
              <a:t>Did people disagree on #1?</a:t>
            </a:r>
          </a:p>
          <a:p>
            <a:endParaRPr lang="en-US" dirty="0"/>
          </a:p>
          <a:p>
            <a:r>
              <a:rPr lang="en-US" dirty="0"/>
              <a:t>The issue is probably how do you order the commandments?</a:t>
            </a:r>
          </a:p>
          <a:p>
            <a:endParaRPr lang="en-US" dirty="0"/>
          </a:p>
          <a:p>
            <a:r>
              <a:rPr lang="en-US" dirty="0"/>
              <a:t>Possibly: What’s #2?</a:t>
            </a:r>
          </a:p>
        </p:txBody>
      </p:sp>
    </p:spTree>
    <p:extLst>
      <p:ext uri="{BB962C8B-B14F-4D97-AF65-F5344CB8AC3E}">
        <p14:creationId xmlns:p14="http://schemas.microsoft.com/office/powerpoint/2010/main" val="70146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CBEF8C-A636-040A-1256-0B085D2A4556}"/>
              </a:ext>
            </a:extLst>
          </p:cNvPr>
          <p:cNvSpPr txBox="1"/>
          <p:nvPr/>
        </p:nvSpPr>
        <p:spPr>
          <a:xfrm>
            <a:off x="351693" y="586591"/>
            <a:ext cx="8440615" cy="3970318"/>
          </a:xfrm>
          <a:prstGeom prst="rect">
            <a:avLst/>
          </a:prstGeom>
          <a:noFill/>
        </p:spPr>
        <p:txBody>
          <a:bodyPr wrap="square">
            <a:spAutoFit/>
          </a:bodyPr>
          <a:lstStyle/>
          <a:p>
            <a:r>
              <a:rPr lang="en-US" dirty="0"/>
              <a:t>One of the scribes came near and heard them disputing with one another, and seeing that he answered them well, he asked him, “Which commandment is the first of all?” Jesus answered, “The first is, ‘Hear, O Israel: the Lord our God, the Lord is one; </a:t>
            </a:r>
            <a:r>
              <a:rPr lang="en-US" dirty="0">
                <a:solidFill>
                  <a:srgbClr val="FFFF00"/>
                </a:solidFill>
              </a:rPr>
              <a:t>you shall love</a:t>
            </a:r>
            <a:r>
              <a:rPr lang="en-US" dirty="0"/>
              <a:t> the Lord your God with all your heart, and with all your soul, and with all your mind, and with all your strength.’ The second is this, ‘</a:t>
            </a:r>
            <a:r>
              <a:rPr lang="en-US" dirty="0">
                <a:solidFill>
                  <a:srgbClr val="FFFF00"/>
                </a:solidFill>
              </a:rPr>
              <a:t>You shall love </a:t>
            </a:r>
            <a:r>
              <a:rPr lang="en-US" dirty="0"/>
              <a:t>your neighbor as yourself.’ </a:t>
            </a:r>
            <a:r>
              <a:rPr lang="en-US" dirty="0">
                <a:solidFill>
                  <a:srgbClr val="FFFF00"/>
                </a:solidFill>
              </a:rPr>
              <a:t>There is no other commandment greater than these</a:t>
            </a:r>
            <a:r>
              <a:rPr lang="en-US" dirty="0"/>
              <a:t>.” Then the scribe said to him, “You are right, Teacher; you have truly said that ‘he is one, and besides him there is no other’; and ‘to love him with all the heart, and with all the understanding, and with all the strength,’ and ‘to love one’s neighbor as oneself,’—this is much more important than all whole burnt offerings and sacrifices.” When Jesus saw that he answered wisely, he said to him, “You are not far from the kingdom of God.” After that no one dared to ask him any question.</a:t>
            </a:r>
          </a:p>
          <a:p>
            <a:endParaRPr lang="en-US" dirty="0"/>
          </a:p>
          <a:p>
            <a:pPr algn="r"/>
            <a:r>
              <a:rPr lang="en-US" dirty="0"/>
              <a:t>Mark 12:28–34</a:t>
            </a:r>
          </a:p>
        </p:txBody>
      </p:sp>
    </p:spTree>
    <p:extLst>
      <p:ext uri="{BB962C8B-B14F-4D97-AF65-F5344CB8AC3E}">
        <p14:creationId xmlns:p14="http://schemas.microsoft.com/office/powerpoint/2010/main" val="148421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7ECB-53DC-C804-C08E-7384BCF3C500}"/>
              </a:ext>
            </a:extLst>
          </p:cNvPr>
          <p:cNvSpPr>
            <a:spLocks noGrp="1"/>
          </p:cNvSpPr>
          <p:nvPr>
            <p:ph type="title"/>
          </p:nvPr>
        </p:nvSpPr>
        <p:spPr/>
        <p:txBody>
          <a:bodyPr/>
          <a:lstStyle/>
          <a:p>
            <a:r>
              <a:rPr lang="en-US" dirty="0"/>
              <a:t>Jesus’s Interpretive Technique</a:t>
            </a:r>
          </a:p>
        </p:txBody>
      </p:sp>
      <p:sp>
        <p:nvSpPr>
          <p:cNvPr id="3" name="Content Placeholder 2">
            <a:extLst>
              <a:ext uri="{FF2B5EF4-FFF2-40B4-BE49-F238E27FC236}">
                <a16:creationId xmlns:a16="http://schemas.microsoft.com/office/drawing/2014/main" id="{1E9040DF-F143-C044-E52A-2DF1BC794BDD}"/>
              </a:ext>
            </a:extLst>
          </p:cNvPr>
          <p:cNvSpPr>
            <a:spLocks noGrp="1"/>
          </p:cNvSpPr>
          <p:nvPr>
            <p:ph idx="1"/>
          </p:nvPr>
        </p:nvSpPr>
        <p:spPr/>
        <p:txBody>
          <a:bodyPr>
            <a:normAutofit lnSpcReduction="10000"/>
          </a:bodyPr>
          <a:lstStyle/>
          <a:p>
            <a:r>
              <a:rPr lang="en-US" sz="2400" dirty="0"/>
              <a:t>“And you shall love” (</a:t>
            </a:r>
            <a:r>
              <a:rPr lang="en-US" sz="2400" i="1" dirty="0" err="1"/>
              <a:t>ve-ahavta</a:t>
            </a:r>
            <a:r>
              <a:rPr lang="en-US" sz="2400" dirty="0"/>
              <a:t>) appears in two contexts in the Torah.</a:t>
            </a:r>
          </a:p>
          <a:p>
            <a:endParaRPr lang="en-US" sz="2400" dirty="0"/>
          </a:p>
          <a:p>
            <a:r>
              <a:rPr lang="en-US" sz="2400" dirty="0"/>
              <a:t>“And you shall love the LORD your God...” (</a:t>
            </a:r>
            <a:r>
              <a:rPr lang="en-US" sz="2400" dirty="0" err="1"/>
              <a:t>Deut</a:t>
            </a:r>
            <a:r>
              <a:rPr lang="en-US" sz="2400" dirty="0"/>
              <a:t> 6:4).</a:t>
            </a:r>
          </a:p>
          <a:p>
            <a:endParaRPr lang="en-US" sz="2400" dirty="0"/>
          </a:p>
          <a:p>
            <a:r>
              <a:rPr lang="en-US" sz="2400" dirty="0"/>
              <a:t>“And you shall love your neighbor as yourself” (Lev 19:18).</a:t>
            </a:r>
          </a:p>
          <a:p>
            <a:endParaRPr lang="en-US" sz="2400" dirty="0"/>
          </a:p>
          <a:p>
            <a:r>
              <a:rPr lang="en-US" sz="2400" dirty="0"/>
              <a:t>Jesus uses the </a:t>
            </a:r>
            <a:r>
              <a:rPr lang="en-US" sz="2400" i="1" dirty="0" err="1"/>
              <a:t>Gezerah</a:t>
            </a:r>
            <a:r>
              <a:rPr lang="en-US" sz="2400" i="1" dirty="0"/>
              <a:t> </a:t>
            </a:r>
            <a:r>
              <a:rPr lang="en-US" sz="2400" i="1" dirty="0" err="1"/>
              <a:t>Shawa</a:t>
            </a:r>
            <a:r>
              <a:rPr lang="en-US" sz="2400" dirty="0"/>
              <a:t> </a:t>
            </a:r>
            <a:r>
              <a:rPr lang="en-US" sz="2400" dirty="0" err="1"/>
              <a:t>intrepretive</a:t>
            </a:r>
            <a:r>
              <a:rPr lang="en-US" sz="2400" dirty="0"/>
              <a:t> rule.</a:t>
            </a:r>
          </a:p>
          <a:p>
            <a:endParaRPr lang="en-US" sz="2400" dirty="0"/>
          </a:p>
        </p:txBody>
      </p:sp>
    </p:spTree>
    <p:extLst>
      <p:ext uri="{BB962C8B-B14F-4D97-AF65-F5344CB8AC3E}">
        <p14:creationId xmlns:p14="http://schemas.microsoft.com/office/powerpoint/2010/main" val="937872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28F60-F9ED-1324-05CC-A8B75AC6F430}"/>
              </a:ext>
            </a:extLst>
          </p:cNvPr>
          <p:cNvSpPr>
            <a:spLocks noGrp="1"/>
          </p:cNvSpPr>
          <p:nvPr>
            <p:ph type="title"/>
          </p:nvPr>
        </p:nvSpPr>
        <p:spPr/>
        <p:txBody>
          <a:bodyPr/>
          <a:lstStyle/>
          <a:p>
            <a:r>
              <a:rPr lang="en-US" dirty="0"/>
              <a:t>What does this mean?</a:t>
            </a:r>
          </a:p>
        </p:txBody>
      </p:sp>
      <p:sp>
        <p:nvSpPr>
          <p:cNvPr id="3" name="Content Placeholder 2">
            <a:extLst>
              <a:ext uri="{FF2B5EF4-FFF2-40B4-BE49-F238E27FC236}">
                <a16:creationId xmlns:a16="http://schemas.microsoft.com/office/drawing/2014/main" id="{DA07C3A2-990A-3AEE-D551-A567274789D8}"/>
              </a:ext>
            </a:extLst>
          </p:cNvPr>
          <p:cNvSpPr>
            <a:spLocks noGrp="1"/>
          </p:cNvSpPr>
          <p:nvPr>
            <p:ph idx="1"/>
          </p:nvPr>
        </p:nvSpPr>
        <p:spPr/>
        <p:txBody>
          <a:bodyPr/>
          <a:lstStyle/>
          <a:p>
            <a:r>
              <a:rPr lang="en-US" dirty="0"/>
              <a:t>Loving your neighbor = Loving God</a:t>
            </a:r>
          </a:p>
          <a:p>
            <a:r>
              <a:rPr lang="en-US" dirty="0"/>
              <a:t>You demonstrate your love for God by how you love your neighbor.</a:t>
            </a:r>
          </a:p>
        </p:txBody>
      </p:sp>
      <p:sp>
        <p:nvSpPr>
          <p:cNvPr id="4" name="TextBox 3">
            <a:extLst>
              <a:ext uri="{FF2B5EF4-FFF2-40B4-BE49-F238E27FC236}">
                <a16:creationId xmlns:a16="http://schemas.microsoft.com/office/drawing/2014/main" id="{E88E70FA-E130-325F-6AB7-AD9E5F02572A}"/>
              </a:ext>
            </a:extLst>
          </p:cNvPr>
          <p:cNvSpPr txBox="1"/>
          <p:nvPr/>
        </p:nvSpPr>
        <p:spPr>
          <a:xfrm>
            <a:off x="457200" y="3134452"/>
            <a:ext cx="8229600" cy="1384995"/>
          </a:xfrm>
          <a:prstGeom prst="rect">
            <a:avLst/>
          </a:prstGeom>
          <a:noFill/>
        </p:spPr>
        <p:txBody>
          <a:bodyPr wrap="square" rtlCol="0">
            <a:spAutoFit/>
          </a:bodyPr>
          <a:lstStyle/>
          <a:p>
            <a:r>
              <a:rPr lang="en-US" sz="2800" dirty="0"/>
              <a:t>The second is this, ‘</a:t>
            </a:r>
            <a:r>
              <a:rPr lang="en-US" sz="2800" dirty="0">
                <a:solidFill>
                  <a:srgbClr val="FFFF00"/>
                </a:solidFill>
              </a:rPr>
              <a:t>You shall love </a:t>
            </a:r>
            <a:r>
              <a:rPr lang="en-US" sz="2800" dirty="0"/>
              <a:t>your neighbor as yourself.’ </a:t>
            </a:r>
            <a:r>
              <a:rPr lang="en-US" sz="2800" dirty="0">
                <a:solidFill>
                  <a:srgbClr val="FFFF00"/>
                </a:solidFill>
              </a:rPr>
              <a:t>There </a:t>
            </a:r>
            <a:r>
              <a:rPr lang="en-US" sz="2800" u="sng" dirty="0">
                <a:solidFill>
                  <a:srgbClr val="FFFF00"/>
                </a:solidFill>
              </a:rPr>
              <a:t>is no other commandment</a:t>
            </a:r>
            <a:r>
              <a:rPr lang="en-US" sz="2800" dirty="0">
                <a:solidFill>
                  <a:srgbClr val="FFFF00"/>
                </a:solidFill>
              </a:rPr>
              <a:t> greater than these</a:t>
            </a:r>
            <a:r>
              <a:rPr lang="en-US" sz="2800" dirty="0"/>
              <a:t>.”</a:t>
            </a:r>
          </a:p>
        </p:txBody>
      </p:sp>
    </p:spTree>
    <p:extLst>
      <p:ext uri="{BB962C8B-B14F-4D97-AF65-F5344CB8AC3E}">
        <p14:creationId xmlns:p14="http://schemas.microsoft.com/office/powerpoint/2010/main" val="1455885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70AD68-19F6-23EA-9EE3-DEB2F6F71F94}"/>
              </a:ext>
            </a:extLst>
          </p:cNvPr>
          <p:cNvSpPr txBox="1"/>
          <p:nvPr/>
        </p:nvSpPr>
        <p:spPr>
          <a:xfrm>
            <a:off x="743578" y="934497"/>
            <a:ext cx="7656844" cy="707886"/>
          </a:xfrm>
          <a:prstGeom prst="rect">
            <a:avLst/>
          </a:prstGeom>
          <a:noFill/>
        </p:spPr>
        <p:txBody>
          <a:bodyPr wrap="square" rtlCol="0">
            <a:spAutoFit/>
          </a:bodyPr>
          <a:lstStyle/>
          <a:p>
            <a:pPr algn="ctr"/>
            <a:r>
              <a:rPr lang="en-US" sz="4000" dirty="0"/>
              <a:t>What’s the next logical question?</a:t>
            </a:r>
          </a:p>
        </p:txBody>
      </p:sp>
      <p:sp>
        <p:nvSpPr>
          <p:cNvPr id="3" name="TextBox 2">
            <a:extLst>
              <a:ext uri="{FF2B5EF4-FFF2-40B4-BE49-F238E27FC236}">
                <a16:creationId xmlns:a16="http://schemas.microsoft.com/office/drawing/2014/main" id="{73AED336-D74F-3F23-C17A-92D1E396941B}"/>
              </a:ext>
            </a:extLst>
          </p:cNvPr>
          <p:cNvSpPr txBox="1"/>
          <p:nvPr/>
        </p:nvSpPr>
        <p:spPr>
          <a:xfrm>
            <a:off x="743578" y="2302747"/>
            <a:ext cx="7656844" cy="707886"/>
          </a:xfrm>
          <a:prstGeom prst="rect">
            <a:avLst/>
          </a:prstGeom>
          <a:noFill/>
        </p:spPr>
        <p:txBody>
          <a:bodyPr wrap="square" rtlCol="0">
            <a:spAutoFit/>
          </a:bodyPr>
          <a:lstStyle/>
          <a:p>
            <a:pPr algn="ctr"/>
            <a:r>
              <a:rPr lang="en-US" sz="4000" dirty="0"/>
              <a:t>Who is my neighbor?</a:t>
            </a:r>
          </a:p>
        </p:txBody>
      </p:sp>
      <p:sp>
        <p:nvSpPr>
          <p:cNvPr id="4" name="TextBox 3">
            <a:extLst>
              <a:ext uri="{FF2B5EF4-FFF2-40B4-BE49-F238E27FC236}">
                <a16:creationId xmlns:a16="http://schemas.microsoft.com/office/drawing/2014/main" id="{826BC5BA-6660-DFF8-9CBB-6F1F173F31C6}"/>
              </a:ext>
            </a:extLst>
          </p:cNvPr>
          <p:cNvSpPr txBox="1"/>
          <p:nvPr/>
        </p:nvSpPr>
        <p:spPr>
          <a:xfrm>
            <a:off x="743578" y="3147175"/>
            <a:ext cx="7656844" cy="707886"/>
          </a:xfrm>
          <a:prstGeom prst="rect">
            <a:avLst/>
          </a:prstGeom>
          <a:noFill/>
        </p:spPr>
        <p:txBody>
          <a:bodyPr wrap="square" rtlCol="0">
            <a:spAutoFit/>
          </a:bodyPr>
          <a:lstStyle/>
          <a:p>
            <a:pPr algn="ctr"/>
            <a:r>
              <a:rPr lang="en-US" sz="4000" dirty="0"/>
              <a:t>Luke 10:25–37</a:t>
            </a:r>
          </a:p>
        </p:txBody>
      </p:sp>
    </p:spTree>
    <p:extLst>
      <p:ext uri="{BB962C8B-B14F-4D97-AF65-F5344CB8AC3E}">
        <p14:creationId xmlns:p14="http://schemas.microsoft.com/office/powerpoint/2010/main" val="381200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AEB51-05EE-553E-5E33-715FBAC6A54D}"/>
              </a:ext>
            </a:extLst>
          </p:cNvPr>
          <p:cNvSpPr>
            <a:spLocks noGrp="1"/>
          </p:cNvSpPr>
          <p:nvPr>
            <p:ph type="title"/>
          </p:nvPr>
        </p:nvSpPr>
        <p:spPr/>
        <p:txBody>
          <a:bodyPr/>
          <a:lstStyle/>
          <a:p>
            <a:r>
              <a:rPr lang="en-US" dirty="0"/>
              <a:t>Another Interpretation</a:t>
            </a:r>
          </a:p>
        </p:txBody>
      </p:sp>
      <p:sp>
        <p:nvSpPr>
          <p:cNvPr id="3" name="TextBox 2">
            <a:extLst>
              <a:ext uri="{FF2B5EF4-FFF2-40B4-BE49-F238E27FC236}">
                <a16:creationId xmlns:a16="http://schemas.microsoft.com/office/drawing/2014/main" id="{418B6471-067F-7BB4-9C23-D52369F0E4C4}"/>
              </a:ext>
            </a:extLst>
          </p:cNvPr>
          <p:cNvSpPr txBox="1"/>
          <p:nvPr/>
        </p:nvSpPr>
        <p:spPr>
          <a:xfrm>
            <a:off x="723481" y="1627833"/>
            <a:ext cx="7777424" cy="584775"/>
          </a:xfrm>
          <a:prstGeom prst="rect">
            <a:avLst/>
          </a:prstGeom>
          <a:noFill/>
        </p:spPr>
        <p:txBody>
          <a:bodyPr wrap="square" rtlCol="0">
            <a:spAutoFit/>
          </a:bodyPr>
          <a:lstStyle/>
          <a:p>
            <a:pPr algn="ctr"/>
            <a:r>
              <a:rPr lang="en-US" sz="3200" dirty="0"/>
              <a:t>You shall love your neighbor as yourself.</a:t>
            </a:r>
          </a:p>
        </p:txBody>
      </p:sp>
      <p:sp>
        <p:nvSpPr>
          <p:cNvPr id="4" name="TextBox 3">
            <a:extLst>
              <a:ext uri="{FF2B5EF4-FFF2-40B4-BE49-F238E27FC236}">
                <a16:creationId xmlns:a16="http://schemas.microsoft.com/office/drawing/2014/main" id="{F49C7BB2-10A2-E7C5-C341-18091D48BB09}"/>
              </a:ext>
            </a:extLst>
          </p:cNvPr>
          <p:cNvSpPr txBox="1"/>
          <p:nvPr/>
        </p:nvSpPr>
        <p:spPr>
          <a:xfrm>
            <a:off x="271305" y="2777212"/>
            <a:ext cx="8681776" cy="584775"/>
          </a:xfrm>
          <a:prstGeom prst="rect">
            <a:avLst/>
          </a:prstGeom>
          <a:noFill/>
        </p:spPr>
        <p:txBody>
          <a:bodyPr wrap="square" rtlCol="0">
            <a:spAutoFit/>
          </a:bodyPr>
          <a:lstStyle/>
          <a:p>
            <a:pPr algn="ctr"/>
            <a:r>
              <a:rPr lang="en-US" sz="3200" dirty="0"/>
              <a:t>You shall love your neighbor </a:t>
            </a:r>
            <a:r>
              <a:rPr lang="en-US" sz="3200" i="1" dirty="0">
                <a:solidFill>
                  <a:srgbClr val="FFFF00"/>
                </a:solidFill>
              </a:rPr>
              <a:t>who is just like you</a:t>
            </a:r>
            <a:r>
              <a:rPr lang="en-US" sz="3200" dirty="0"/>
              <a:t>.</a:t>
            </a:r>
          </a:p>
        </p:txBody>
      </p:sp>
    </p:spTree>
    <p:extLst>
      <p:ext uri="{BB962C8B-B14F-4D97-AF65-F5344CB8AC3E}">
        <p14:creationId xmlns:p14="http://schemas.microsoft.com/office/powerpoint/2010/main" val="382298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EA57-1356-8D4D-BF21-79EC807A68DD}"/>
              </a:ext>
            </a:extLst>
          </p:cNvPr>
          <p:cNvSpPr>
            <a:spLocks noGrp="1"/>
          </p:cNvSpPr>
          <p:nvPr>
            <p:ph type="title"/>
          </p:nvPr>
        </p:nvSpPr>
        <p:spPr/>
        <p:txBody>
          <a:bodyPr/>
          <a:lstStyle/>
          <a:p>
            <a:r>
              <a:rPr lang="en-US"/>
              <a:t>Summary</a:t>
            </a:r>
            <a:endParaRPr lang="en-US" dirty="0"/>
          </a:p>
        </p:txBody>
      </p:sp>
      <p:sp>
        <p:nvSpPr>
          <p:cNvPr id="3" name="Content Placeholder 2">
            <a:extLst>
              <a:ext uri="{FF2B5EF4-FFF2-40B4-BE49-F238E27FC236}">
                <a16:creationId xmlns:a16="http://schemas.microsoft.com/office/drawing/2014/main" id="{E4442BDC-C48A-314F-B62B-72DFD4CF9AB2}"/>
              </a:ext>
            </a:extLst>
          </p:cNvPr>
          <p:cNvSpPr>
            <a:spLocks noGrp="1"/>
          </p:cNvSpPr>
          <p:nvPr>
            <p:ph idx="1"/>
          </p:nvPr>
        </p:nvSpPr>
        <p:spPr/>
        <p:txBody>
          <a:bodyPr>
            <a:noAutofit/>
          </a:bodyPr>
          <a:lstStyle/>
          <a:p>
            <a:r>
              <a:rPr lang="en-US" sz="2000" dirty="0"/>
              <a:t>We all use lenses/rules to interpret Scripture.</a:t>
            </a:r>
          </a:p>
          <a:p>
            <a:pPr lvl="1"/>
            <a:r>
              <a:rPr lang="en-US" sz="1800" dirty="0"/>
              <a:t>Often we don’t articulate the rules we apply.</a:t>
            </a:r>
          </a:p>
          <a:p>
            <a:endParaRPr lang="en-US" sz="2000" dirty="0"/>
          </a:p>
          <a:p>
            <a:r>
              <a:rPr lang="en-US" sz="2000" dirty="0"/>
              <a:t>Jesus makes use of the accepted interpretive practices of his day to teach and interpret Scripture.</a:t>
            </a:r>
          </a:p>
          <a:p>
            <a:endParaRPr lang="en-US" sz="2000" dirty="0"/>
          </a:p>
          <a:p>
            <a:r>
              <a:rPr lang="en-US" sz="2000" dirty="0"/>
              <a:t>How you show love to your neighbor is a practical demonstration of how you love God.</a:t>
            </a:r>
          </a:p>
          <a:p>
            <a:endParaRPr lang="en-US" sz="2000" dirty="0"/>
          </a:p>
          <a:p>
            <a:r>
              <a:rPr lang="en-US" sz="2000" dirty="0"/>
              <a:t>Remember, you are no different from your neighbor.</a:t>
            </a:r>
          </a:p>
          <a:p>
            <a:pPr marL="0" indent="0">
              <a:buNone/>
            </a:pPr>
            <a:endParaRPr lang="en-US" sz="2000" dirty="0"/>
          </a:p>
        </p:txBody>
      </p:sp>
    </p:spTree>
    <p:extLst>
      <p:ext uri="{BB962C8B-B14F-4D97-AF65-F5344CB8AC3E}">
        <p14:creationId xmlns:p14="http://schemas.microsoft.com/office/powerpoint/2010/main" val="3991207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BA4252-CE12-A6DF-5BFB-A06717D3AA4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92118" y="12860"/>
            <a:ext cx="8959765" cy="5117781"/>
          </a:xfrm>
          <a:prstGeom prst="rect">
            <a:avLst/>
          </a:prstGeom>
        </p:spPr>
      </p:pic>
      <p:sp>
        <p:nvSpPr>
          <p:cNvPr id="4" name="Title 3">
            <a:extLst>
              <a:ext uri="{FF2B5EF4-FFF2-40B4-BE49-F238E27FC236}">
                <a16:creationId xmlns:a16="http://schemas.microsoft.com/office/drawing/2014/main" id="{7EE54ED6-CF87-2EC1-29BE-5906737268ED}"/>
              </a:ext>
            </a:extLst>
          </p:cNvPr>
          <p:cNvSpPr>
            <a:spLocks noGrp="1"/>
          </p:cNvSpPr>
          <p:nvPr>
            <p:ph type="ctrTitle"/>
          </p:nvPr>
        </p:nvSpPr>
        <p:spPr>
          <a:xfrm>
            <a:off x="685800" y="12859"/>
            <a:ext cx="7772400" cy="1102519"/>
          </a:xfrm>
        </p:spPr>
        <p:txBody>
          <a:bodyPr/>
          <a:lstStyle/>
          <a:p>
            <a:r>
              <a:rPr lang="en-US" dirty="0">
                <a:solidFill>
                  <a:schemeClr val="bg1"/>
                </a:solidFill>
                <a:effectLst>
                  <a:outerShdw blurRad="50800" dist="38100" algn="l" rotWithShape="0">
                    <a:prstClr val="black">
                      <a:alpha val="40000"/>
                    </a:prstClr>
                  </a:outerShdw>
                </a:effectLst>
              </a:rPr>
              <a:t>The Greatest Commandment</a:t>
            </a:r>
          </a:p>
        </p:txBody>
      </p:sp>
    </p:spTree>
    <p:extLst>
      <p:ext uri="{BB962C8B-B14F-4D97-AF65-F5344CB8AC3E}">
        <p14:creationId xmlns:p14="http://schemas.microsoft.com/office/powerpoint/2010/main" val="260898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BEACA-71AD-FD4C-B0B1-D21086F190CF}"/>
              </a:ext>
            </a:extLst>
          </p:cNvPr>
          <p:cNvSpPr>
            <a:spLocks noGrp="1"/>
          </p:cNvSpPr>
          <p:nvPr>
            <p:ph type="title"/>
          </p:nvPr>
        </p:nvSpPr>
        <p:spPr/>
        <p:txBody>
          <a:bodyPr/>
          <a:lstStyle/>
          <a:p>
            <a:r>
              <a:rPr lang="en-US" dirty="0"/>
              <a:t>Next Week</a:t>
            </a:r>
          </a:p>
        </p:txBody>
      </p:sp>
      <p:sp>
        <p:nvSpPr>
          <p:cNvPr id="3" name="Content Placeholder 2">
            <a:extLst>
              <a:ext uri="{FF2B5EF4-FFF2-40B4-BE49-F238E27FC236}">
                <a16:creationId xmlns:a16="http://schemas.microsoft.com/office/drawing/2014/main" id="{4B48F12A-1BAE-4E41-A234-31557D285204}"/>
              </a:ext>
            </a:extLst>
          </p:cNvPr>
          <p:cNvSpPr>
            <a:spLocks noGrp="1"/>
          </p:cNvSpPr>
          <p:nvPr>
            <p:ph idx="1"/>
          </p:nvPr>
        </p:nvSpPr>
        <p:spPr/>
        <p:txBody>
          <a:bodyPr/>
          <a:lstStyle/>
          <a:p>
            <a:r>
              <a:rPr lang="en-US" dirty="0"/>
              <a:t>Jesus uses current events.</a:t>
            </a:r>
          </a:p>
          <a:p>
            <a:r>
              <a:rPr lang="en-US" dirty="0"/>
              <a:t>Read Luke 19:11–27; Matt 17:14–20</a:t>
            </a:r>
          </a:p>
        </p:txBody>
      </p:sp>
    </p:spTree>
    <p:extLst>
      <p:ext uri="{BB962C8B-B14F-4D97-AF65-F5344CB8AC3E}">
        <p14:creationId xmlns:p14="http://schemas.microsoft.com/office/powerpoint/2010/main" val="62247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BEAD-7DCE-FBD7-4C84-18C40BB2C094}"/>
              </a:ext>
            </a:extLst>
          </p:cNvPr>
          <p:cNvSpPr>
            <a:spLocks noGrp="1"/>
          </p:cNvSpPr>
          <p:nvPr>
            <p:ph type="title"/>
          </p:nvPr>
        </p:nvSpPr>
        <p:spPr/>
        <p:txBody>
          <a:bodyPr/>
          <a:lstStyle/>
          <a:p>
            <a:r>
              <a:rPr lang="en-US" dirty="0"/>
              <a:t>Our Roadmap</a:t>
            </a:r>
          </a:p>
        </p:txBody>
      </p:sp>
      <p:sp>
        <p:nvSpPr>
          <p:cNvPr id="3" name="Content Placeholder 2">
            <a:extLst>
              <a:ext uri="{FF2B5EF4-FFF2-40B4-BE49-F238E27FC236}">
                <a16:creationId xmlns:a16="http://schemas.microsoft.com/office/drawing/2014/main" id="{AC432B72-2C23-AC1E-61D8-D7B3E87A189D}"/>
              </a:ext>
            </a:extLst>
          </p:cNvPr>
          <p:cNvSpPr>
            <a:spLocks noGrp="1"/>
          </p:cNvSpPr>
          <p:nvPr>
            <p:ph idx="1"/>
          </p:nvPr>
        </p:nvSpPr>
        <p:spPr/>
        <p:txBody>
          <a:bodyPr/>
          <a:lstStyle/>
          <a:p>
            <a:r>
              <a:rPr lang="en-US" dirty="0"/>
              <a:t>The Torah and its commandments</a:t>
            </a:r>
          </a:p>
          <a:p>
            <a:r>
              <a:rPr lang="en-US" dirty="0"/>
              <a:t> Jewish interpretive techniques</a:t>
            </a:r>
          </a:p>
          <a:p>
            <a:pPr lvl="1"/>
            <a:r>
              <a:rPr lang="en-US" dirty="0"/>
              <a:t>How do we interpret Scripture?</a:t>
            </a:r>
          </a:p>
          <a:p>
            <a:pPr lvl="1"/>
            <a:r>
              <a:rPr lang="en-US" dirty="0"/>
              <a:t>How did some Jews interpret Scripture?</a:t>
            </a:r>
          </a:p>
          <a:p>
            <a:r>
              <a:rPr lang="en-US" dirty="0"/>
              <a:t>How Jesus applies these principles.</a:t>
            </a:r>
          </a:p>
          <a:p>
            <a:pPr lvl="1"/>
            <a:r>
              <a:rPr lang="en-US" dirty="0"/>
              <a:t>What is the Greatest Commandment?</a:t>
            </a:r>
          </a:p>
        </p:txBody>
      </p:sp>
    </p:spTree>
    <p:extLst>
      <p:ext uri="{BB962C8B-B14F-4D97-AF65-F5344CB8AC3E}">
        <p14:creationId xmlns:p14="http://schemas.microsoft.com/office/powerpoint/2010/main" val="55345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EBB93-F7FE-95FC-C516-575B7F1C4381}"/>
              </a:ext>
            </a:extLst>
          </p:cNvPr>
          <p:cNvSpPr>
            <a:spLocks noGrp="1"/>
          </p:cNvSpPr>
          <p:nvPr>
            <p:ph type="title"/>
          </p:nvPr>
        </p:nvSpPr>
        <p:spPr/>
        <p:txBody>
          <a:bodyPr/>
          <a:lstStyle/>
          <a:p>
            <a:r>
              <a:rPr lang="en-US" dirty="0"/>
              <a:t>A Few Words About Torah</a:t>
            </a:r>
          </a:p>
        </p:txBody>
      </p:sp>
      <p:sp>
        <p:nvSpPr>
          <p:cNvPr id="3" name="Content Placeholder 2">
            <a:extLst>
              <a:ext uri="{FF2B5EF4-FFF2-40B4-BE49-F238E27FC236}">
                <a16:creationId xmlns:a16="http://schemas.microsoft.com/office/drawing/2014/main" id="{8D62500A-478C-FDF2-7B34-5E907E99CDC3}"/>
              </a:ext>
            </a:extLst>
          </p:cNvPr>
          <p:cNvSpPr>
            <a:spLocks noGrp="1"/>
          </p:cNvSpPr>
          <p:nvPr>
            <p:ph idx="1"/>
          </p:nvPr>
        </p:nvSpPr>
        <p:spPr/>
        <p:txBody>
          <a:bodyPr>
            <a:normAutofit/>
          </a:bodyPr>
          <a:lstStyle/>
          <a:p>
            <a:r>
              <a:rPr lang="en-US" i="1" dirty="0"/>
              <a:t>Torah</a:t>
            </a:r>
            <a:r>
              <a:rPr lang="en-US" dirty="0"/>
              <a:t> = “Teaching” or “Instruction”</a:t>
            </a:r>
          </a:p>
          <a:p>
            <a:pPr lvl="1"/>
            <a:r>
              <a:rPr lang="en-US" dirty="0"/>
              <a:t>“Law” is an incomplete translation.</a:t>
            </a:r>
          </a:p>
          <a:p>
            <a:pPr lvl="1"/>
            <a:r>
              <a:rPr lang="en-US" dirty="0"/>
              <a:t>Genesis - Deuteronomy</a:t>
            </a:r>
          </a:p>
          <a:p>
            <a:r>
              <a:rPr lang="en-US" dirty="0"/>
              <a:t>NOT Israel’s legal code</a:t>
            </a:r>
          </a:p>
          <a:p>
            <a:r>
              <a:rPr lang="en-US" dirty="0"/>
              <a:t>Torah is a gift to Israel as part of the Covenant.</a:t>
            </a:r>
          </a:p>
        </p:txBody>
      </p:sp>
    </p:spTree>
    <p:extLst>
      <p:ext uri="{BB962C8B-B14F-4D97-AF65-F5344CB8AC3E}">
        <p14:creationId xmlns:p14="http://schemas.microsoft.com/office/powerpoint/2010/main" val="858388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EBB93-F7FE-95FC-C516-575B7F1C4381}"/>
              </a:ext>
            </a:extLst>
          </p:cNvPr>
          <p:cNvSpPr>
            <a:spLocks noGrp="1"/>
          </p:cNvSpPr>
          <p:nvPr>
            <p:ph type="title"/>
          </p:nvPr>
        </p:nvSpPr>
        <p:spPr>
          <a:xfrm>
            <a:off x="457200" y="205979"/>
            <a:ext cx="8229600" cy="857250"/>
          </a:xfrm>
        </p:spPr>
        <p:txBody>
          <a:bodyPr/>
          <a:lstStyle/>
          <a:p>
            <a:r>
              <a:rPr lang="en-US" dirty="0"/>
              <a:t>A Few Words About Torah</a:t>
            </a:r>
          </a:p>
        </p:txBody>
      </p:sp>
      <p:sp>
        <p:nvSpPr>
          <p:cNvPr id="3" name="Content Placeholder 2">
            <a:extLst>
              <a:ext uri="{FF2B5EF4-FFF2-40B4-BE49-F238E27FC236}">
                <a16:creationId xmlns:a16="http://schemas.microsoft.com/office/drawing/2014/main" id="{8D62500A-478C-FDF2-7B34-5E907E99CDC3}"/>
              </a:ext>
            </a:extLst>
          </p:cNvPr>
          <p:cNvSpPr>
            <a:spLocks noGrp="1"/>
          </p:cNvSpPr>
          <p:nvPr>
            <p:ph idx="1"/>
          </p:nvPr>
        </p:nvSpPr>
        <p:spPr>
          <a:xfrm>
            <a:off x="457200" y="1200151"/>
            <a:ext cx="8229600" cy="3394472"/>
          </a:xfrm>
        </p:spPr>
        <p:txBody>
          <a:bodyPr>
            <a:normAutofit/>
          </a:bodyPr>
          <a:lstStyle/>
          <a:p>
            <a:r>
              <a:rPr lang="en-US" dirty="0"/>
              <a:t>613 Commandments in the Torah.</a:t>
            </a:r>
          </a:p>
          <a:p>
            <a:endParaRPr lang="en-US" dirty="0"/>
          </a:p>
          <a:p>
            <a:r>
              <a:rPr lang="en-US" dirty="0"/>
              <a:t>How do you handle possible conflicts between commandments?</a:t>
            </a:r>
          </a:p>
          <a:p>
            <a:endParaRPr lang="en-US" dirty="0"/>
          </a:p>
        </p:txBody>
      </p:sp>
    </p:spTree>
    <p:extLst>
      <p:ext uri="{BB962C8B-B14F-4D97-AF65-F5344CB8AC3E}">
        <p14:creationId xmlns:p14="http://schemas.microsoft.com/office/powerpoint/2010/main" val="38556219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EBB93-F7FE-95FC-C516-575B7F1C4381}"/>
              </a:ext>
            </a:extLst>
          </p:cNvPr>
          <p:cNvSpPr>
            <a:spLocks noGrp="1"/>
          </p:cNvSpPr>
          <p:nvPr>
            <p:ph type="title"/>
          </p:nvPr>
        </p:nvSpPr>
        <p:spPr>
          <a:xfrm>
            <a:off x="457200" y="205979"/>
            <a:ext cx="8229600" cy="857250"/>
          </a:xfrm>
        </p:spPr>
        <p:txBody>
          <a:bodyPr/>
          <a:lstStyle/>
          <a:p>
            <a:r>
              <a:rPr lang="en-US" dirty="0"/>
              <a:t>Possible Conflicts</a:t>
            </a:r>
          </a:p>
        </p:txBody>
      </p:sp>
      <p:sp>
        <p:nvSpPr>
          <p:cNvPr id="3" name="Content Placeholder 2">
            <a:extLst>
              <a:ext uri="{FF2B5EF4-FFF2-40B4-BE49-F238E27FC236}">
                <a16:creationId xmlns:a16="http://schemas.microsoft.com/office/drawing/2014/main" id="{8D62500A-478C-FDF2-7B34-5E907E99CDC3}"/>
              </a:ext>
            </a:extLst>
          </p:cNvPr>
          <p:cNvSpPr>
            <a:spLocks noGrp="1"/>
          </p:cNvSpPr>
          <p:nvPr>
            <p:ph idx="1"/>
          </p:nvPr>
        </p:nvSpPr>
        <p:spPr>
          <a:xfrm>
            <a:off x="457200" y="1200151"/>
            <a:ext cx="8229600" cy="3394472"/>
          </a:xfrm>
        </p:spPr>
        <p:txBody>
          <a:bodyPr>
            <a:normAutofit/>
          </a:bodyPr>
          <a:lstStyle/>
          <a:p>
            <a:r>
              <a:rPr lang="en-US" dirty="0"/>
              <a:t>Can you lie to save a life?</a:t>
            </a:r>
          </a:p>
          <a:p>
            <a:r>
              <a:rPr lang="en-US" dirty="0"/>
              <a:t>Can you bow to another god to save your life?</a:t>
            </a:r>
          </a:p>
          <a:p>
            <a:r>
              <a:rPr lang="en-US" dirty="0"/>
              <a:t>Can you heal on the Sabbath?</a:t>
            </a:r>
          </a:p>
        </p:txBody>
      </p:sp>
    </p:spTree>
    <p:extLst>
      <p:ext uri="{BB962C8B-B14F-4D97-AF65-F5344CB8AC3E}">
        <p14:creationId xmlns:p14="http://schemas.microsoft.com/office/powerpoint/2010/main" val="34800000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EBB93-F7FE-95FC-C516-575B7F1C4381}"/>
              </a:ext>
            </a:extLst>
          </p:cNvPr>
          <p:cNvSpPr>
            <a:spLocks noGrp="1"/>
          </p:cNvSpPr>
          <p:nvPr>
            <p:ph type="title"/>
          </p:nvPr>
        </p:nvSpPr>
        <p:spPr/>
        <p:txBody>
          <a:bodyPr/>
          <a:lstStyle/>
          <a:p>
            <a:r>
              <a:rPr lang="en-US" dirty="0"/>
              <a:t>Ranked Order</a:t>
            </a:r>
          </a:p>
        </p:txBody>
      </p:sp>
      <p:sp>
        <p:nvSpPr>
          <p:cNvPr id="3" name="Content Placeholder 2">
            <a:extLst>
              <a:ext uri="{FF2B5EF4-FFF2-40B4-BE49-F238E27FC236}">
                <a16:creationId xmlns:a16="http://schemas.microsoft.com/office/drawing/2014/main" id="{8D62500A-478C-FDF2-7B34-5E907E99CDC3}"/>
              </a:ext>
            </a:extLst>
          </p:cNvPr>
          <p:cNvSpPr>
            <a:spLocks noGrp="1"/>
          </p:cNvSpPr>
          <p:nvPr>
            <p:ph idx="4294967295"/>
          </p:nvPr>
        </p:nvSpPr>
        <p:spPr>
          <a:xfrm>
            <a:off x="502414" y="1200150"/>
            <a:ext cx="8229600" cy="648747"/>
          </a:xfrm>
        </p:spPr>
        <p:txBody>
          <a:bodyPr>
            <a:normAutofit/>
          </a:bodyPr>
          <a:lstStyle/>
          <a:p>
            <a:pPr marL="514350" indent="-514350">
              <a:buFont typeface="+mj-lt"/>
              <a:buAutoNum type="arabicPeriod"/>
            </a:pPr>
            <a:r>
              <a:rPr lang="en-US" sz="2800" dirty="0"/>
              <a:t>Love the LORD Your God... (</a:t>
            </a:r>
            <a:r>
              <a:rPr lang="en-US" sz="2800" dirty="0" err="1"/>
              <a:t>Deut</a:t>
            </a:r>
            <a:r>
              <a:rPr lang="en-US" sz="2800" dirty="0"/>
              <a:t> 6:4–9).</a:t>
            </a:r>
          </a:p>
        </p:txBody>
      </p:sp>
      <p:sp>
        <p:nvSpPr>
          <p:cNvPr id="4" name="Content Placeholder 2">
            <a:extLst>
              <a:ext uri="{FF2B5EF4-FFF2-40B4-BE49-F238E27FC236}">
                <a16:creationId xmlns:a16="http://schemas.microsoft.com/office/drawing/2014/main" id="{5F793883-B789-719E-68A7-AFC67172BBB9}"/>
              </a:ext>
            </a:extLst>
          </p:cNvPr>
          <p:cNvSpPr txBox="1">
            <a:spLocks/>
          </p:cNvSpPr>
          <p:nvPr/>
        </p:nvSpPr>
        <p:spPr>
          <a:xfrm>
            <a:off x="502414" y="3618976"/>
            <a:ext cx="8229600" cy="6487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613. Don’t take a mother bird off her nest (Deut. 22:6).</a:t>
            </a:r>
          </a:p>
        </p:txBody>
      </p:sp>
      <p:grpSp>
        <p:nvGrpSpPr>
          <p:cNvPr id="8" name="Group 7">
            <a:extLst>
              <a:ext uri="{FF2B5EF4-FFF2-40B4-BE49-F238E27FC236}">
                <a16:creationId xmlns:a16="http://schemas.microsoft.com/office/drawing/2014/main" id="{634A6040-783D-ED2A-211A-1D96B4361CDA}"/>
              </a:ext>
            </a:extLst>
          </p:cNvPr>
          <p:cNvGrpSpPr/>
          <p:nvPr/>
        </p:nvGrpSpPr>
        <p:grpSpPr>
          <a:xfrm>
            <a:off x="914401" y="1698171"/>
            <a:ext cx="4833256" cy="1920805"/>
            <a:chOff x="914401" y="1698171"/>
            <a:chExt cx="4833256" cy="1920805"/>
          </a:xfrm>
        </p:grpSpPr>
        <p:sp>
          <p:nvSpPr>
            <p:cNvPr id="6" name="Left Brace 5">
              <a:extLst>
                <a:ext uri="{FF2B5EF4-FFF2-40B4-BE49-F238E27FC236}">
                  <a16:creationId xmlns:a16="http://schemas.microsoft.com/office/drawing/2014/main" id="{0FD9537D-6108-112D-C93D-66071EA3C924}"/>
                </a:ext>
              </a:extLst>
            </p:cNvPr>
            <p:cNvSpPr/>
            <p:nvPr/>
          </p:nvSpPr>
          <p:spPr>
            <a:xfrm>
              <a:off x="914401" y="1698171"/>
              <a:ext cx="743578" cy="1920805"/>
            </a:xfrm>
            <a:prstGeom prst="leftBrace">
              <a:avLst/>
            </a:prstGeom>
            <a:ln>
              <a:solidFill>
                <a:schemeClr val="tx1"/>
              </a:solidFill>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D65A0967-E0B2-071F-DD6E-048EED6064B9}"/>
                </a:ext>
              </a:extLst>
            </p:cNvPr>
            <p:cNvSpPr txBox="1"/>
            <p:nvPr/>
          </p:nvSpPr>
          <p:spPr>
            <a:xfrm>
              <a:off x="1657979" y="2396963"/>
              <a:ext cx="4089678" cy="523220"/>
            </a:xfrm>
            <a:prstGeom prst="rect">
              <a:avLst/>
            </a:prstGeom>
            <a:noFill/>
          </p:spPr>
          <p:txBody>
            <a:bodyPr wrap="square" rtlCol="0">
              <a:spAutoFit/>
            </a:bodyPr>
            <a:lstStyle/>
            <a:p>
              <a:r>
                <a:rPr lang="en-US" sz="2800" dirty="0"/>
                <a:t>Up For Debate</a:t>
              </a:r>
            </a:p>
          </p:txBody>
        </p:sp>
      </p:grpSp>
    </p:spTree>
    <p:extLst>
      <p:ext uri="{BB962C8B-B14F-4D97-AF65-F5344CB8AC3E}">
        <p14:creationId xmlns:p14="http://schemas.microsoft.com/office/powerpoint/2010/main" val="935039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9C794-340E-DDE0-DF07-920239FC6376}"/>
              </a:ext>
            </a:extLst>
          </p:cNvPr>
          <p:cNvSpPr>
            <a:spLocks noGrp="1"/>
          </p:cNvSpPr>
          <p:nvPr>
            <p:ph type="title" idx="4294967295"/>
          </p:nvPr>
        </p:nvSpPr>
        <p:spPr>
          <a:xfrm>
            <a:off x="0" y="1670854"/>
            <a:ext cx="9144000" cy="857250"/>
          </a:xfrm>
        </p:spPr>
        <p:txBody>
          <a:bodyPr>
            <a:noAutofit/>
          </a:bodyPr>
          <a:lstStyle/>
          <a:p>
            <a:r>
              <a:rPr lang="en-US" sz="5400" dirty="0"/>
              <a:t>Jewish Interpretive Methods</a:t>
            </a:r>
          </a:p>
        </p:txBody>
      </p:sp>
      <p:sp>
        <p:nvSpPr>
          <p:cNvPr id="3" name="Title 1">
            <a:extLst>
              <a:ext uri="{FF2B5EF4-FFF2-40B4-BE49-F238E27FC236}">
                <a16:creationId xmlns:a16="http://schemas.microsoft.com/office/drawing/2014/main" id="{EAA9E8B6-AFC5-AF2A-D14E-1343DA95874F}"/>
              </a:ext>
            </a:extLst>
          </p:cNvPr>
          <p:cNvSpPr txBox="1">
            <a:spLocks/>
          </p:cNvSpPr>
          <p:nvPr/>
        </p:nvSpPr>
        <p:spPr>
          <a:xfrm>
            <a:off x="0" y="2627123"/>
            <a:ext cx="9144000" cy="85725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(Hermeneutics)</a:t>
            </a:r>
          </a:p>
        </p:txBody>
      </p:sp>
    </p:spTree>
    <p:extLst>
      <p:ext uri="{BB962C8B-B14F-4D97-AF65-F5344CB8AC3E}">
        <p14:creationId xmlns:p14="http://schemas.microsoft.com/office/powerpoint/2010/main" val="37285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15514</TotalTime>
  <Words>1319</Words>
  <Application>Microsoft Macintosh PowerPoint</Application>
  <PresentationFormat>On-screen Show (16:9)</PresentationFormat>
  <Paragraphs>146</Paragraphs>
  <Slides>30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Inter</vt:lpstr>
      <vt:lpstr>Black</vt:lpstr>
      <vt:lpstr>Ancient Insights</vt:lpstr>
      <vt:lpstr>Objective and Method</vt:lpstr>
      <vt:lpstr>The Greatest Commandment</vt:lpstr>
      <vt:lpstr>Our Roadmap</vt:lpstr>
      <vt:lpstr>A Few Words About Torah</vt:lpstr>
      <vt:lpstr>A Few Words About Torah</vt:lpstr>
      <vt:lpstr>Possible Conflicts</vt:lpstr>
      <vt:lpstr>Ranked Order</vt:lpstr>
      <vt:lpstr>Jewish Interpretive Methods</vt:lpstr>
      <vt:lpstr>How Do We Interpret Scripture?</vt:lpstr>
      <vt:lpstr>Do Churches of Christ have a Hermeneutic?</vt:lpstr>
      <vt:lpstr>Church of Christ Hermeneutics</vt:lpstr>
      <vt:lpstr>One of my Classes this Fall</vt:lpstr>
      <vt:lpstr>How Did Jews in the 1st Century Interpret Scripture?</vt:lpstr>
      <vt:lpstr>CAUTION!!</vt:lpstr>
      <vt:lpstr>Rabbinic Interpretive Methods</vt:lpstr>
      <vt:lpstr>Middot (Interpretive Rules)</vt:lpstr>
      <vt:lpstr>Hillel’s 7 Interpretive Rules</vt:lpstr>
      <vt:lpstr>Hillel’s 7 Interpretive Rules</vt:lpstr>
      <vt:lpstr>Gezerah Shawa</vt:lpstr>
      <vt:lpstr>The Greatest Commandment</vt:lpstr>
      <vt:lpstr>PowerPoint Presentation</vt:lpstr>
      <vt:lpstr>What’s the Real Issue?</vt:lpstr>
      <vt:lpstr>PowerPoint Presentation</vt:lpstr>
      <vt:lpstr>Jesus’s Interpretive Technique</vt:lpstr>
      <vt:lpstr>What does this mean?</vt:lpstr>
      <vt:lpstr>PowerPoint Presentation</vt:lpstr>
      <vt:lpstr>Another Interpretation</vt:lpstr>
      <vt:lpstr>Summary</vt:lpstr>
      <vt:lpstr>Next Week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Last Supper</dc:title>
  <dc:creator>Rob Kranz</dc:creator>
  <cp:lastModifiedBy>Rob Kranz</cp:lastModifiedBy>
  <cp:revision>749</cp:revision>
  <cp:lastPrinted>2023-01-29T03:14:22Z</cp:lastPrinted>
  <dcterms:created xsi:type="dcterms:W3CDTF">2014-10-04T23:26:39Z</dcterms:created>
  <dcterms:modified xsi:type="dcterms:W3CDTF">2023-07-22T17:32:16Z</dcterms:modified>
</cp:coreProperties>
</file>