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649" r:id="rId2"/>
    <p:sldId id="793" r:id="rId3"/>
    <p:sldId id="796" r:id="rId4"/>
    <p:sldId id="797" r:id="rId5"/>
    <p:sldId id="799" r:id="rId6"/>
    <p:sldId id="800" r:id="rId7"/>
    <p:sldId id="801" r:id="rId8"/>
    <p:sldId id="802" r:id="rId9"/>
    <p:sldId id="803" r:id="rId10"/>
    <p:sldId id="804" r:id="rId11"/>
    <p:sldId id="805" r:id="rId12"/>
    <p:sldId id="806" r:id="rId13"/>
    <p:sldId id="807" r:id="rId14"/>
    <p:sldId id="808" r:id="rId15"/>
    <p:sldId id="809" r:id="rId16"/>
    <p:sldId id="814" r:id="rId17"/>
    <p:sldId id="815" r:id="rId18"/>
    <p:sldId id="816" r:id="rId19"/>
    <p:sldId id="817" r:id="rId20"/>
    <p:sldId id="818" r:id="rId21"/>
    <p:sldId id="819" r:id="rId22"/>
    <p:sldId id="713" r:id="rId23"/>
    <p:sldId id="791" r:id="rId2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72"/>
    <p:restoredTop sz="92736"/>
  </p:normalViewPr>
  <p:slideViewPr>
    <p:cSldViewPr snapToGrid="0" snapToObjects="1">
      <p:cViewPr varScale="1">
        <p:scale>
          <a:sx n="126" d="100"/>
          <a:sy n="126" d="100"/>
        </p:scale>
        <p:origin x="208" y="280"/>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7/31/23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7/31/23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3</a:t>
            </a:fld>
            <a:endParaRPr lang="en-US"/>
          </a:p>
        </p:txBody>
      </p:sp>
    </p:spTree>
    <p:extLst>
      <p:ext uri="{BB962C8B-B14F-4D97-AF65-F5344CB8AC3E}">
        <p14:creationId xmlns:p14="http://schemas.microsoft.com/office/powerpoint/2010/main" val="28340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7/31/23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7/31/23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7/31/23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7/31/23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7/31/23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7/31/23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7/31/23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D55B8-9D57-E980-6980-B4AAAC98A9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5143348"/>
          </a:xfrm>
          <a:prstGeom prst="rect">
            <a:avLst/>
          </a:prstGeom>
        </p:spPr>
      </p:pic>
      <p:sp>
        <p:nvSpPr>
          <p:cNvPr id="4" name="Title 3"/>
          <p:cNvSpPr>
            <a:spLocks noGrp="1"/>
          </p:cNvSpPr>
          <p:nvPr>
            <p:ph type="ctrTitle"/>
          </p:nvPr>
        </p:nvSpPr>
        <p:spPr>
          <a:xfrm>
            <a:off x="685800" y="12859"/>
            <a:ext cx="7772400" cy="1102519"/>
          </a:xfrm>
        </p:spPr>
        <p:txBody>
          <a:bodyPr>
            <a:normAutofit/>
          </a:bodyPr>
          <a:lstStyle/>
          <a:p>
            <a:r>
              <a:rPr lang="en-US" sz="6000" dirty="0">
                <a:effectLst>
                  <a:outerShdw blurRad="50800" dist="38100" algn="l" rotWithShape="0">
                    <a:prstClr val="black">
                      <a:alpha val="40000"/>
                    </a:prstClr>
                  </a:outerShdw>
                </a:effectLst>
              </a:rPr>
              <a:t>Ancient Insights</a:t>
            </a:r>
          </a:p>
        </p:txBody>
      </p:sp>
      <p:sp>
        <p:nvSpPr>
          <p:cNvPr id="5" name="Subtitle 4"/>
          <p:cNvSpPr>
            <a:spLocks noGrp="1"/>
          </p:cNvSpPr>
          <p:nvPr>
            <p:ph type="subTitle" idx="1"/>
          </p:nvPr>
        </p:nvSpPr>
        <p:spPr>
          <a:xfrm>
            <a:off x="0" y="881698"/>
            <a:ext cx="9144000"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The Cultural Context of Jesus’s Teachings</a:t>
            </a:r>
          </a:p>
        </p:txBody>
      </p:sp>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565605-1749-9BF3-2DE7-18746EB21138}"/>
              </a:ext>
            </a:extLst>
          </p:cNvPr>
          <p:cNvSpPr>
            <a:spLocks noGrp="1"/>
          </p:cNvSpPr>
          <p:nvPr>
            <p:ph type="title"/>
          </p:nvPr>
        </p:nvSpPr>
        <p:spPr/>
        <p:txBody>
          <a:bodyPr/>
          <a:lstStyle/>
          <a:p>
            <a:r>
              <a:rPr lang="en-US" dirty="0"/>
              <a:t>Herod Becomes King</a:t>
            </a:r>
          </a:p>
        </p:txBody>
      </p:sp>
      <p:sp>
        <p:nvSpPr>
          <p:cNvPr id="8" name="Content Placeholder 7">
            <a:extLst>
              <a:ext uri="{FF2B5EF4-FFF2-40B4-BE49-F238E27FC236}">
                <a16:creationId xmlns:a16="http://schemas.microsoft.com/office/drawing/2014/main" id="{E937E07A-66B0-907D-B12B-DD550B4CB247}"/>
              </a:ext>
            </a:extLst>
          </p:cNvPr>
          <p:cNvSpPr>
            <a:spLocks noGrp="1"/>
          </p:cNvSpPr>
          <p:nvPr>
            <p:ph idx="1"/>
          </p:nvPr>
        </p:nvSpPr>
        <p:spPr/>
        <p:txBody>
          <a:bodyPr/>
          <a:lstStyle/>
          <a:p>
            <a:r>
              <a:rPr lang="en-US" dirty="0"/>
              <a:t>Named king (first) by Marc Antony.</a:t>
            </a:r>
          </a:p>
          <a:p>
            <a:pPr lvl="1"/>
            <a:r>
              <a:rPr lang="en-US" dirty="0"/>
              <a:t>Must conquer the kingdom.</a:t>
            </a:r>
          </a:p>
          <a:p>
            <a:r>
              <a:rPr lang="en-US" dirty="0"/>
              <a:t>Hasmoneans (and supporters) opposed Herod.</a:t>
            </a:r>
          </a:p>
          <a:p>
            <a:pPr lvl="1"/>
            <a:r>
              <a:rPr lang="en-US" dirty="0"/>
              <a:t>Rebel outposts in the Galilee.</a:t>
            </a:r>
          </a:p>
          <a:p>
            <a:pPr lvl="1"/>
            <a:r>
              <a:rPr lang="en-US" dirty="0"/>
              <a:t>Led Guerilla campaigns against Herod (and trade).</a:t>
            </a:r>
          </a:p>
        </p:txBody>
      </p:sp>
    </p:spTree>
    <p:extLst>
      <p:ext uri="{BB962C8B-B14F-4D97-AF65-F5344CB8AC3E}">
        <p14:creationId xmlns:p14="http://schemas.microsoft.com/office/powerpoint/2010/main" val="59067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5317-D3EB-FDEA-74C5-EC1DA89DC5AA}"/>
              </a:ext>
            </a:extLst>
          </p:cNvPr>
          <p:cNvSpPr>
            <a:spLocks noGrp="1"/>
          </p:cNvSpPr>
          <p:nvPr>
            <p:ph type="title"/>
          </p:nvPr>
        </p:nvSpPr>
        <p:spPr/>
        <p:txBody>
          <a:bodyPr/>
          <a:lstStyle/>
          <a:p>
            <a:r>
              <a:rPr lang="en-US" dirty="0"/>
              <a:t>Herod’s Response</a:t>
            </a:r>
          </a:p>
        </p:txBody>
      </p:sp>
      <p:pic>
        <p:nvPicPr>
          <p:cNvPr id="4" name="Picture 3">
            <a:extLst>
              <a:ext uri="{FF2B5EF4-FFF2-40B4-BE49-F238E27FC236}">
                <a16:creationId xmlns:a16="http://schemas.microsoft.com/office/drawing/2014/main" id="{892F3409-CF99-1D9D-45EE-43FAACB62D2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7200" y="1193851"/>
            <a:ext cx="5143814" cy="3429209"/>
          </a:xfrm>
          <a:prstGeom prst="rect">
            <a:avLst/>
          </a:prstGeom>
        </p:spPr>
      </p:pic>
      <p:pic>
        <p:nvPicPr>
          <p:cNvPr id="6" name="Picture 5">
            <a:extLst>
              <a:ext uri="{FF2B5EF4-FFF2-40B4-BE49-F238E27FC236}">
                <a16:creationId xmlns:a16="http://schemas.microsoft.com/office/drawing/2014/main" id="{78010C67-91FB-89CC-360C-6CB8DACF5CE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80414" y="1328667"/>
            <a:ext cx="2106386" cy="3159579"/>
          </a:xfrm>
          <a:prstGeom prst="rect">
            <a:avLst/>
          </a:prstGeom>
        </p:spPr>
      </p:pic>
    </p:spTree>
    <p:extLst>
      <p:ext uri="{BB962C8B-B14F-4D97-AF65-F5344CB8AC3E}">
        <p14:creationId xmlns:p14="http://schemas.microsoft.com/office/powerpoint/2010/main" val="33976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D1121-7891-643F-8ACB-F4397DD1C48A}"/>
              </a:ext>
            </a:extLst>
          </p:cNvPr>
          <p:cNvPicPr>
            <a:picLocks noChangeAspect="1"/>
          </p:cNvPicPr>
          <p:nvPr/>
        </p:nvPicPr>
        <p:blipFill>
          <a:blip r:embed="rId2"/>
          <a:stretch>
            <a:fillRect/>
          </a:stretch>
        </p:blipFill>
        <p:spPr>
          <a:xfrm>
            <a:off x="905348" y="0"/>
            <a:ext cx="7333305" cy="5143500"/>
          </a:xfrm>
          <a:prstGeom prst="rect">
            <a:avLst/>
          </a:prstGeom>
        </p:spPr>
      </p:pic>
    </p:spTree>
    <p:extLst>
      <p:ext uri="{BB962C8B-B14F-4D97-AF65-F5344CB8AC3E}">
        <p14:creationId xmlns:p14="http://schemas.microsoft.com/office/powerpoint/2010/main" val="395427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1805-4F4E-2A9C-D402-2B3D72B03AC5}"/>
              </a:ext>
            </a:extLst>
          </p:cNvPr>
          <p:cNvSpPr>
            <a:spLocks noGrp="1"/>
          </p:cNvSpPr>
          <p:nvPr>
            <p:ph type="title"/>
          </p:nvPr>
        </p:nvSpPr>
        <p:spPr/>
        <p:txBody>
          <a:bodyPr/>
          <a:lstStyle/>
          <a:p>
            <a:r>
              <a:rPr lang="en-US" dirty="0"/>
              <a:t>Like Father, Like Son</a:t>
            </a:r>
          </a:p>
        </p:txBody>
      </p:sp>
      <p:sp>
        <p:nvSpPr>
          <p:cNvPr id="3" name="Content Placeholder 2">
            <a:extLst>
              <a:ext uri="{FF2B5EF4-FFF2-40B4-BE49-F238E27FC236}">
                <a16:creationId xmlns:a16="http://schemas.microsoft.com/office/drawing/2014/main" id="{559798FE-129A-04C2-BF63-B70524D398B2}"/>
              </a:ext>
            </a:extLst>
          </p:cNvPr>
          <p:cNvSpPr>
            <a:spLocks noGrp="1"/>
          </p:cNvSpPr>
          <p:nvPr>
            <p:ph idx="1"/>
          </p:nvPr>
        </p:nvSpPr>
        <p:spPr/>
        <p:txBody>
          <a:bodyPr>
            <a:normAutofit fontScale="92500" lnSpcReduction="20000"/>
          </a:bodyPr>
          <a:lstStyle/>
          <a:p>
            <a:r>
              <a:rPr lang="en-US" dirty="0"/>
              <a:t>Herod’s succession was a mess.</a:t>
            </a:r>
          </a:p>
          <a:p>
            <a:pPr lvl="1"/>
            <a:r>
              <a:rPr lang="en-US" dirty="0"/>
              <a:t>Two wills naming two different sons.</a:t>
            </a:r>
          </a:p>
          <a:p>
            <a:pPr lvl="1"/>
            <a:r>
              <a:rPr lang="en-US" dirty="0"/>
              <a:t>Archelaus and Antipas claimed the throne.</a:t>
            </a:r>
          </a:p>
          <a:p>
            <a:r>
              <a:rPr lang="en-US" dirty="0"/>
              <a:t>The family goes to Rome for Caesar to sort it out.</a:t>
            </a:r>
          </a:p>
          <a:p>
            <a:r>
              <a:rPr lang="en-US" dirty="0"/>
              <a:t>Judea goes into rebellion.</a:t>
            </a:r>
          </a:p>
          <a:p>
            <a:r>
              <a:rPr lang="en-US" dirty="0"/>
              <a:t>Emissaries from Judea travel to Rome to oppose Herodian rule.</a:t>
            </a:r>
          </a:p>
          <a:p>
            <a:pPr lvl="1"/>
            <a:r>
              <a:rPr lang="en-US" dirty="0"/>
              <a:t>Ask to be annexed to Syria under Roman governor.</a:t>
            </a:r>
          </a:p>
        </p:txBody>
      </p:sp>
    </p:spTree>
    <p:extLst>
      <p:ext uri="{BB962C8B-B14F-4D97-AF65-F5344CB8AC3E}">
        <p14:creationId xmlns:p14="http://schemas.microsoft.com/office/powerpoint/2010/main" val="41044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859-122D-8C7E-353C-45DB0C38EF6E}"/>
              </a:ext>
            </a:extLst>
          </p:cNvPr>
          <p:cNvSpPr>
            <a:spLocks noGrp="1"/>
          </p:cNvSpPr>
          <p:nvPr>
            <p:ph type="title"/>
          </p:nvPr>
        </p:nvSpPr>
        <p:spPr/>
        <p:txBody>
          <a:bodyPr/>
          <a:lstStyle/>
          <a:p>
            <a:r>
              <a:rPr lang="en-US" dirty="0"/>
              <a:t>Like Father, Like Son</a:t>
            </a:r>
          </a:p>
        </p:txBody>
      </p:sp>
      <p:sp>
        <p:nvSpPr>
          <p:cNvPr id="3" name="Content Placeholder 2">
            <a:extLst>
              <a:ext uri="{FF2B5EF4-FFF2-40B4-BE49-F238E27FC236}">
                <a16:creationId xmlns:a16="http://schemas.microsoft.com/office/drawing/2014/main" id="{A5B1A5B8-B00A-1273-CCCF-56D2E5D50A5D}"/>
              </a:ext>
            </a:extLst>
          </p:cNvPr>
          <p:cNvSpPr>
            <a:spLocks noGrp="1"/>
          </p:cNvSpPr>
          <p:nvPr>
            <p:ph idx="1"/>
          </p:nvPr>
        </p:nvSpPr>
        <p:spPr/>
        <p:txBody>
          <a:bodyPr>
            <a:normAutofit lnSpcReduction="10000"/>
          </a:bodyPr>
          <a:lstStyle/>
          <a:p>
            <a:r>
              <a:rPr lang="en-US" dirty="0"/>
              <a:t>Caesar divides Herod’s kingdom</a:t>
            </a:r>
          </a:p>
          <a:p>
            <a:pPr lvl="1"/>
            <a:r>
              <a:rPr lang="en-US" dirty="0"/>
              <a:t>Names Archelaus as “ethnarch” (not king) of Judea, </a:t>
            </a:r>
            <a:r>
              <a:rPr lang="en-US" dirty="0" err="1"/>
              <a:t>Idumea</a:t>
            </a:r>
            <a:r>
              <a:rPr lang="en-US" dirty="0"/>
              <a:t>, and Samaria.</a:t>
            </a:r>
          </a:p>
          <a:p>
            <a:pPr lvl="2"/>
            <a:r>
              <a:rPr lang="en-US" dirty="0"/>
              <a:t>If he proved himself, kingship would follow.</a:t>
            </a:r>
          </a:p>
          <a:p>
            <a:pPr lvl="1"/>
            <a:r>
              <a:rPr lang="en-US" dirty="0"/>
              <a:t>Appoints Antipas head of Galilee and </a:t>
            </a:r>
            <a:r>
              <a:rPr lang="en-US" dirty="0" err="1"/>
              <a:t>Perea</a:t>
            </a:r>
            <a:r>
              <a:rPr lang="en-US" dirty="0"/>
              <a:t>.</a:t>
            </a:r>
          </a:p>
          <a:p>
            <a:pPr lvl="1"/>
            <a:r>
              <a:rPr lang="en-US" dirty="0"/>
              <a:t>Appoints Philip head of </a:t>
            </a:r>
            <a:r>
              <a:rPr lang="en-US" dirty="0" err="1"/>
              <a:t>Batanea</a:t>
            </a:r>
            <a:r>
              <a:rPr lang="en-US" dirty="0"/>
              <a:t>, </a:t>
            </a:r>
            <a:r>
              <a:rPr lang="en-US" dirty="0" err="1"/>
              <a:t>Trachonitis</a:t>
            </a:r>
            <a:r>
              <a:rPr lang="en-US" dirty="0"/>
              <a:t>, </a:t>
            </a:r>
            <a:r>
              <a:rPr lang="en-US" dirty="0" err="1"/>
              <a:t>Aurantitis</a:t>
            </a:r>
            <a:r>
              <a:rPr lang="en-US" dirty="0"/>
              <a:t>, and </a:t>
            </a:r>
            <a:r>
              <a:rPr lang="en-US" dirty="0" err="1"/>
              <a:t>Panias</a:t>
            </a:r>
            <a:r>
              <a:rPr lang="en-US" dirty="0"/>
              <a:t>.</a:t>
            </a:r>
          </a:p>
          <a:p>
            <a:pPr lvl="1"/>
            <a:endParaRPr lang="en-US" dirty="0"/>
          </a:p>
        </p:txBody>
      </p:sp>
    </p:spTree>
    <p:extLst>
      <p:ext uri="{BB962C8B-B14F-4D97-AF65-F5344CB8AC3E}">
        <p14:creationId xmlns:p14="http://schemas.microsoft.com/office/powerpoint/2010/main" val="41378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2BC7-6F1C-31D5-B980-D551F0ED79DA}"/>
              </a:ext>
            </a:extLst>
          </p:cNvPr>
          <p:cNvSpPr>
            <a:spLocks noGrp="1"/>
          </p:cNvSpPr>
          <p:nvPr>
            <p:ph type="title"/>
          </p:nvPr>
        </p:nvSpPr>
        <p:spPr/>
        <p:txBody>
          <a:bodyPr/>
          <a:lstStyle/>
          <a:p>
            <a:r>
              <a:rPr lang="en-US" dirty="0"/>
              <a:t>Like Father, Like Son</a:t>
            </a:r>
          </a:p>
        </p:txBody>
      </p:sp>
      <p:sp>
        <p:nvSpPr>
          <p:cNvPr id="3" name="Content Placeholder 2">
            <a:extLst>
              <a:ext uri="{FF2B5EF4-FFF2-40B4-BE49-F238E27FC236}">
                <a16:creationId xmlns:a16="http://schemas.microsoft.com/office/drawing/2014/main" id="{31C357B5-BE7B-C8F0-5B50-3BE7639BA776}"/>
              </a:ext>
            </a:extLst>
          </p:cNvPr>
          <p:cNvSpPr>
            <a:spLocks noGrp="1"/>
          </p:cNvSpPr>
          <p:nvPr>
            <p:ph idx="1"/>
          </p:nvPr>
        </p:nvSpPr>
        <p:spPr/>
        <p:txBody>
          <a:bodyPr/>
          <a:lstStyle/>
          <a:p>
            <a:r>
              <a:rPr lang="en-US" dirty="0" err="1"/>
              <a:t>Archaelaus</a:t>
            </a:r>
            <a:r>
              <a:rPr lang="en-US" dirty="0"/>
              <a:t> is an inept ruler.</a:t>
            </a:r>
          </a:p>
          <a:p>
            <a:r>
              <a:rPr lang="en-US" dirty="0"/>
              <a:t>Jewish/Samaritan delegation ask for his removal.</a:t>
            </a:r>
          </a:p>
          <a:p>
            <a:r>
              <a:rPr lang="en-US" dirty="0"/>
              <a:t>Caesar removes Archelaus; appoints a Roman governor.</a:t>
            </a:r>
          </a:p>
          <a:p>
            <a:pPr lvl="1"/>
            <a:r>
              <a:rPr lang="en-US" dirty="0"/>
              <a:t>Banishes Archelaus to Vienne in Gaul (France).</a:t>
            </a:r>
          </a:p>
        </p:txBody>
      </p:sp>
    </p:spTree>
    <p:extLst>
      <p:ext uri="{BB962C8B-B14F-4D97-AF65-F5344CB8AC3E}">
        <p14:creationId xmlns:p14="http://schemas.microsoft.com/office/powerpoint/2010/main" val="284060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8A6781-9976-3634-9793-2885C76D4598}"/>
              </a:ext>
            </a:extLst>
          </p:cNvPr>
          <p:cNvSpPr>
            <a:spLocks noGrp="1"/>
          </p:cNvSpPr>
          <p:nvPr>
            <p:ph type="title"/>
          </p:nvPr>
        </p:nvSpPr>
        <p:spPr/>
        <p:txBody>
          <a:bodyPr/>
          <a:lstStyle/>
          <a:p>
            <a:r>
              <a:rPr lang="en-US" dirty="0"/>
              <a:t>Luke 19:11–27</a:t>
            </a:r>
          </a:p>
        </p:txBody>
      </p:sp>
      <p:sp>
        <p:nvSpPr>
          <p:cNvPr id="5" name="TextBox 4">
            <a:extLst>
              <a:ext uri="{FF2B5EF4-FFF2-40B4-BE49-F238E27FC236}">
                <a16:creationId xmlns:a16="http://schemas.microsoft.com/office/drawing/2014/main" id="{BC13AA17-F220-1240-1DA7-1975E5C16E5A}"/>
              </a:ext>
            </a:extLst>
          </p:cNvPr>
          <p:cNvSpPr txBox="1"/>
          <p:nvPr/>
        </p:nvSpPr>
        <p:spPr>
          <a:xfrm>
            <a:off x="457200" y="1279088"/>
            <a:ext cx="8229600" cy="2585323"/>
          </a:xfrm>
          <a:prstGeom prst="rect">
            <a:avLst/>
          </a:prstGeom>
          <a:noFill/>
        </p:spPr>
        <p:txBody>
          <a:bodyPr wrap="square" rtlCol="0">
            <a:spAutoFit/>
          </a:bodyPr>
          <a:lstStyle/>
          <a:p>
            <a:r>
              <a:rPr lang="en-US" dirty="0"/>
              <a:t>As they were listening to this, he went on to tell a parable, because he was near Jerusalem, and because they supposed that the kingdom of God was to appear immediately. So he said, “</a:t>
            </a:r>
            <a:r>
              <a:rPr lang="en-US" dirty="0">
                <a:solidFill>
                  <a:srgbClr val="FFFF00"/>
                </a:solidFill>
              </a:rPr>
              <a:t>A nobleman went to a distant country to get royal power for himself and then return.</a:t>
            </a:r>
            <a:r>
              <a:rPr lang="en-US" dirty="0"/>
              <a:t> He summoned ten of his slaves, and gave them ten pounds, and said to them, ‘Do business with these until I come back.’ </a:t>
            </a:r>
            <a:r>
              <a:rPr lang="en-US" dirty="0">
                <a:solidFill>
                  <a:srgbClr val="FFFF00"/>
                </a:solidFill>
              </a:rPr>
              <a:t>But the citizens of his country hated him and sent a delegation after him, saying, ‘We do not want this man to rule over us.’</a:t>
            </a:r>
            <a:r>
              <a:rPr lang="en-US" dirty="0"/>
              <a:t> </a:t>
            </a:r>
            <a:r>
              <a:rPr lang="en-US" dirty="0">
                <a:solidFill>
                  <a:srgbClr val="FFFF00"/>
                </a:solidFill>
              </a:rPr>
              <a:t>When he returned, having received royal power</a:t>
            </a:r>
            <a:r>
              <a:rPr lang="en-US" dirty="0"/>
              <a:t>, he ordered these slaves, to whom he had given the money, to be summoned so that he might find out what they had gained by trading. </a:t>
            </a:r>
          </a:p>
        </p:txBody>
      </p:sp>
    </p:spTree>
    <p:extLst>
      <p:ext uri="{BB962C8B-B14F-4D97-AF65-F5344CB8AC3E}">
        <p14:creationId xmlns:p14="http://schemas.microsoft.com/office/powerpoint/2010/main" val="206866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8A6781-9976-3634-9793-2885C76D4598}"/>
              </a:ext>
            </a:extLst>
          </p:cNvPr>
          <p:cNvSpPr>
            <a:spLocks noGrp="1"/>
          </p:cNvSpPr>
          <p:nvPr>
            <p:ph type="title"/>
          </p:nvPr>
        </p:nvSpPr>
        <p:spPr/>
        <p:txBody>
          <a:bodyPr/>
          <a:lstStyle/>
          <a:p>
            <a:r>
              <a:rPr lang="en-US" dirty="0"/>
              <a:t>Luke 19:11–27</a:t>
            </a:r>
          </a:p>
        </p:txBody>
      </p:sp>
      <p:sp>
        <p:nvSpPr>
          <p:cNvPr id="5" name="TextBox 4">
            <a:extLst>
              <a:ext uri="{FF2B5EF4-FFF2-40B4-BE49-F238E27FC236}">
                <a16:creationId xmlns:a16="http://schemas.microsoft.com/office/drawing/2014/main" id="{BC13AA17-F220-1240-1DA7-1975E5C16E5A}"/>
              </a:ext>
            </a:extLst>
          </p:cNvPr>
          <p:cNvSpPr txBox="1"/>
          <p:nvPr/>
        </p:nvSpPr>
        <p:spPr>
          <a:xfrm>
            <a:off x="457200" y="1063229"/>
            <a:ext cx="8229600" cy="3293209"/>
          </a:xfrm>
          <a:prstGeom prst="rect">
            <a:avLst/>
          </a:prstGeom>
          <a:noFill/>
        </p:spPr>
        <p:txBody>
          <a:bodyPr wrap="square" rtlCol="0">
            <a:spAutoFit/>
          </a:bodyPr>
          <a:lstStyle/>
          <a:p>
            <a:r>
              <a:rPr lang="en-US" sz="1600" dirty="0"/>
              <a:t>The first came forward and said, ‘Lord, your pound has made ten more pounds.’ He said to him, ‘Well done, good slave! Because you have been trustworthy in a very small thing, </a:t>
            </a:r>
            <a:r>
              <a:rPr lang="en-US" sz="1600" dirty="0">
                <a:solidFill>
                  <a:srgbClr val="FFFF00"/>
                </a:solidFill>
              </a:rPr>
              <a:t>take charge of ten cities.</a:t>
            </a:r>
            <a:r>
              <a:rPr lang="en-US" sz="1600" dirty="0"/>
              <a:t>’ Then the second came, saying, ‘Lord, your pound has made five pounds.’ He said to him, ‘</a:t>
            </a:r>
            <a:r>
              <a:rPr lang="en-US" sz="1600" dirty="0">
                <a:solidFill>
                  <a:srgbClr val="FFFF00"/>
                </a:solidFill>
              </a:rPr>
              <a:t>And you, rule over five cities.</a:t>
            </a:r>
            <a:r>
              <a:rPr lang="en-US" sz="1600" dirty="0"/>
              <a:t>’ Then the other came, saying, ‘Lord, here is your pound. I wrapped it up in a piece of cloth, for I was afraid of you, because you are a harsh man; you take what you did not deposit, and reap what you did not sow.’ He said to him, ‘I will judge you by your own words, you wicked slave! You knew, did you, that I was a harsh man, taking what I did not deposit and reaping what I did not sow? Why then did you not put my money into the bank? Then when I returned, I could have collected it with interest.’ He said to the bystanders, ‘Take the pound from him and give it to the one who has ten pounds.’ (And they said to him, ‘Lord, he has ten pounds!’) ‘I tell you, to all those who have, more will be given; but from those who have nothing, even what they have will be taken away. </a:t>
            </a:r>
            <a:r>
              <a:rPr lang="en-US" sz="1600" dirty="0">
                <a:solidFill>
                  <a:srgbClr val="FFFF00"/>
                </a:solidFill>
              </a:rPr>
              <a:t>But as for these enemies of mine who did not want me to be king over them—bring them here and slaughter them in my presence.</a:t>
            </a:r>
            <a:r>
              <a:rPr lang="en-US" sz="1600" dirty="0"/>
              <a:t>’”</a:t>
            </a:r>
          </a:p>
        </p:txBody>
      </p:sp>
    </p:spTree>
    <p:extLst>
      <p:ext uri="{BB962C8B-B14F-4D97-AF65-F5344CB8AC3E}">
        <p14:creationId xmlns:p14="http://schemas.microsoft.com/office/powerpoint/2010/main" val="116519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E6750-762B-9BD2-23CD-21DFCB426FB2}"/>
              </a:ext>
            </a:extLst>
          </p:cNvPr>
          <p:cNvSpPr txBox="1"/>
          <p:nvPr/>
        </p:nvSpPr>
        <p:spPr>
          <a:xfrm>
            <a:off x="733530" y="1910031"/>
            <a:ext cx="7676940" cy="1323439"/>
          </a:xfrm>
          <a:prstGeom prst="rect">
            <a:avLst/>
          </a:prstGeom>
          <a:noFill/>
        </p:spPr>
        <p:txBody>
          <a:bodyPr wrap="square" rtlCol="0">
            <a:spAutoFit/>
          </a:bodyPr>
          <a:lstStyle/>
          <a:p>
            <a:pPr algn="ctr"/>
            <a:r>
              <a:rPr lang="en-US" sz="4000" dirty="0"/>
              <a:t>How does Jesus use</a:t>
            </a:r>
          </a:p>
          <a:p>
            <a:pPr algn="ctr"/>
            <a:r>
              <a:rPr lang="en-US" sz="4000" dirty="0"/>
              <a:t>current events in this parable? </a:t>
            </a:r>
          </a:p>
        </p:txBody>
      </p:sp>
    </p:spTree>
    <p:extLst>
      <p:ext uri="{BB962C8B-B14F-4D97-AF65-F5344CB8AC3E}">
        <p14:creationId xmlns:p14="http://schemas.microsoft.com/office/powerpoint/2010/main" val="2323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2FF6-8064-D51C-8708-6D1DD706B736}"/>
              </a:ext>
            </a:extLst>
          </p:cNvPr>
          <p:cNvSpPr>
            <a:spLocks noGrp="1"/>
          </p:cNvSpPr>
          <p:nvPr>
            <p:ph type="title"/>
          </p:nvPr>
        </p:nvSpPr>
        <p:spPr/>
        <p:txBody>
          <a:bodyPr/>
          <a:lstStyle/>
          <a:p>
            <a:r>
              <a:rPr lang="en-US" dirty="0"/>
              <a:t>What is ridiculous in this parable?</a:t>
            </a:r>
          </a:p>
        </p:txBody>
      </p:sp>
      <p:sp>
        <p:nvSpPr>
          <p:cNvPr id="3" name="Content Placeholder 2">
            <a:extLst>
              <a:ext uri="{FF2B5EF4-FFF2-40B4-BE49-F238E27FC236}">
                <a16:creationId xmlns:a16="http://schemas.microsoft.com/office/drawing/2014/main" id="{9054FC12-DBBD-3FEB-2827-675C70AD28E2}"/>
              </a:ext>
            </a:extLst>
          </p:cNvPr>
          <p:cNvSpPr>
            <a:spLocks noGrp="1"/>
          </p:cNvSpPr>
          <p:nvPr>
            <p:ph idx="1"/>
          </p:nvPr>
        </p:nvSpPr>
        <p:spPr/>
        <p:txBody>
          <a:bodyPr>
            <a:normAutofit/>
          </a:bodyPr>
          <a:lstStyle/>
          <a:p>
            <a:r>
              <a:rPr lang="en-US" dirty="0"/>
              <a:t>Who is placed in charge?</a:t>
            </a:r>
          </a:p>
          <a:p>
            <a:pPr lvl="1"/>
            <a:r>
              <a:rPr lang="en-US" dirty="0"/>
              <a:t>10 Slaves</a:t>
            </a:r>
          </a:p>
          <a:p>
            <a:pPr lvl="1"/>
            <a:r>
              <a:rPr lang="en-US" dirty="0"/>
              <a:t>May or may not be ridiculous</a:t>
            </a:r>
          </a:p>
          <a:p>
            <a:pPr lvl="1"/>
            <a:r>
              <a:rPr lang="en-US" dirty="0"/>
              <a:t>May have been common practice</a:t>
            </a:r>
          </a:p>
          <a:p>
            <a:endParaRPr lang="en-US" dirty="0"/>
          </a:p>
        </p:txBody>
      </p:sp>
    </p:spTree>
    <p:extLst>
      <p:ext uri="{BB962C8B-B14F-4D97-AF65-F5344CB8AC3E}">
        <p14:creationId xmlns:p14="http://schemas.microsoft.com/office/powerpoint/2010/main" val="26595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fontScale="85000" lnSpcReduction="20000"/>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The teachings of Jesus in the Gospels reflect the “culture of the day.”</a:t>
            </a:r>
          </a:p>
          <a:p>
            <a:endParaRPr lang="en-US" b="0" i="0" dirty="0">
              <a:effectLst/>
              <a:latin typeface="Inter"/>
            </a:endParaRPr>
          </a:p>
          <a:p>
            <a:r>
              <a:rPr lang="en-US" dirty="0"/>
              <a:t>Our Lens: Examine the culture of the Second Temple Period to shed light on Jesus’s teachings.</a:t>
            </a:r>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2FF6-8064-D51C-8708-6D1DD706B736}"/>
              </a:ext>
            </a:extLst>
          </p:cNvPr>
          <p:cNvSpPr>
            <a:spLocks noGrp="1"/>
          </p:cNvSpPr>
          <p:nvPr>
            <p:ph type="title"/>
          </p:nvPr>
        </p:nvSpPr>
        <p:spPr/>
        <p:txBody>
          <a:bodyPr/>
          <a:lstStyle/>
          <a:p>
            <a:r>
              <a:rPr lang="en-US" dirty="0"/>
              <a:t>What is ridiculous in this parable?</a:t>
            </a:r>
          </a:p>
        </p:txBody>
      </p:sp>
      <p:sp>
        <p:nvSpPr>
          <p:cNvPr id="3" name="Content Placeholder 2">
            <a:extLst>
              <a:ext uri="{FF2B5EF4-FFF2-40B4-BE49-F238E27FC236}">
                <a16:creationId xmlns:a16="http://schemas.microsoft.com/office/drawing/2014/main" id="{9054FC12-DBBD-3FEB-2827-675C70AD28E2}"/>
              </a:ext>
            </a:extLst>
          </p:cNvPr>
          <p:cNvSpPr>
            <a:spLocks noGrp="1"/>
          </p:cNvSpPr>
          <p:nvPr>
            <p:ph idx="1"/>
          </p:nvPr>
        </p:nvSpPr>
        <p:spPr/>
        <p:txBody>
          <a:bodyPr>
            <a:normAutofit/>
          </a:bodyPr>
          <a:lstStyle/>
          <a:p>
            <a:r>
              <a:rPr lang="en-US" dirty="0"/>
              <a:t>What are the funds given to each?</a:t>
            </a:r>
          </a:p>
          <a:p>
            <a:pPr lvl="1"/>
            <a:r>
              <a:rPr lang="en-US" dirty="0"/>
              <a:t>A Mina = 100 denarii ≈ 4 months wages</a:t>
            </a:r>
          </a:p>
          <a:p>
            <a:pPr lvl="1"/>
            <a:r>
              <a:rPr lang="en-US" dirty="0"/>
              <a:t>$18,000–$20,000 (average US wage data)</a:t>
            </a:r>
          </a:p>
        </p:txBody>
      </p:sp>
    </p:spTree>
    <p:extLst>
      <p:ext uri="{BB962C8B-B14F-4D97-AF65-F5344CB8AC3E}">
        <p14:creationId xmlns:p14="http://schemas.microsoft.com/office/powerpoint/2010/main" val="330676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2FF6-8064-D51C-8708-6D1DD706B736}"/>
              </a:ext>
            </a:extLst>
          </p:cNvPr>
          <p:cNvSpPr>
            <a:spLocks noGrp="1"/>
          </p:cNvSpPr>
          <p:nvPr>
            <p:ph type="title"/>
          </p:nvPr>
        </p:nvSpPr>
        <p:spPr/>
        <p:txBody>
          <a:bodyPr/>
          <a:lstStyle/>
          <a:p>
            <a:r>
              <a:rPr lang="en-US" dirty="0"/>
              <a:t>What is ridiculous in this parable?</a:t>
            </a:r>
          </a:p>
        </p:txBody>
      </p:sp>
      <p:sp>
        <p:nvSpPr>
          <p:cNvPr id="3" name="Content Placeholder 2">
            <a:extLst>
              <a:ext uri="{FF2B5EF4-FFF2-40B4-BE49-F238E27FC236}">
                <a16:creationId xmlns:a16="http://schemas.microsoft.com/office/drawing/2014/main" id="{9054FC12-DBBD-3FEB-2827-675C70AD28E2}"/>
              </a:ext>
            </a:extLst>
          </p:cNvPr>
          <p:cNvSpPr>
            <a:spLocks noGrp="1"/>
          </p:cNvSpPr>
          <p:nvPr>
            <p:ph idx="1"/>
          </p:nvPr>
        </p:nvSpPr>
        <p:spPr/>
        <p:txBody>
          <a:bodyPr>
            <a:normAutofit fontScale="62500" lnSpcReduction="20000"/>
          </a:bodyPr>
          <a:lstStyle/>
          <a:p>
            <a:r>
              <a:rPr lang="en-US" dirty="0"/>
              <a:t>What do 2 of them receive as reward?</a:t>
            </a:r>
          </a:p>
          <a:p>
            <a:pPr lvl="1"/>
            <a:r>
              <a:rPr lang="en-US" dirty="0"/>
              <a:t>Control of multiple cities (10 or 5).</a:t>
            </a:r>
          </a:p>
          <a:p>
            <a:pPr lvl="1"/>
            <a:r>
              <a:rPr lang="en-US" dirty="0"/>
              <a:t>Do slaves ever get to rule cities?</a:t>
            </a:r>
          </a:p>
          <a:p>
            <a:pPr lvl="2"/>
            <a:r>
              <a:rPr lang="en-US" dirty="0"/>
              <a:t>Never!</a:t>
            </a:r>
          </a:p>
          <a:p>
            <a:pPr lvl="2"/>
            <a:r>
              <a:rPr lang="en-US" dirty="0"/>
              <a:t>Not even if they are incredible at their jobs.</a:t>
            </a:r>
          </a:p>
          <a:p>
            <a:endParaRPr lang="en-US" dirty="0"/>
          </a:p>
          <a:p>
            <a:r>
              <a:rPr lang="en-US" dirty="0"/>
              <a:t>There is an upending of social order in the rewards of this parable.</a:t>
            </a:r>
          </a:p>
          <a:p>
            <a:endParaRPr lang="en-US" dirty="0"/>
          </a:p>
          <a:p>
            <a:r>
              <a:rPr lang="en-US" dirty="0"/>
              <a:t>This is a common theme in Jewish apocalyptic literature.</a:t>
            </a:r>
          </a:p>
          <a:p>
            <a:pPr lvl="1"/>
            <a:r>
              <a:rPr lang="en-US" dirty="0"/>
              <a:t>Told against the backdrop of a ruthless puppet ruler</a:t>
            </a:r>
          </a:p>
          <a:p>
            <a:pPr lvl="1"/>
            <a:r>
              <a:rPr lang="en-US" dirty="0"/>
              <a:t>Much like Herod and Archelaus.</a:t>
            </a:r>
          </a:p>
        </p:txBody>
      </p:sp>
    </p:spTree>
    <p:extLst>
      <p:ext uri="{BB962C8B-B14F-4D97-AF65-F5344CB8AC3E}">
        <p14:creationId xmlns:p14="http://schemas.microsoft.com/office/powerpoint/2010/main" val="97202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EA57-1356-8D4D-BF21-79EC807A68DD}"/>
              </a:ext>
            </a:extLst>
          </p:cNvPr>
          <p:cNvSpPr>
            <a:spLocks noGrp="1"/>
          </p:cNvSpPr>
          <p:nvPr>
            <p:ph type="title"/>
          </p:nvPr>
        </p:nvSpPr>
        <p:spPr>
          <a:xfrm>
            <a:off x="457200" y="205979"/>
            <a:ext cx="8229600" cy="857250"/>
          </a:xfrm>
        </p:spPr>
        <p:txBody>
          <a:bodyPr/>
          <a:lstStyle/>
          <a:p>
            <a:r>
              <a:rPr lang="en-US"/>
              <a:t>Summary</a:t>
            </a:r>
            <a:endParaRPr lang="en-US" dirty="0"/>
          </a:p>
        </p:txBody>
      </p:sp>
      <p:sp>
        <p:nvSpPr>
          <p:cNvPr id="3" name="Content Placeholder 2">
            <a:extLst>
              <a:ext uri="{FF2B5EF4-FFF2-40B4-BE49-F238E27FC236}">
                <a16:creationId xmlns:a16="http://schemas.microsoft.com/office/drawing/2014/main" id="{E4442BDC-C48A-314F-B62B-72DFD4CF9AB2}"/>
              </a:ext>
            </a:extLst>
          </p:cNvPr>
          <p:cNvSpPr>
            <a:spLocks noGrp="1"/>
          </p:cNvSpPr>
          <p:nvPr>
            <p:ph idx="1"/>
          </p:nvPr>
        </p:nvSpPr>
        <p:spPr>
          <a:xfrm>
            <a:off x="457200" y="1200151"/>
            <a:ext cx="8229600" cy="3394472"/>
          </a:xfrm>
        </p:spPr>
        <p:txBody>
          <a:bodyPr>
            <a:noAutofit/>
          </a:bodyPr>
          <a:lstStyle/>
          <a:p>
            <a:r>
              <a:rPr lang="en-US" sz="2800" dirty="0"/>
              <a:t>Jesus uses well-known, current events as the basis for (some of) his teachings.</a:t>
            </a:r>
          </a:p>
          <a:p>
            <a:r>
              <a:rPr lang="en-US" sz="2800" dirty="0"/>
              <a:t>These events add context to provide possible new meanings for the text.</a:t>
            </a:r>
          </a:p>
          <a:p>
            <a:pPr lvl="1"/>
            <a:r>
              <a:rPr lang="en-US" sz="2400" dirty="0"/>
              <a:t>The 10 servants upend the social order through their faithful service.</a:t>
            </a:r>
          </a:p>
          <a:p>
            <a:endParaRPr lang="en-US" sz="2800" dirty="0"/>
          </a:p>
        </p:txBody>
      </p:sp>
    </p:spTree>
    <p:extLst>
      <p:ext uri="{BB962C8B-B14F-4D97-AF65-F5344CB8AC3E}">
        <p14:creationId xmlns:p14="http://schemas.microsoft.com/office/powerpoint/2010/main" val="399120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p:txBody>
          <a:bodyPr>
            <a:normAutofit/>
          </a:bodyPr>
          <a:lstStyle/>
          <a:p>
            <a:r>
              <a:rPr lang="en-US" dirty="0"/>
              <a:t>Herod the Builder</a:t>
            </a:r>
          </a:p>
          <a:p>
            <a:r>
              <a:rPr lang="en-US" dirty="0"/>
              <a:t>Read Matt 17:14–20</a:t>
            </a:r>
          </a:p>
        </p:txBody>
      </p:sp>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26D518-294E-5D9B-0153-55F3A24120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370" y="12859"/>
            <a:ext cx="9095261" cy="4951027"/>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685800" y="12859"/>
            <a:ext cx="7772400" cy="1102519"/>
          </a:xfrm>
          <a:noFill/>
          <a:ln>
            <a:noFill/>
          </a:ln>
        </p:spPr>
        <p:txBody>
          <a:bodyPr/>
          <a:lstStyle/>
          <a:p>
            <a:r>
              <a:rPr lang="en-US" dirty="0">
                <a:effectLst>
                  <a:outerShdw blurRad="50800" dist="38100" dir="16200000" rotWithShape="0">
                    <a:prstClr val="black">
                      <a:alpha val="40000"/>
                    </a:prstClr>
                  </a:outerShdw>
                </a:effectLst>
              </a:rPr>
              <a:t>Jesus and Current Events</a:t>
            </a:r>
          </a:p>
        </p:txBody>
      </p:sp>
    </p:spTree>
    <p:extLst>
      <p:ext uri="{BB962C8B-B14F-4D97-AF65-F5344CB8AC3E}">
        <p14:creationId xmlns:p14="http://schemas.microsoft.com/office/powerpoint/2010/main" val="260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0F9610-3F6B-65AE-08D7-C83AB1A2A19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3953" y="0"/>
            <a:ext cx="9120047" cy="5014912"/>
          </a:xfrm>
          <a:prstGeom prst="rect">
            <a:avLst/>
          </a:prstGeom>
        </p:spPr>
      </p:pic>
      <p:sp>
        <p:nvSpPr>
          <p:cNvPr id="2" name="Title 1">
            <a:extLst>
              <a:ext uri="{FF2B5EF4-FFF2-40B4-BE49-F238E27FC236}">
                <a16:creationId xmlns:a16="http://schemas.microsoft.com/office/drawing/2014/main" id="{411059BA-8E98-1981-41D3-72A1B0CAC563}"/>
              </a:ext>
            </a:extLst>
          </p:cNvPr>
          <p:cNvSpPr>
            <a:spLocks noGrp="1"/>
          </p:cNvSpPr>
          <p:nvPr>
            <p:ph type="title"/>
          </p:nvPr>
        </p:nvSpPr>
        <p:spPr/>
        <p:txBody>
          <a:bodyPr/>
          <a:lstStyle/>
          <a:p>
            <a:r>
              <a:rPr lang="en-US" dirty="0">
                <a:effectLst>
                  <a:outerShdw blurRad="50800" dist="38100" algn="l" rotWithShape="0">
                    <a:prstClr val="black">
                      <a:alpha val="40000"/>
                    </a:prstClr>
                  </a:outerShdw>
                </a:effectLst>
              </a:rPr>
              <a:t>Herod the Great (and Family)</a:t>
            </a:r>
          </a:p>
        </p:txBody>
      </p:sp>
    </p:spTree>
    <p:extLst>
      <p:ext uri="{BB962C8B-B14F-4D97-AF65-F5344CB8AC3E}">
        <p14:creationId xmlns:p14="http://schemas.microsoft.com/office/powerpoint/2010/main" val="33538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466F-4A13-FC02-92E0-CFF1A1BAFCAB}"/>
              </a:ext>
            </a:extLst>
          </p:cNvPr>
          <p:cNvSpPr>
            <a:spLocks noGrp="1"/>
          </p:cNvSpPr>
          <p:nvPr>
            <p:ph type="title"/>
          </p:nvPr>
        </p:nvSpPr>
        <p:spPr/>
        <p:txBody>
          <a:bodyPr/>
          <a:lstStyle/>
          <a:p>
            <a:r>
              <a:rPr lang="en-US" dirty="0"/>
              <a:t>A Brief History...</a:t>
            </a:r>
          </a:p>
        </p:txBody>
      </p:sp>
      <p:sp>
        <p:nvSpPr>
          <p:cNvPr id="3" name="Content Placeholder 2">
            <a:extLst>
              <a:ext uri="{FF2B5EF4-FFF2-40B4-BE49-F238E27FC236}">
                <a16:creationId xmlns:a16="http://schemas.microsoft.com/office/drawing/2014/main" id="{66B02287-32FE-49B4-BA19-9314D27575F7}"/>
              </a:ext>
            </a:extLst>
          </p:cNvPr>
          <p:cNvSpPr>
            <a:spLocks noGrp="1"/>
          </p:cNvSpPr>
          <p:nvPr>
            <p:ph idx="1"/>
          </p:nvPr>
        </p:nvSpPr>
        <p:spPr/>
        <p:txBody>
          <a:bodyPr>
            <a:normAutofit fontScale="77500" lnSpcReduction="20000"/>
          </a:bodyPr>
          <a:lstStyle/>
          <a:p>
            <a:r>
              <a:rPr lang="en-US" dirty="0"/>
              <a:t>1250 BCE(?) – Israel enters Promised Land</a:t>
            </a:r>
          </a:p>
          <a:p>
            <a:r>
              <a:rPr lang="en-US" dirty="0"/>
              <a:t>1060 BCE – Saul appointed King</a:t>
            </a:r>
          </a:p>
          <a:p>
            <a:r>
              <a:rPr lang="en-US" dirty="0"/>
              <a:t>1000 BCE – David becomes King</a:t>
            </a:r>
          </a:p>
          <a:p>
            <a:r>
              <a:rPr lang="en-US" dirty="0"/>
              <a:t>960 BCE – Solomon becomes King</a:t>
            </a:r>
          </a:p>
          <a:p>
            <a:r>
              <a:rPr lang="en-US" dirty="0"/>
              <a:t>920 BCE – Divided Kingdom (Israel &amp; Judah)</a:t>
            </a:r>
          </a:p>
          <a:p>
            <a:r>
              <a:rPr lang="en-US" dirty="0"/>
              <a:t>722 BCE – Assyria conquers Israel</a:t>
            </a:r>
          </a:p>
          <a:p>
            <a:pPr lvl="1"/>
            <a:r>
              <a:rPr lang="en-US" dirty="0"/>
              <a:t>Exiles elite from Northern Kingdom</a:t>
            </a:r>
          </a:p>
          <a:p>
            <a:pPr lvl="1"/>
            <a:r>
              <a:rPr lang="en-US" dirty="0"/>
              <a:t>Judah becomes a vassal of Assyria</a:t>
            </a:r>
          </a:p>
          <a:p>
            <a:r>
              <a:rPr lang="en-US" dirty="0"/>
              <a:t>612 BCE – Babylon conquers Assyria</a:t>
            </a:r>
          </a:p>
          <a:p>
            <a:endParaRPr lang="en-US" dirty="0"/>
          </a:p>
        </p:txBody>
      </p:sp>
    </p:spTree>
    <p:extLst>
      <p:ext uri="{BB962C8B-B14F-4D97-AF65-F5344CB8AC3E}">
        <p14:creationId xmlns:p14="http://schemas.microsoft.com/office/powerpoint/2010/main" val="33751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46D2-2509-1B6A-5FFD-EA9962B941C5}"/>
              </a:ext>
            </a:extLst>
          </p:cNvPr>
          <p:cNvSpPr>
            <a:spLocks noGrp="1"/>
          </p:cNvSpPr>
          <p:nvPr>
            <p:ph type="title"/>
          </p:nvPr>
        </p:nvSpPr>
        <p:spPr/>
        <p:txBody>
          <a:bodyPr/>
          <a:lstStyle/>
          <a:p>
            <a:r>
              <a:rPr lang="en-US" dirty="0"/>
              <a:t>A Brief History...</a:t>
            </a:r>
          </a:p>
        </p:txBody>
      </p:sp>
      <p:sp>
        <p:nvSpPr>
          <p:cNvPr id="3" name="Content Placeholder 2">
            <a:extLst>
              <a:ext uri="{FF2B5EF4-FFF2-40B4-BE49-F238E27FC236}">
                <a16:creationId xmlns:a16="http://schemas.microsoft.com/office/drawing/2014/main" id="{5649D54C-37BF-6C8A-4719-725F856E0532}"/>
              </a:ext>
            </a:extLst>
          </p:cNvPr>
          <p:cNvSpPr>
            <a:spLocks noGrp="1"/>
          </p:cNvSpPr>
          <p:nvPr>
            <p:ph idx="1"/>
          </p:nvPr>
        </p:nvSpPr>
        <p:spPr/>
        <p:txBody>
          <a:bodyPr>
            <a:normAutofit fontScale="55000" lnSpcReduction="20000"/>
          </a:bodyPr>
          <a:lstStyle/>
          <a:p>
            <a:r>
              <a:rPr lang="en-US" dirty="0"/>
              <a:t>587 BCE                Babylonians Destroy Jerusalem and Temple. Babylonian exile.</a:t>
            </a:r>
          </a:p>
          <a:p>
            <a:r>
              <a:rPr lang="en-US" dirty="0"/>
              <a:t>539 BCE                Persian conquest of Babylonia by Cyrus the Great</a:t>
            </a:r>
          </a:p>
          <a:p>
            <a:r>
              <a:rPr lang="en-US" dirty="0"/>
              <a:t>530s–520s BCE   Waves of Jews return from Babylonia</a:t>
            </a:r>
          </a:p>
          <a:p>
            <a:r>
              <a:rPr lang="en-US" dirty="0"/>
              <a:t>516 BCE                Temple rebuilt</a:t>
            </a:r>
          </a:p>
          <a:p>
            <a:r>
              <a:rPr lang="en-US" dirty="0"/>
              <a:t>458–432 BCE       Ezra &amp; Nehemiah</a:t>
            </a:r>
          </a:p>
          <a:p>
            <a:r>
              <a:rPr lang="en-US" dirty="0"/>
              <a:t>333/34 BCE          Alexander the Great conquers Persia</a:t>
            </a:r>
          </a:p>
          <a:p>
            <a:r>
              <a:rPr lang="en-US" dirty="0"/>
              <a:t>301 BCE                Macedonia Ptolemies rule Judea</a:t>
            </a:r>
          </a:p>
          <a:p>
            <a:r>
              <a:rPr lang="en-US" dirty="0"/>
              <a:t>200 BCE                Seleucids rule Judea</a:t>
            </a:r>
          </a:p>
          <a:p>
            <a:r>
              <a:rPr lang="en-US" dirty="0"/>
              <a:t>168/7 BCE            Antiochus Epiphanes (Seleucid) Persecution</a:t>
            </a:r>
          </a:p>
          <a:p>
            <a:r>
              <a:rPr lang="en-US" dirty="0"/>
              <a:t>164 BCE                Maccabees reconquer and purify the temple</a:t>
            </a:r>
          </a:p>
          <a:p>
            <a:r>
              <a:rPr lang="en-US" dirty="0"/>
              <a:t>164–63 BCE          Start of Maccabean/Hasmonean rule</a:t>
            </a:r>
          </a:p>
          <a:p>
            <a:r>
              <a:rPr lang="en-US" dirty="0"/>
              <a:t>63 BCE                   Start of the Roman period</a:t>
            </a:r>
          </a:p>
        </p:txBody>
      </p:sp>
    </p:spTree>
    <p:extLst>
      <p:ext uri="{BB962C8B-B14F-4D97-AF65-F5344CB8AC3E}">
        <p14:creationId xmlns:p14="http://schemas.microsoft.com/office/powerpoint/2010/main" val="37516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1C0C-46A9-8B56-01DF-83F8EB1058A5}"/>
              </a:ext>
            </a:extLst>
          </p:cNvPr>
          <p:cNvSpPr>
            <a:spLocks noGrp="1"/>
          </p:cNvSpPr>
          <p:nvPr>
            <p:ph type="title"/>
          </p:nvPr>
        </p:nvSpPr>
        <p:spPr/>
        <p:txBody>
          <a:bodyPr/>
          <a:lstStyle/>
          <a:p>
            <a:r>
              <a:rPr lang="en-US" dirty="0"/>
              <a:t>Hasmoneans</a:t>
            </a:r>
          </a:p>
        </p:txBody>
      </p:sp>
      <p:sp>
        <p:nvSpPr>
          <p:cNvPr id="3" name="Content Placeholder 2">
            <a:extLst>
              <a:ext uri="{FF2B5EF4-FFF2-40B4-BE49-F238E27FC236}">
                <a16:creationId xmlns:a16="http://schemas.microsoft.com/office/drawing/2014/main" id="{3A9660A4-1E41-79E5-732B-DAB19DF02BF1}"/>
              </a:ext>
            </a:extLst>
          </p:cNvPr>
          <p:cNvSpPr>
            <a:spLocks noGrp="1"/>
          </p:cNvSpPr>
          <p:nvPr>
            <p:ph idx="1"/>
          </p:nvPr>
        </p:nvSpPr>
        <p:spPr/>
        <p:txBody>
          <a:bodyPr>
            <a:normAutofit fontScale="77500" lnSpcReduction="20000"/>
          </a:bodyPr>
          <a:lstStyle/>
          <a:p>
            <a:r>
              <a:rPr lang="en-US" dirty="0"/>
              <a:t>Hasmoneans were not of the Davidic (nor Aaronic) line.</a:t>
            </a:r>
          </a:p>
          <a:p>
            <a:pPr lvl="1"/>
            <a:r>
              <a:rPr lang="en-US" dirty="0"/>
              <a:t>Held Monarchy and High Priesthood.</a:t>
            </a:r>
          </a:p>
          <a:p>
            <a:endParaRPr lang="en-US" dirty="0"/>
          </a:p>
          <a:p>
            <a:r>
              <a:rPr lang="en-US" dirty="0"/>
              <a:t>Later stages of Hasmoneans were no better than the Greeks.</a:t>
            </a:r>
          </a:p>
          <a:p>
            <a:pPr lvl="1"/>
            <a:r>
              <a:rPr lang="en-US" dirty="0"/>
              <a:t>Lots of infighting and intrigue.</a:t>
            </a:r>
          </a:p>
          <a:p>
            <a:endParaRPr lang="en-US" dirty="0"/>
          </a:p>
          <a:p>
            <a:r>
              <a:rPr lang="en-US" dirty="0"/>
              <a:t>Romans enter the fray to bring stability to the region.</a:t>
            </a:r>
          </a:p>
          <a:p>
            <a:pPr lvl="1"/>
            <a:r>
              <a:rPr lang="en-US" dirty="0"/>
              <a:t>Ultimately appoint Herod as tetrarch over Judea.</a:t>
            </a:r>
          </a:p>
        </p:txBody>
      </p:sp>
    </p:spTree>
    <p:extLst>
      <p:ext uri="{BB962C8B-B14F-4D97-AF65-F5344CB8AC3E}">
        <p14:creationId xmlns:p14="http://schemas.microsoft.com/office/powerpoint/2010/main" val="5518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0C80-C2A9-9F5B-5329-C7C0258FBDD3}"/>
              </a:ext>
            </a:extLst>
          </p:cNvPr>
          <p:cNvSpPr>
            <a:spLocks noGrp="1"/>
          </p:cNvSpPr>
          <p:nvPr>
            <p:ph type="title"/>
          </p:nvPr>
        </p:nvSpPr>
        <p:spPr/>
        <p:txBody>
          <a:bodyPr/>
          <a:lstStyle/>
          <a:p>
            <a:r>
              <a:rPr lang="en-US" dirty="0"/>
              <a:t>The Problem with Herod</a:t>
            </a:r>
          </a:p>
        </p:txBody>
      </p:sp>
      <p:sp>
        <p:nvSpPr>
          <p:cNvPr id="3" name="Content Placeholder 2">
            <a:extLst>
              <a:ext uri="{FF2B5EF4-FFF2-40B4-BE49-F238E27FC236}">
                <a16:creationId xmlns:a16="http://schemas.microsoft.com/office/drawing/2014/main" id="{A9B1B1F2-A7CB-F92A-8B4A-C5C086DC92FF}"/>
              </a:ext>
            </a:extLst>
          </p:cNvPr>
          <p:cNvSpPr>
            <a:spLocks noGrp="1"/>
          </p:cNvSpPr>
          <p:nvPr>
            <p:ph idx="1"/>
          </p:nvPr>
        </p:nvSpPr>
        <p:spPr/>
        <p:txBody>
          <a:bodyPr>
            <a:normAutofit fontScale="55000" lnSpcReduction="20000"/>
          </a:bodyPr>
          <a:lstStyle/>
          <a:p>
            <a:r>
              <a:rPr lang="en-US" dirty="0"/>
              <a:t>Herod (72–4 BCE)</a:t>
            </a:r>
          </a:p>
          <a:p>
            <a:pPr lvl="1"/>
            <a:r>
              <a:rPr lang="en-US" dirty="0"/>
              <a:t>Father (Antipater) was an Idumean (Edomite).</a:t>
            </a:r>
          </a:p>
          <a:p>
            <a:pPr lvl="1"/>
            <a:r>
              <a:rPr lang="en-US" dirty="0"/>
              <a:t>Mother (</a:t>
            </a:r>
            <a:r>
              <a:rPr lang="en-US" dirty="0" err="1"/>
              <a:t>Cypros</a:t>
            </a:r>
            <a:r>
              <a:rPr lang="en-US" dirty="0"/>
              <a:t>) was Nabatean from Petra.</a:t>
            </a:r>
          </a:p>
          <a:p>
            <a:pPr lvl="1"/>
            <a:r>
              <a:rPr lang="en-US" dirty="0"/>
              <a:t>Idumeans were converts to Judaism.</a:t>
            </a:r>
          </a:p>
          <a:p>
            <a:endParaRPr lang="en-US" dirty="0"/>
          </a:p>
          <a:p>
            <a:r>
              <a:rPr lang="en-US" dirty="0"/>
              <a:t>Herod’s detractors did not consider him to be a “real” Jew.</a:t>
            </a:r>
          </a:p>
          <a:p>
            <a:pPr lvl="1"/>
            <a:r>
              <a:rPr lang="en-US" dirty="0"/>
              <a:t>Apparently this was a sore point for Herod.</a:t>
            </a:r>
          </a:p>
          <a:p>
            <a:endParaRPr lang="en-US" dirty="0"/>
          </a:p>
          <a:p>
            <a:r>
              <a:rPr lang="en-US" dirty="0"/>
              <a:t>Herod was not born to Jewish aristocracy.</a:t>
            </a:r>
          </a:p>
          <a:p>
            <a:pPr lvl="1"/>
            <a:r>
              <a:rPr lang="en-US" dirty="0"/>
              <a:t>He was of common birth.</a:t>
            </a:r>
          </a:p>
          <a:p>
            <a:endParaRPr lang="en-US" dirty="0"/>
          </a:p>
          <a:p>
            <a:r>
              <a:rPr lang="en-US" dirty="0"/>
              <a:t>Herod marries </a:t>
            </a:r>
            <a:r>
              <a:rPr lang="en-US" dirty="0" err="1"/>
              <a:t>Miramme</a:t>
            </a:r>
            <a:r>
              <a:rPr lang="en-US" dirty="0"/>
              <a:t>, a Hasmonean princess.</a:t>
            </a:r>
          </a:p>
          <a:p>
            <a:pPr lvl="1"/>
            <a:r>
              <a:rPr lang="en-US" dirty="0"/>
              <a:t>Gain Jewish credibility / ensure his sons are considered Hasmoneans.</a:t>
            </a:r>
          </a:p>
        </p:txBody>
      </p:sp>
    </p:spTree>
    <p:extLst>
      <p:ext uri="{BB962C8B-B14F-4D97-AF65-F5344CB8AC3E}">
        <p14:creationId xmlns:p14="http://schemas.microsoft.com/office/powerpoint/2010/main" val="4735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D0CC-9A2D-CBFB-429D-C983D79FE9CF}"/>
              </a:ext>
            </a:extLst>
          </p:cNvPr>
          <p:cNvSpPr>
            <a:spLocks noGrp="1"/>
          </p:cNvSpPr>
          <p:nvPr>
            <p:ph type="title"/>
          </p:nvPr>
        </p:nvSpPr>
        <p:spPr/>
        <p:txBody>
          <a:bodyPr/>
          <a:lstStyle/>
          <a:p>
            <a:r>
              <a:rPr lang="en-US" dirty="0"/>
              <a:t>Herod: A Complex Figure</a:t>
            </a:r>
          </a:p>
        </p:txBody>
      </p:sp>
      <p:sp>
        <p:nvSpPr>
          <p:cNvPr id="3" name="Content Placeholder 2">
            <a:extLst>
              <a:ext uri="{FF2B5EF4-FFF2-40B4-BE49-F238E27FC236}">
                <a16:creationId xmlns:a16="http://schemas.microsoft.com/office/drawing/2014/main" id="{E7E4E9E6-4BFA-0D79-5255-38CB52E11CB4}"/>
              </a:ext>
            </a:extLst>
          </p:cNvPr>
          <p:cNvSpPr>
            <a:spLocks noGrp="1"/>
          </p:cNvSpPr>
          <p:nvPr>
            <p:ph idx="1"/>
          </p:nvPr>
        </p:nvSpPr>
        <p:spPr/>
        <p:txBody>
          <a:bodyPr/>
          <a:lstStyle/>
          <a:p>
            <a:r>
              <a:rPr lang="en-US" dirty="0"/>
              <a:t>Accomplished military leader</a:t>
            </a:r>
          </a:p>
          <a:p>
            <a:r>
              <a:rPr lang="en-US" dirty="0"/>
              <a:t>Master politician</a:t>
            </a:r>
          </a:p>
          <a:p>
            <a:r>
              <a:rPr lang="en-US" dirty="0"/>
              <a:t>Unparalleled builder</a:t>
            </a:r>
          </a:p>
          <a:p>
            <a:r>
              <a:rPr lang="en-US" dirty="0"/>
              <a:t>Paranoid ruler</a:t>
            </a:r>
          </a:p>
          <a:p>
            <a:r>
              <a:rPr lang="en-US" dirty="0"/>
              <a:t>Ruthless psychopath</a:t>
            </a:r>
          </a:p>
        </p:txBody>
      </p:sp>
    </p:spTree>
    <p:extLst>
      <p:ext uri="{BB962C8B-B14F-4D97-AF65-F5344CB8AC3E}">
        <p14:creationId xmlns:p14="http://schemas.microsoft.com/office/powerpoint/2010/main" val="71202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15868</TotalTime>
  <Words>1247</Words>
  <Application>Microsoft Macintosh PowerPoint</Application>
  <PresentationFormat>On-screen Show (16:9)</PresentationFormat>
  <Paragraphs>125</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Inter</vt:lpstr>
      <vt:lpstr>Black</vt:lpstr>
      <vt:lpstr>Ancient Insights</vt:lpstr>
      <vt:lpstr>Objective and Method</vt:lpstr>
      <vt:lpstr>Jesus and Current Events</vt:lpstr>
      <vt:lpstr>Herod the Great (and Family)</vt:lpstr>
      <vt:lpstr>A Brief History...</vt:lpstr>
      <vt:lpstr>A Brief History...</vt:lpstr>
      <vt:lpstr>Hasmoneans</vt:lpstr>
      <vt:lpstr>The Problem with Herod</vt:lpstr>
      <vt:lpstr>Herod: A Complex Figure</vt:lpstr>
      <vt:lpstr>Herod Becomes King</vt:lpstr>
      <vt:lpstr>Herod’s Response</vt:lpstr>
      <vt:lpstr>PowerPoint Presentation</vt:lpstr>
      <vt:lpstr>Like Father, Like Son</vt:lpstr>
      <vt:lpstr>Like Father, Like Son</vt:lpstr>
      <vt:lpstr>Like Father, Like Son</vt:lpstr>
      <vt:lpstr>Luke 19:11–27</vt:lpstr>
      <vt:lpstr>Luke 19:11–27</vt:lpstr>
      <vt:lpstr>PowerPoint Presentation</vt:lpstr>
      <vt:lpstr>What is ridiculous in this parable?</vt:lpstr>
      <vt:lpstr>What is ridiculous in this parable?</vt:lpstr>
      <vt:lpstr>What is ridiculous in this parable?</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778</cp:revision>
  <cp:lastPrinted>2023-01-29T03:14:22Z</cp:lastPrinted>
  <dcterms:created xsi:type="dcterms:W3CDTF">2014-10-04T23:26:39Z</dcterms:created>
  <dcterms:modified xsi:type="dcterms:W3CDTF">2023-07-31T19:18:53Z</dcterms:modified>
</cp:coreProperties>
</file>