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649" r:id="rId2"/>
    <p:sldId id="1132" r:id="rId3"/>
    <p:sldId id="1133" r:id="rId4"/>
    <p:sldId id="1128" r:id="rId5"/>
    <p:sldId id="1134" r:id="rId6"/>
    <p:sldId id="1135" r:id="rId7"/>
    <p:sldId id="815" r:id="rId8"/>
    <p:sldId id="1156" r:id="rId9"/>
    <p:sldId id="1136" r:id="rId10"/>
    <p:sldId id="839" r:id="rId11"/>
    <p:sldId id="881" r:id="rId12"/>
    <p:sldId id="1137" r:id="rId13"/>
    <p:sldId id="1138" r:id="rId14"/>
    <p:sldId id="1139" r:id="rId15"/>
    <p:sldId id="1140" r:id="rId16"/>
    <p:sldId id="1141" r:id="rId17"/>
    <p:sldId id="1142" r:id="rId18"/>
    <p:sldId id="1143" r:id="rId19"/>
    <p:sldId id="1144" r:id="rId20"/>
    <p:sldId id="1145" r:id="rId21"/>
    <p:sldId id="1146" r:id="rId22"/>
    <p:sldId id="1147" r:id="rId23"/>
    <p:sldId id="1148" r:id="rId24"/>
    <p:sldId id="1149" r:id="rId25"/>
    <p:sldId id="1150" r:id="rId26"/>
    <p:sldId id="1151" r:id="rId27"/>
    <p:sldId id="1152" r:id="rId28"/>
    <p:sldId id="1153" r:id="rId29"/>
    <p:sldId id="1154" r:id="rId30"/>
    <p:sldId id="1157" r:id="rId31"/>
    <p:sldId id="1155" r:id="rId32"/>
    <p:sldId id="276" r:id="rId33"/>
    <p:sldId id="791" r:id="rId34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FB9"/>
    <a:srgbClr val="F9FFBE"/>
    <a:srgbClr val="F7FFDD"/>
    <a:srgbClr val="F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3"/>
    <p:restoredTop sz="92748"/>
  </p:normalViewPr>
  <p:slideViewPr>
    <p:cSldViewPr snapToGrid="0" snapToObjects="1">
      <p:cViewPr varScale="1">
        <p:scale>
          <a:sx n="134" d="100"/>
          <a:sy n="134" d="100"/>
        </p:scale>
        <p:origin x="36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548491-4EC8-294C-AF21-EEDE883C04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E1471B-2E06-1E4C-A75A-7DEF33D9FE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A7C9F-0D65-D749-A018-7E2C211F1CC7}" type="datetimeFigureOut">
              <a:rPr lang="en-US" smtClean="0"/>
              <a:t>2/18/24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5850C6-0081-3449-A43A-F8E698EC07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04C9F-1AF7-0E47-AC5F-DFB8986A3B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797BB-EAFB-684A-916B-432BEE220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82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602DC-97CC-284B-8DAC-4FDE98189F2D}" type="datetimeFigureOut">
              <a:rPr lang="en-US" smtClean="0"/>
              <a:t>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D73B1-E4C9-414D-9FAC-68B90BD201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55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D73B1-E4C9-414D-9FAC-68B90BD201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9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D73B1-E4C9-414D-9FAC-68B90BD201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74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D73B1-E4C9-414D-9FAC-68B90BD201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76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2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F2BD-C3A4-9C46-AA60-9B225535B038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77D9C-21CA-A347-BF79-9272B049E90F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E7530-D8EB-884C-AC33-3A22ED5BD00C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D718F-07B1-084F-975A-027C40EEEFEF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88EA9-15CC-B142-82E9-9AD924D3DDB0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A01-AB58-C141-89C8-9EC0EF3E8F40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B16B-52E2-C247-BF5B-DCE008232514}" type="datetime1">
              <a:rPr lang="en-US" smtClean="0"/>
              <a:t>2/18/24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7471E-6AF1-184D-8253-F425BB940B8E}" type="datetime1">
              <a:rPr lang="en-US" smtClean="0"/>
              <a:t>2/18/24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79FC-1235-E945-A15D-3DDFDAB437AD}" type="datetime1">
              <a:rPr lang="en-US" smtClean="0"/>
              <a:t>2/18/24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85C0-82BA-ED48-8DFE-0660873F0225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890F-8F4A-C64A-A25D-D675FE19A236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0894F-7010-7647-808B-4EACD22AA8B1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1E24D-ADA0-284A-9D8A-2DE776502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teppingintothejordan.com/study-trips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mu.edu/perkins/publicprograms/summit-for-faith-and-learnin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92822" y="12859"/>
            <a:ext cx="5851178" cy="3146901"/>
          </a:xfrm>
        </p:spPr>
        <p:txBody>
          <a:bodyPr>
            <a:normAutofit/>
          </a:bodyPr>
          <a:lstStyle/>
          <a:p>
            <a: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Being</a:t>
            </a:r>
            <a:b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God’s</a:t>
            </a:r>
            <a:b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60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Image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302982" y="3482658"/>
            <a:ext cx="5851178" cy="1314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Women and Men</a:t>
            </a:r>
            <a:br>
              <a:rPr lang="en-US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dirty="0">
                <a:solidFill>
                  <a:schemeClr val="tx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in the Kingdom of God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F572FB-E578-6B5A-9E0A-5C38248066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20" y="-772"/>
            <a:ext cx="3292823" cy="51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F0AD65-AF0E-75F3-D5D5-E5C645331EC8}"/>
              </a:ext>
            </a:extLst>
          </p:cNvPr>
          <p:cNvSpPr txBox="1"/>
          <p:nvPr/>
        </p:nvSpPr>
        <p:spPr>
          <a:xfrm>
            <a:off x="442128" y="1125415"/>
            <a:ext cx="820950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“It might be interesting to speculate upon the probable length of a ‘depatriarchalized Bible.’ Perhaps there would be enough salvageable material to comprise an interesting pamphlet.”</a:t>
            </a:r>
          </a:p>
          <a:p>
            <a:endParaRPr lang="en-US" sz="3200" dirty="0"/>
          </a:p>
          <a:p>
            <a:pPr algn="r"/>
            <a:r>
              <a:rPr lang="en-US" dirty="0"/>
              <a:t>Mary Daly, </a:t>
            </a:r>
            <a:r>
              <a:rPr lang="en-US" i="1" dirty="0"/>
              <a:t>Beyond God the Father: Toward a Philosophy of Women's Liberation</a:t>
            </a:r>
            <a:r>
              <a:rPr lang="en-US" dirty="0"/>
              <a:t>, 103n5. </a:t>
            </a:r>
          </a:p>
        </p:txBody>
      </p:sp>
    </p:spTree>
    <p:extLst>
      <p:ext uri="{BB962C8B-B14F-4D97-AF65-F5344CB8AC3E}">
        <p14:creationId xmlns:p14="http://schemas.microsoft.com/office/powerpoint/2010/main" val="172284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93372A-F820-938C-6013-0A96F77B9356}"/>
              </a:ext>
            </a:extLst>
          </p:cNvPr>
          <p:cNvSpPr txBox="1"/>
          <p:nvPr/>
        </p:nvSpPr>
        <p:spPr>
          <a:xfrm>
            <a:off x="3571875" y="348658"/>
            <a:ext cx="5141643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Dr. Phyllis Trible (PhD, Union Theological Seminary)</a:t>
            </a:r>
          </a:p>
          <a:p>
            <a:pPr>
              <a:lnSpc>
                <a:spcPct val="150000"/>
              </a:lnSpc>
            </a:pPr>
            <a:r>
              <a:rPr lang="en-US" dirty="0"/>
              <a:t>Professor Emeritus, Union Theological Seminary</a:t>
            </a:r>
          </a:p>
          <a:p>
            <a:pPr>
              <a:lnSpc>
                <a:spcPct val="150000"/>
              </a:lnSpc>
            </a:pPr>
            <a:r>
              <a:rPr lang="en-US" dirty="0"/>
              <a:t>Hebrew Bible Scholar</a:t>
            </a:r>
          </a:p>
          <a:p>
            <a:pPr>
              <a:lnSpc>
                <a:spcPct val="150000"/>
              </a:lnSpc>
            </a:pPr>
            <a:r>
              <a:rPr lang="en-US" dirty="0"/>
              <a:t>Literary/Rhetorical Critic Applies a Feminist Lens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23CBA-51AF-319E-D1E9-069B27A200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482" y="496543"/>
            <a:ext cx="2651656" cy="4150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14985-6AE8-06ED-C4FF-9ACA81AE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50" y="2310674"/>
            <a:ext cx="2484168" cy="24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7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AAD1-99F7-1AC2-B588-A95FE0D7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Trible’s Method of Interpretation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CF6EA-D90D-925A-19C5-9DACBD327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Literary/Rhetorical Critic</a:t>
            </a:r>
          </a:p>
          <a:p>
            <a:r>
              <a:rPr lang="en-US" dirty="0"/>
              <a:t>Reads the Bible as a literary text.</a:t>
            </a:r>
          </a:p>
          <a:p>
            <a:pPr lvl="1"/>
            <a:r>
              <a:rPr lang="en-US" dirty="0"/>
              <a:t>Type of literature utilized.</a:t>
            </a:r>
          </a:p>
          <a:p>
            <a:pPr lvl="1"/>
            <a:r>
              <a:rPr lang="en-US" dirty="0"/>
              <a:t>Literary conventions applied.</a:t>
            </a:r>
          </a:p>
          <a:p>
            <a:r>
              <a:rPr lang="en-US" dirty="0"/>
              <a:t>She has no interest in the cultural context.</a:t>
            </a:r>
          </a:p>
          <a:p>
            <a:r>
              <a:rPr lang="en-US" dirty="0"/>
              <a:t>Close and careful reading of the text as literature.</a:t>
            </a:r>
          </a:p>
        </p:txBody>
      </p:sp>
    </p:spTree>
    <p:extLst>
      <p:ext uri="{BB962C8B-B14F-4D97-AF65-F5344CB8AC3E}">
        <p14:creationId xmlns:p14="http://schemas.microsoft.com/office/powerpoint/2010/main" val="35687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8BAAD-876F-B32E-2E83-30561179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Trible’s Question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BEB2DC-ED95-5159-F702-47F7DF149061}"/>
              </a:ext>
            </a:extLst>
          </p:cNvPr>
          <p:cNvSpPr txBox="1"/>
          <p:nvPr/>
        </p:nvSpPr>
        <p:spPr>
          <a:xfrm>
            <a:off x="457200" y="1281351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Is patriarchy built into the biblical text</a:t>
            </a:r>
          </a:p>
          <a:p>
            <a:pPr algn="ctr"/>
            <a:r>
              <a:rPr lang="en-US" sz="2800" dirty="0"/>
              <a:t>or is patriarchy a product of</a:t>
            </a:r>
            <a:br>
              <a:rPr lang="en-US" sz="2800" dirty="0"/>
            </a:br>
            <a:r>
              <a:rPr lang="en-US" sz="2800" dirty="0"/>
              <a:t>our interpretation of the Bible?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4A33E-8DDC-31E7-4BF0-B7894FBAF2AA}"/>
              </a:ext>
            </a:extLst>
          </p:cNvPr>
          <p:cNvSpPr txBox="1"/>
          <p:nvPr/>
        </p:nvSpPr>
        <p:spPr>
          <a:xfrm>
            <a:off x="457200" y="3065443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She examines certain texts using a close,</a:t>
            </a:r>
            <a:br>
              <a:rPr lang="en-US" sz="2800" dirty="0"/>
            </a:br>
            <a:r>
              <a:rPr lang="en-US" sz="2800" dirty="0"/>
              <a:t>literary reading of the text to reach</a:t>
            </a:r>
            <a:br>
              <a:rPr lang="en-US" sz="2800" dirty="0"/>
            </a:br>
            <a:r>
              <a:rPr lang="en-US" sz="2800" dirty="0"/>
              <a:t>some remarkable conclusions.</a:t>
            </a:r>
          </a:p>
        </p:txBody>
      </p:sp>
    </p:spTree>
    <p:extLst>
      <p:ext uri="{BB962C8B-B14F-4D97-AF65-F5344CB8AC3E}">
        <p14:creationId xmlns:p14="http://schemas.microsoft.com/office/powerpoint/2010/main" val="18230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910CA-57B7-8A13-F656-8ECBBBAC8497}"/>
              </a:ext>
            </a:extLst>
          </p:cNvPr>
          <p:cNvSpPr txBox="1"/>
          <p:nvPr/>
        </p:nvSpPr>
        <p:spPr>
          <a:xfrm>
            <a:off x="438146" y="2676912"/>
            <a:ext cx="826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type of literature is Gen 1:1–2:3?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7F576-7826-3697-32E6-9B0C12862158}"/>
              </a:ext>
            </a:extLst>
          </p:cNvPr>
          <p:cNvSpPr txBox="1"/>
          <p:nvPr/>
        </p:nvSpPr>
        <p:spPr>
          <a:xfrm>
            <a:off x="438147" y="589176"/>
            <a:ext cx="8267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Two Genesis Creation Accounts:</a:t>
            </a:r>
          </a:p>
          <a:p>
            <a:pPr algn="ctr"/>
            <a:r>
              <a:rPr lang="en-US" sz="3200" dirty="0"/>
              <a:t>Gen 1:1–2:3</a:t>
            </a:r>
          </a:p>
          <a:p>
            <a:pPr algn="ctr"/>
            <a:r>
              <a:rPr lang="en-US" sz="3200" dirty="0"/>
              <a:t>Gen 2:4–3:24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03C2F-5384-1B64-FA81-BCBF73146205}"/>
              </a:ext>
            </a:extLst>
          </p:cNvPr>
          <p:cNvSpPr txBox="1"/>
          <p:nvPr/>
        </p:nvSpPr>
        <p:spPr>
          <a:xfrm>
            <a:off x="438145" y="3746068"/>
            <a:ext cx="8267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Poetry</a:t>
            </a:r>
          </a:p>
        </p:txBody>
      </p:sp>
    </p:spTree>
    <p:extLst>
      <p:ext uri="{BB962C8B-B14F-4D97-AF65-F5344CB8AC3E}">
        <p14:creationId xmlns:p14="http://schemas.microsoft.com/office/powerpoint/2010/main" val="10460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016B5-F234-B072-8677-FF8CD0FC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“From Chaos to Cosmos”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D6799-5ECF-CA8F-3AE8-4ADAC3CF1A11}"/>
              </a:ext>
            </a:extLst>
          </p:cNvPr>
          <p:cNvSpPr txBox="1"/>
          <p:nvPr/>
        </p:nvSpPr>
        <p:spPr>
          <a:xfrm>
            <a:off x="457200" y="1128296"/>
            <a:ext cx="822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7 Days (Episodes)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075066-8843-3535-7F2E-C0B8CAF3DF14}"/>
              </a:ext>
            </a:extLst>
          </p:cNvPr>
          <p:cNvSpPr txBox="1"/>
          <p:nvPr/>
        </p:nvSpPr>
        <p:spPr>
          <a:xfrm>
            <a:off x="457200" y="2094696"/>
            <a:ext cx="822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Days 1–6 follow the same formula.</a:t>
            </a:r>
          </a:p>
          <a:p>
            <a:pPr algn="ctr"/>
            <a:r>
              <a:rPr lang="en-US" sz="3000" dirty="0"/>
              <a:t>Day 7 is different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AAA643-5927-F271-85D4-5CE810D0B5E5}"/>
              </a:ext>
            </a:extLst>
          </p:cNvPr>
          <p:cNvSpPr txBox="1"/>
          <p:nvPr/>
        </p:nvSpPr>
        <p:spPr>
          <a:xfrm>
            <a:off x="457200" y="3491983"/>
            <a:ext cx="822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Days 1–6 begin with “and God said...”</a:t>
            </a:r>
          </a:p>
          <a:p>
            <a:pPr algn="ctr"/>
            <a:r>
              <a:rPr lang="en-US" sz="3000" dirty="0"/>
              <a:t>End with “and there was evening and morning...”</a:t>
            </a:r>
          </a:p>
        </p:txBody>
      </p:sp>
    </p:spTree>
    <p:extLst>
      <p:ext uri="{BB962C8B-B14F-4D97-AF65-F5344CB8AC3E}">
        <p14:creationId xmlns:p14="http://schemas.microsoft.com/office/powerpoint/2010/main" val="108461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06B04-646B-698C-9A93-234E4590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“From Chaos to Cosmos”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1C3B14-0D3E-70E6-682F-5D15246C165A}"/>
              </a:ext>
            </a:extLst>
          </p:cNvPr>
          <p:cNvSpPr txBox="1"/>
          <p:nvPr/>
        </p:nvSpPr>
        <p:spPr>
          <a:xfrm>
            <a:off x="457200" y="1525102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Symmetry organizes the days into two parts.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3E2E9-19C8-7472-B47C-FDCD30A432DA}"/>
              </a:ext>
            </a:extLst>
          </p:cNvPr>
          <p:cNvSpPr txBox="1"/>
          <p:nvPr/>
        </p:nvSpPr>
        <p:spPr>
          <a:xfrm>
            <a:off x="457200" y="2571750"/>
            <a:ext cx="82295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Days 1–3: Infrastructure</a:t>
            </a:r>
          </a:p>
          <a:p>
            <a:pPr algn="ctr"/>
            <a:r>
              <a:rPr lang="en-US" sz="3200" dirty="0"/>
              <a:t>Days 4–6: Fills out the Cosmos</a:t>
            </a:r>
          </a:p>
        </p:txBody>
      </p:sp>
    </p:spTree>
    <p:extLst>
      <p:ext uri="{BB962C8B-B14F-4D97-AF65-F5344CB8AC3E}">
        <p14:creationId xmlns:p14="http://schemas.microsoft.com/office/powerpoint/2010/main" val="16803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F038BE-4B8A-14C6-BE3B-EC93B845A802}"/>
              </a:ext>
            </a:extLst>
          </p:cNvPr>
          <p:cNvSpPr/>
          <p:nvPr/>
        </p:nvSpPr>
        <p:spPr>
          <a:xfrm>
            <a:off x="4572000" y="1063229"/>
            <a:ext cx="3724274" cy="372784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/>
              <a:t>Population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DA68A5-B06B-286E-DEDC-8FC37520BB74}"/>
              </a:ext>
            </a:extLst>
          </p:cNvPr>
          <p:cNvSpPr/>
          <p:nvPr/>
        </p:nvSpPr>
        <p:spPr>
          <a:xfrm>
            <a:off x="457200" y="1063229"/>
            <a:ext cx="3724274" cy="3727846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/>
              <a:t>Infrastructure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BD5F1-F42A-BDFA-AEC4-2AFD52DB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“From Chaos to Cosmos”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6CDD5A-2168-AD67-4E67-556AD67A2431}"/>
              </a:ext>
            </a:extLst>
          </p:cNvPr>
          <p:cNvSpPr txBox="1"/>
          <p:nvPr/>
        </p:nvSpPr>
        <p:spPr>
          <a:xfrm>
            <a:off x="552449" y="139065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1:</a:t>
            </a:r>
          </a:p>
          <a:p>
            <a:r>
              <a:rPr lang="en-US" dirty="0"/>
              <a:t>Light separated from darkness</a:t>
            </a:r>
          </a:p>
          <a:p>
            <a:r>
              <a:rPr lang="en-US" dirty="0"/>
              <a:t>(Gen 1:3–5)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EDD814-C842-B28B-3969-289148CBEE1A}"/>
              </a:ext>
            </a:extLst>
          </p:cNvPr>
          <p:cNvSpPr txBox="1"/>
          <p:nvPr/>
        </p:nvSpPr>
        <p:spPr>
          <a:xfrm>
            <a:off x="552449" y="2367856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2:</a:t>
            </a:r>
          </a:p>
          <a:p>
            <a:r>
              <a:rPr lang="en-US" dirty="0"/>
              <a:t>Firmament separates waters</a:t>
            </a:r>
          </a:p>
          <a:p>
            <a:r>
              <a:rPr lang="en-US" dirty="0"/>
              <a:t>(Gen 1:6–8)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7A7483-602D-2A5C-BCCC-C16F881A36BA}"/>
              </a:ext>
            </a:extLst>
          </p:cNvPr>
          <p:cNvSpPr txBox="1"/>
          <p:nvPr/>
        </p:nvSpPr>
        <p:spPr>
          <a:xfrm>
            <a:off x="552449" y="3345062"/>
            <a:ext cx="362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3:</a:t>
            </a:r>
          </a:p>
          <a:p>
            <a:r>
              <a:rPr lang="en-US" dirty="0"/>
              <a:t>Earth appears. Puts forth vegetation</a:t>
            </a:r>
          </a:p>
          <a:p>
            <a:r>
              <a:rPr lang="en-US" dirty="0"/>
              <a:t>(Gen 1:9–13)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81DC9-DE2A-AED5-4D01-2F477CF4A963}"/>
              </a:ext>
            </a:extLst>
          </p:cNvPr>
          <p:cNvSpPr txBox="1"/>
          <p:nvPr/>
        </p:nvSpPr>
        <p:spPr>
          <a:xfrm>
            <a:off x="4648199" y="139065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4:</a:t>
            </a:r>
          </a:p>
          <a:p>
            <a:r>
              <a:rPr lang="en-US" dirty="0"/>
              <a:t>Greater and Lesser Lights. Day/Night</a:t>
            </a:r>
          </a:p>
          <a:p>
            <a:r>
              <a:rPr lang="en-US" dirty="0"/>
              <a:t>(Gen 1:14–19)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5B088-A547-D453-6742-5E4C41131BBD}"/>
              </a:ext>
            </a:extLst>
          </p:cNvPr>
          <p:cNvSpPr txBox="1"/>
          <p:nvPr/>
        </p:nvSpPr>
        <p:spPr>
          <a:xfrm>
            <a:off x="4648199" y="2367856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5:</a:t>
            </a:r>
          </a:p>
          <a:p>
            <a:r>
              <a:rPr lang="en-US" dirty="0"/>
              <a:t>Aquatic and Aerial Animals</a:t>
            </a:r>
          </a:p>
          <a:p>
            <a:r>
              <a:rPr lang="en-US" dirty="0"/>
              <a:t>(Gen 1:20–23)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A8C13-8084-6F3E-99C9-165E4DACAAF2}"/>
              </a:ext>
            </a:extLst>
          </p:cNvPr>
          <p:cNvSpPr txBox="1"/>
          <p:nvPr/>
        </p:nvSpPr>
        <p:spPr>
          <a:xfrm>
            <a:off x="4648199" y="3345062"/>
            <a:ext cx="3629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Day 6:</a:t>
            </a:r>
          </a:p>
          <a:p>
            <a:r>
              <a:rPr lang="en-US" dirty="0"/>
              <a:t>Land Animals and Humans</a:t>
            </a:r>
          </a:p>
          <a:p>
            <a:r>
              <a:rPr lang="en-US" dirty="0"/>
              <a:t>(Gen 1:24–30)</a:t>
            </a:r>
          </a:p>
        </p:txBody>
      </p:sp>
    </p:spTree>
    <p:extLst>
      <p:ext uri="{BB962C8B-B14F-4D97-AF65-F5344CB8AC3E}">
        <p14:creationId xmlns:p14="http://schemas.microsoft.com/office/powerpoint/2010/main" val="11372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C31B9-1645-7F36-7354-8587AAF870C3}"/>
              </a:ext>
            </a:extLst>
          </p:cNvPr>
          <p:cNvSpPr txBox="1"/>
          <p:nvPr/>
        </p:nvSpPr>
        <p:spPr>
          <a:xfrm>
            <a:off x="242888" y="1063229"/>
            <a:ext cx="86582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Then God said,</a:t>
            </a:r>
          </a:p>
          <a:p>
            <a:r>
              <a:rPr lang="en-US" sz="2000" dirty="0"/>
              <a:t>	“Let us make humankind (</a:t>
            </a:r>
            <a:r>
              <a:rPr lang="en-US" sz="2000" i="1" dirty="0"/>
              <a:t>ha-</a:t>
            </a:r>
            <a:r>
              <a:rPr lang="en-US" sz="2000" i="1" dirty="0" err="1"/>
              <a:t>adam</a:t>
            </a:r>
            <a:r>
              <a:rPr lang="en-US" sz="2000" dirty="0"/>
              <a:t>) in our image, according to our likeness;</a:t>
            </a:r>
          </a:p>
          <a:p>
            <a:r>
              <a:rPr lang="en-US" sz="2000" dirty="0"/>
              <a:t>	and let them have dominion</a:t>
            </a:r>
          </a:p>
          <a:p>
            <a:r>
              <a:rPr lang="en-US" sz="2000" dirty="0"/>
              <a:t>		over the fish of the sea,</a:t>
            </a:r>
          </a:p>
          <a:p>
            <a:r>
              <a:rPr lang="en-US" sz="2000" dirty="0"/>
              <a:t>		over the birds of the air,</a:t>
            </a:r>
          </a:p>
          <a:p>
            <a:r>
              <a:rPr lang="en-US" sz="2000" dirty="0"/>
              <a:t>		over the cattle,</a:t>
            </a:r>
          </a:p>
          <a:p>
            <a:r>
              <a:rPr lang="en-US" sz="2000" dirty="0"/>
              <a:t>		over all the wild animals</a:t>
            </a:r>
          </a:p>
          <a:p>
            <a:r>
              <a:rPr lang="en-US" sz="2000" dirty="0"/>
              <a:t>		over all of the earth</a:t>
            </a:r>
          </a:p>
          <a:p>
            <a:r>
              <a:rPr lang="en-US" sz="2000" dirty="0"/>
              <a:t>		over every creeping thing that creeps upon the earth.”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8E5562-7B58-2AD0-01D7-4BF0D46D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1:26</a:t>
            </a:r>
          </a:p>
        </p:txBody>
      </p:sp>
    </p:spTree>
    <p:extLst>
      <p:ext uri="{BB962C8B-B14F-4D97-AF65-F5344CB8AC3E}">
        <p14:creationId xmlns:p14="http://schemas.microsoft.com/office/powerpoint/2010/main" val="16393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C31B9-1645-7F36-7354-8587AAF870C3}"/>
              </a:ext>
            </a:extLst>
          </p:cNvPr>
          <p:cNvSpPr txBox="1"/>
          <p:nvPr/>
        </p:nvSpPr>
        <p:spPr>
          <a:xfrm>
            <a:off x="242888" y="1063229"/>
            <a:ext cx="8658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God created humankind (</a:t>
            </a:r>
            <a:r>
              <a:rPr lang="en-US" sz="2000" i="1" dirty="0"/>
              <a:t>ha-</a:t>
            </a:r>
            <a:r>
              <a:rPr lang="en-US" sz="2000" i="1" dirty="0" err="1"/>
              <a:t>adam</a:t>
            </a:r>
            <a:r>
              <a:rPr lang="en-US" sz="2000" dirty="0"/>
              <a:t>) in his image,</a:t>
            </a:r>
          </a:p>
          <a:p>
            <a:r>
              <a:rPr lang="en-US" sz="2000" dirty="0"/>
              <a:t>		in the image of God he created them; </a:t>
            </a:r>
          </a:p>
          <a:p>
            <a:r>
              <a:rPr lang="en-US" sz="2000" dirty="0"/>
              <a:t>		male and female he created them.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8E5562-7B58-2AD0-01D7-4BF0D46D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1:27</a:t>
            </a:r>
          </a:p>
        </p:txBody>
      </p:sp>
    </p:spTree>
    <p:extLst>
      <p:ext uri="{BB962C8B-B14F-4D97-AF65-F5344CB8AC3E}">
        <p14:creationId xmlns:p14="http://schemas.microsoft.com/office/powerpoint/2010/main" val="9367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D71A0-65C7-2E5D-7A9D-3489C2D36C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9" y="0"/>
            <a:ext cx="912276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F525F4-3ECF-5668-CFE5-527F09E37BF9}"/>
              </a:ext>
            </a:extLst>
          </p:cNvPr>
          <p:cNvSpPr txBox="1"/>
          <p:nvPr/>
        </p:nvSpPr>
        <p:spPr>
          <a:xfrm>
            <a:off x="10618" y="4007785"/>
            <a:ext cx="7333157" cy="584775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Biblical Study Tour: July 1–12, 2024</a:t>
            </a:r>
          </a:p>
        </p:txBody>
      </p:sp>
    </p:spTree>
    <p:extLst>
      <p:ext uri="{BB962C8B-B14F-4D97-AF65-F5344CB8AC3E}">
        <p14:creationId xmlns:p14="http://schemas.microsoft.com/office/powerpoint/2010/main" val="3523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C31B9-1645-7F36-7354-8587AAF870C3}"/>
              </a:ext>
            </a:extLst>
          </p:cNvPr>
          <p:cNvSpPr txBox="1"/>
          <p:nvPr/>
        </p:nvSpPr>
        <p:spPr>
          <a:xfrm>
            <a:off x="242888" y="1063229"/>
            <a:ext cx="86582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And God blessed them,</a:t>
            </a:r>
          </a:p>
          <a:p>
            <a:r>
              <a:rPr lang="en-US" sz="2000" dirty="0"/>
              <a:t>and God said to them:</a:t>
            </a:r>
          </a:p>
          <a:p>
            <a:r>
              <a:rPr lang="en-US" sz="2000" dirty="0"/>
              <a:t>	“Be fruitful and multiply,</a:t>
            </a:r>
          </a:p>
          <a:p>
            <a:r>
              <a:rPr lang="en-US" sz="2000" dirty="0"/>
              <a:t>		and fill the earth;</a:t>
            </a:r>
          </a:p>
          <a:p>
            <a:r>
              <a:rPr lang="en-US" sz="2000" dirty="0"/>
              <a:t>	and subdue it;</a:t>
            </a:r>
          </a:p>
          <a:p>
            <a:r>
              <a:rPr lang="en-US" sz="2000" dirty="0"/>
              <a:t>		and have dominion</a:t>
            </a:r>
          </a:p>
          <a:p>
            <a:r>
              <a:rPr lang="en-US" sz="2000" dirty="0"/>
              <a:t>			over the fish of the sea</a:t>
            </a:r>
            <a:r>
              <a:rPr lang="el-GR" sz="2000" dirty="0"/>
              <a:t>,</a:t>
            </a:r>
            <a:endParaRPr lang="en-US" sz="2000" dirty="0"/>
          </a:p>
          <a:p>
            <a:r>
              <a:rPr lang="en-US" sz="2000" dirty="0"/>
              <a:t>	</a:t>
            </a:r>
            <a:r>
              <a:rPr lang="el-GR" sz="2000" dirty="0"/>
              <a:t>	</a:t>
            </a:r>
            <a:r>
              <a:rPr lang="en-US" sz="2000" dirty="0"/>
              <a:t>	over the birds of the air</a:t>
            </a:r>
            <a:r>
              <a:rPr lang="el-GR" sz="2000" dirty="0"/>
              <a:t>,</a:t>
            </a:r>
          </a:p>
          <a:p>
            <a:r>
              <a:rPr lang="el-GR" sz="2000" dirty="0"/>
              <a:t>		</a:t>
            </a:r>
            <a:r>
              <a:rPr lang="en-US" sz="2000" dirty="0"/>
              <a:t>	over every living thing that moves upon the earth.”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8E5562-7B58-2AD0-01D7-4BF0D46D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1:28</a:t>
            </a:r>
          </a:p>
        </p:txBody>
      </p:sp>
    </p:spTree>
    <p:extLst>
      <p:ext uri="{BB962C8B-B14F-4D97-AF65-F5344CB8AC3E}">
        <p14:creationId xmlns:p14="http://schemas.microsoft.com/office/powerpoint/2010/main" val="36923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C31B9-1645-7F36-7354-8587AAF870C3}"/>
              </a:ext>
            </a:extLst>
          </p:cNvPr>
          <p:cNvSpPr txBox="1"/>
          <p:nvPr/>
        </p:nvSpPr>
        <p:spPr>
          <a:xfrm>
            <a:off x="242888" y="1063229"/>
            <a:ext cx="86582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</a:t>
            </a:r>
            <a:r>
              <a:rPr lang="en-US" dirty="0" err="1"/>
              <a:t>nd</a:t>
            </a:r>
            <a:r>
              <a:rPr lang="en-US" dirty="0"/>
              <a:t> God said,</a:t>
            </a:r>
          </a:p>
          <a:p>
            <a:r>
              <a:rPr lang="en-US" dirty="0"/>
              <a:t>	“See, I have given you</a:t>
            </a:r>
          </a:p>
          <a:p>
            <a:r>
              <a:rPr lang="en-US" dirty="0"/>
              <a:t>		every plant yielding seed that is upon the face of all the earth, </a:t>
            </a:r>
          </a:p>
          <a:p>
            <a:r>
              <a:rPr lang="en-US" dirty="0"/>
              <a:t>		and every tree with seed in its fruit;</a:t>
            </a:r>
          </a:p>
          <a:p>
            <a:r>
              <a:rPr lang="en-US" dirty="0"/>
              <a:t>	you shall have them for food.</a:t>
            </a:r>
          </a:p>
          <a:p>
            <a:r>
              <a:rPr lang="en-US" dirty="0"/>
              <a:t>		And to every beast of the earth,</a:t>
            </a:r>
          </a:p>
          <a:p>
            <a:r>
              <a:rPr lang="en-US" dirty="0"/>
              <a:t>		and to every bird of the air,</a:t>
            </a:r>
          </a:p>
          <a:p>
            <a:r>
              <a:rPr lang="en-US" dirty="0"/>
              <a:t>		and to everything that creeps on the earth,</a:t>
            </a:r>
          </a:p>
          <a:p>
            <a:r>
              <a:rPr lang="en-US" dirty="0"/>
              <a:t>			everything that has the breath of life,</a:t>
            </a:r>
          </a:p>
          <a:p>
            <a:r>
              <a:rPr lang="en-US" dirty="0"/>
              <a:t>	I have given every green plant for food.”</a:t>
            </a:r>
          </a:p>
          <a:p>
            <a:r>
              <a:rPr lang="en-US" dirty="0"/>
              <a:t>And it was so.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8E5562-7B58-2AD0-01D7-4BF0D46D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1:2</a:t>
            </a:r>
            <a:r>
              <a:rPr lang="el-GR" dirty="0"/>
              <a:t>9-30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1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51B47-A240-835D-A0E0-DAA49809E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are Humans different in </a:t>
            </a:r>
            <a:r>
              <a:rPr lang="en-US" u="sng" dirty="0"/>
              <a:t>Gen 1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E211D-CDC8-B2C2-540C-F3B4CB717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account is longer.</a:t>
            </a:r>
          </a:p>
          <a:p>
            <a:r>
              <a:rPr lang="en-US" dirty="0"/>
              <a:t>Made in the image of God.</a:t>
            </a:r>
          </a:p>
          <a:p>
            <a:pPr lvl="1"/>
            <a:r>
              <a:rPr lang="en-US" dirty="0"/>
              <a:t>There is a “divine deliberation.” “Let us make...”</a:t>
            </a:r>
          </a:p>
          <a:p>
            <a:r>
              <a:rPr lang="en-US" dirty="0"/>
              <a:t>Humans are made without reference to any natural context or substance.</a:t>
            </a:r>
          </a:p>
          <a:p>
            <a:pPr lvl="1"/>
            <a:r>
              <a:rPr lang="en-US" dirty="0"/>
              <a:t>“water brings forth;” “the earth brings forth”</a:t>
            </a:r>
          </a:p>
          <a:p>
            <a:r>
              <a:rPr lang="en-US" dirty="0"/>
              <a:t>No division of “according to their kinds”</a:t>
            </a:r>
          </a:p>
          <a:p>
            <a:r>
              <a:rPr lang="en-US" dirty="0"/>
              <a:t>Designates sexuality (male and female)</a:t>
            </a:r>
          </a:p>
          <a:p>
            <a:pPr lvl="1"/>
            <a:r>
              <a:rPr lang="en-US" dirty="0"/>
              <a:t>“Procreation shared with the animal world; sexuality is not.”</a:t>
            </a:r>
          </a:p>
          <a:p>
            <a:r>
              <a:rPr lang="en-US" dirty="0"/>
              <a:t>Granted dominion over creation.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50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BC31B9-1645-7F36-7354-8587AAF870C3}"/>
              </a:ext>
            </a:extLst>
          </p:cNvPr>
          <p:cNvSpPr txBox="1"/>
          <p:nvPr/>
        </p:nvSpPr>
        <p:spPr>
          <a:xfrm>
            <a:off x="676275" y="3019247"/>
            <a:ext cx="7791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And-created God humankind in-his-image;</a:t>
            </a:r>
            <a:br>
              <a:rPr lang="en-US" sz="3200" dirty="0"/>
            </a:br>
            <a:r>
              <a:rPr lang="en-US" sz="3200" dirty="0"/>
              <a:t>in-the-image-of God created-he him;</a:t>
            </a:r>
          </a:p>
          <a:p>
            <a:r>
              <a:rPr lang="en-US" sz="3200" dirty="0"/>
              <a:t>male and-female created-he them.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8E5562-7B58-2AD0-01D7-4BF0D46D4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Poetry of Gen 1:27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9A38F6-AC4D-87F7-571E-B7015115457D}"/>
              </a:ext>
            </a:extLst>
          </p:cNvPr>
          <p:cNvSpPr txBox="1"/>
          <p:nvPr/>
        </p:nvSpPr>
        <p:spPr>
          <a:xfrm>
            <a:off x="457201" y="1133475"/>
            <a:ext cx="8229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7 Word Vocabulary / 3 Lines / 4 Words Each Line</a:t>
            </a:r>
          </a:p>
          <a:p>
            <a:pPr algn="ctr"/>
            <a:r>
              <a:rPr lang="en-US" sz="3200" dirty="0"/>
              <a:t>Lines 1–2: Inverted Parallelism</a:t>
            </a:r>
          </a:p>
          <a:p>
            <a:pPr algn="ctr"/>
            <a:r>
              <a:rPr lang="en-US" sz="3200" dirty="0"/>
              <a:t>Lines 2–3: Straight Parallelism</a:t>
            </a:r>
          </a:p>
        </p:txBody>
      </p:sp>
    </p:spTree>
    <p:extLst>
      <p:ext uri="{BB962C8B-B14F-4D97-AF65-F5344CB8AC3E}">
        <p14:creationId xmlns:p14="http://schemas.microsoft.com/office/powerpoint/2010/main" val="27840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59D7E-B003-603C-8FAE-5CE892A09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Lines 1–2: Inverted Parallelism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4351A-ABC9-B99C-F837-F69BB29A410E}"/>
              </a:ext>
            </a:extLst>
          </p:cNvPr>
          <p:cNvSpPr txBox="1"/>
          <p:nvPr/>
        </p:nvSpPr>
        <p:spPr>
          <a:xfrm>
            <a:off x="3533775" y="1133297"/>
            <a:ext cx="4286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And-created</a:t>
            </a:r>
          </a:p>
          <a:p>
            <a:r>
              <a:rPr lang="en-US" sz="2400" dirty="0"/>
              <a:t>	God [humankind]</a:t>
            </a:r>
          </a:p>
          <a:p>
            <a:r>
              <a:rPr lang="en-US" sz="2400" dirty="0"/>
              <a:t>		in-his-image;</a:t>
            </a:r>
            <a:br>
              <a:rPr lang="en-US" sz="2400" dirty="0"/>
            </a:br>
            <a:r>
              <a:rPr lang="en-US" sz="2400" dirty="0"/>
              <a:t>		in-the-image-of</a:t>
            </a:r>
          </a:p>
          <a:p>
            <a:r>
              <a:rPr lang="en-US" sz="2400" dirty="0"/>
              <a:t>	God</a:t>
            </a:r>
          </a:p>
          <a:p>
            <a:r>
              <a:rPr lang="en-US" sz="2400" dirty="0"/>
              <a:t>created-he [him];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74E12F-841A-B189-0C04-9C6153168E05}"/>
              </a:ext>
            </a:extLst>
          </p:cNvPr>
          <p:cNvSpPr txBox="1"/>
          <p:nvPr/>
        </p:nvSpPr>
        <p:spPr>
          <a:xfrm>
            <a:off x="1323975" y="1133297"/>
            <a:ext cx="16097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</a:t>
            </a:r>
          </a:p>
          <a:p>
            <a:r>
              <a:rPr lang="en-US" sz="2400" dirty="0"/>
              <a:t>	B</a:t>
            </a:r>
          </a:p>
          <a:p>
            <a:r>
              <a:rPr lang="en-US" sz="2400" dirty="0"/>
              <a:t>		C</a:t>
            </a:r>
            <a:br>
              <a:rPr lang="en-US" sz="2400" dirty="0"/>
            </a:br>
            <a:r>
              <a:rPr lang="en-US" sz="2400" dirty="0"/>
              <a:t>		C’</a:t>
            </a:r>
          </a:p>
          <a:p>
            <a:r>
              <a:rPr lang="en-US" sz="2400" dirty="0"/>
              <a:t>	B’</a:t>
            </a:r>
          </a:p>
          <a:p>
            <a:r>
              <a:rPr lang="en-US" sz="2400" dirty="0"/>
              <a:t>A’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D9687A-CE88-4379-82C7-B5AF5F5E9C3E}"/>
              </a:ext>
            </a:extLst>
          </p:cNvPr>
          <p:cNvSpPr txBox="1"/>
          <p:nvPr/>
        </p:nvSpPr>
        <p:spPr>
          <a:xfrm>
            <a:off x="457200" y="3590925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“in God’s Image” is the focus of lines 1 &amp;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C7DB3-6D88-63F9-6EAC-DEBBE88330EE}"/>
              </a:ext>
            </a:extLst>
          </p:cNvPr>
          <p:cNvSpPr txBox="1"/>
          <p:nvPr/>
        </p:nvSpPr>
        <p:spPr>
          <a:xfrm>
            <a:off x="457200" y="4290794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But what does “God’s Image” mean?</a:t>
            </a:r>
          </a:p>
        </p:txBody>
      </p:sp>
    </p:spTree>
    <p:extLst>
      <p:ext uri="{BB962C8B-B14F-4D97-AF65-F5344CB8AC3E}">
        <p14:creationId xmlns:p14="http://schemas.microsoft.com/office/powerpoint/2010/main" val="363454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BBC1-6DCA-B3A4-FCF0-50B02FE6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2–3: Straight Parallelism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F9D69-C58C-269A-7A8D-703DDC489286}"/>
              </a:ext>
            </a:extLst>
          </p:cNvPr>
          <p:cNvSpPr txBox="1"/>
          <p:nvPr/>
        </p:nvSpPr>
        <p:spPr>
          <a:xfrm>
            <a:off x="676275" y="1133297"/>
            <a:ext cx="77914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in-the-image-of God created-he him;</a:t>
            </a:r>
          </a:p>
          <a:p>
            <a:r>
              <a:rPr lang="en-US" sz="3200" dirty="0"/>
              <a:t>	</a:t>
            </a:r>
          </a:p>
          <a:p>
            <a:r>
              <a:rPr lang="en-US" sz="3200" dirty="0"/>
              <a:t>	male and-female created-he them.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A3BF418-3F8E-C4F8-A7E9-218D63B9A62A}"/>
              </a:ext>
            </a:extLst>
          </p:cNvPr>
          <p:cNvSpPr/>
          <p:nvPr/>
        </p:nvSpPr>
        <p:spPr>
          <a:xfrm rot="5400000">
            <a:off x="2220575" y="-115551"/>
            <a:ext cx="426126" cy="3343278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C9921E7-D336-472B-67D2-1032355E1C8C}"/>
              </a:ext>
            </a:extLst>
          </p:cNvPr>
          <p:cNvSpPr/>
          <p:nvPr/>
        </p:nvSpPr>
        <p:spPr>
          <a:xfrm rot="5400000">
            <a:off x="5244761" y="327362"/>
            <a:ext cx="426126" cy="2476500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3EF9A43C-56C1-DD7A-BC3C-98E9CFF268CF}"/>
              </a:ext>
            </a:extLst>
          </p:cNvPr>
          <p:cNvSpPr/>
          <p:nvPr/>
        </p:nvSpPr>
        <p:spPr>
          <a:xfrm rot="16200000" flipV="1">
            <a:off x="5287625" y="1824038"/>
            <a:ext cx="426126" cy="2790823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2603ED6-F265-4658-D823-7F367223F289}"/>
              </a:ext>
            </a:extLst>
          </p:cNvPr>
          <p:cNvSpPr/>
          <p:nvPr/>
        </p:nvSpPr>
        <p:spPr>
          <a:xfrm rot="16200000" flipV="1">
            <a:off x="2411078" y="1831063"/>
            <a:ext cx="426126" cy="2790824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452AF-6A05-7359-149E-D3040A506D15}"/>
              </a:ext>
            </a:extLst>
          </p:cNvPr>
          <p:cNvSpPr txBox="1"/>
          <p:nvPr/>
        </p:nvSpPr>
        <p:spPr>
          <a:xfrm>
            <a:off x="2311183" y="967979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EF405-0CB6-B31F-2ED5-35F7A1777B19}"/>
              </a:ext>
            </a:extLst>
          </p:cNvPr>
          <p:cNvSpPr txBox="1"/>
          <p:nvPr/>
        </p:nvSpPr>
        <p:spPr>
          <a:xfrm>
            <a:off x="5317168" y="967979"/>
            <a:ext cx="35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2D7C7-FAEB-D84C-70BC-831274514BF9}"/>
              </a:ext>
            </a:extLst>
          </p:cNvPr>
          <p:cNvSpPr txBox="1"/>
          <p:nvPr/>
        </p:nvSpPr>
        <p:spPr>
          <a:xfrm>
            <a:off x="2487070" y="336827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AF96B-EB18-16AE-5B94-EAE1806FFABC}"/>
              </a:ext>
            </a:extLst>
          </p:cNvPr>
          <p:cNvSpPr txBox="1"/>
          <p:nvPr/>
        </p:nvSpPr>
        <p:spPr>
          <a:xfrm>
            <a:off x="5383472" y="3368279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B’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22C7854-02E1-FE59-5762-F7CE5058C884}"/>
              </a:ext>
            </a:extLst>
          </p:cNvPr>
          <p:cNvCxnSpPr/>
          <p:nvPr/>
        </p:nvCxnSpPr>
        <p:spPr>
          <a:xfrm>
            <a:off x="6115050" y="2130089"/>
            <a:ext cx="5810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0F5800-5D8C-33DE-9A5E-7E8B93450C31}"/>
              </a:ext>
            </a:extLst>
          </p:cNvPr>
          <p:cNvCxnSpPr>
            <a:cxnSpLocks/>
          </p:cNvCxnSpPr>
          <p:nvPr/>
        </p:nvCxnSpPr>
        <p:spPr>
          <a:xfrm>
            <a:off x="6000750" y="3111164"/>
            <a:ext cx="8953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B68781-EDD1-1424-D1AF-BC031DD91068}"/>
              </a:ext>
            </a:extLst>
          </p:cNvPr>
          <p:cNvSpPr txBox="1"/>
          <p:nvPr/>
        </p:nvSpPr>
        <p:spPr>
          <a:xfrm>
            <a:off x="457200" y="3981450"/>
            <a:ext cx="8010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shift from “him” to “them” reinforces sexual difference</a:t>
            </a:r>
            <a:br>
              <a:rPr lang="en-US" sz="2400" dirty="0"/>
            </a:br>
            <a:r>
              <a:rPr lang="en-US" sz="2400" dirty="0"/>
              <a:t>within the unity of humankind in line 1 (</a:t>
            </a:r>
            <a:r>
              <a:rPr lang="en-US" sz="2400" i="1" dirty="0"/>
              <a:t>ha-</a:t>
            </a:r>
            <a:r>
              <a:rPr lang="en-US" sz="2400" i="1" dirty="0" err="1"/>
              <a:t>adam</a:t>
            </a:r>
            <a:r>
              <a:rPr lang="en-US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20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BBC1-6DCA-B3A4-FCF0-50B02FE6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2–3: Straight Parallelism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F9D69-C58C-269A-7A8D-703DDC489286}"/>
              </a:ext>
            </a:extLst>
          </p:cNvPr>
          <p:cNvSpPr txBox="1"/>
          <p:nvPr/>
        </p:nvSpPr>
        <p:spPr>
          <a:xfrm>
            <a:off x="676275" y="1133297"/>
            <a:ext cx="77914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in-the-image-of God created-he him;</a:t>
            </a:r>
          </a:p>
          <a:p>
            <a:r>
              <a:rPr lang="en-US" sz="3200" dirty="0"/>
              <a:t>	</a:t>
            </a:r>
          </a:p>
          <a:p>
            <a:r>
              <a:rPr lang="en-US" sz="3200" dirty="0"/>
              <a:t>	male and-female created-he them.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A3BF418-3F8E-C4F8-A7E9-218D63B9A62A}"/>
              </a:ext>
            </a:extLst>
          </p:cNvPr>
          <p:cNvSpPr/>
          <p:nvPr/>
        </p:nvSpPr>
        <p:spPr>
          <a:xfrm rot="5400000">
            <a:off x="2220575" y="-115551"/>
            <a:ext cx="426126" cy="3343278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C9921E7-D336-472B-67D2-1032355E1C8C}"/>
              </a:ext>
            </a:extLst>
          </p:cNvPr>
          <p:cNvSpPr/>
          <p:nvPr/>
        </p:nvSpPr>
        <p:spPr>
          <a:xfrm rot="5400000">
            <a:off x="5244761" y="327362"/>
            <a:ext cx="426126" cy="2476500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3EF9A43C-56C1-DD7A-BC3C-98E9CFF268CF}"/>
              </a:ext>
            </a:extLst>
          </p:cNvPr>
          <p:cNvSpPr/>
          <p:nvPr/>
        </p:nvSpPr>
        <p:spPr>
          <a:xfrm rot="16200000" flipV="1">
            <a:off x="5287625" y="1824038"/>
            <a:ext cx="426126" cy="2790823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2603ED6-F265-4658-D823-7F367223F289}"/>
              </a:ext>
            </a:extLst>
          </p:cNvPr>
          <p:cNvSpPr/>
          <p:nvPr/>
        </p:nvSpPr>
        <p:spPr>
          <a:xfrm rot="16200000" flipV="1">
            <a:off x="2411078" y="1831063"/>
            <a:ext cx="426126" cy="2790824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452AF-6A05-7359-149E-D3040A506D15}"/>
              </a:ext>
            </a:extLst>
          </p:cNvPr>
          <p:cNvSpPr txBox="1"/>
          <p:nvPr/>
        </p:nvSpPr>
        <p:spPr>
          <a:xfrm>
            <a:off x="2311183" y="967979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EF405-0CB6-B31F-2ED5-35F7A1777B19}"/>
              </a:ext>
            </a:extLst>
          </p:cNvPr>
          <p:cNvSpPr txBox="1"/>
          <p:nvPr/>
        </p:nvSpPr>
        <p:spPr>
          <a:xfrm>
            <a:off x="5317168" y="967979"/>
            <a:ext cx="35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2D7C7-FAEB-D84C-70BC-831274514BF9}"/>
              </a:ext>
            </a:extLst>
          </p:cNvPr>
          <p:cNvSpPr txBox="1"/>
          <p:nvPr/>
        </p:nvSpPr>
        <p:spPr>
          <a:xfrm>
            <a:off x="2487070" y="336827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AF96B-EB18-16AE-5B94-EAE1806FFABC}"/>
              </a:ext>
            </a:extLst>
          </p:cNvPr>
          <p:cNvSpPr txBox="1"/>
          <p:nvPr/>
        </p:nvSpPr>
        <p:spPr>
          <a:xfrm>
            <a:off x="5383472" y="3368279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05FD7-81EB-98D5-3615-D66A989EF5B3}"/>
              </a:ext>
            </a:extLst>
          </p:cNvPr>
          <p:cNvSpPr txBox="1"/>
          <p:nvPr/>
        </p:nvSpPr>
        <p:spPr>
          <a:xfrm>
            <a:off x="457200" y="41910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can we learn from the relationship between A and A’?</a:t>
            </a:r>
          </a:p>
        </p:txBody>
      </p:sp>
    </p:spTree>
    <p:extLst>
      <p:ext uri="{BB962C8B-B14F-4D97-AF65-F5344CB8AC3E}">
        <p14:creationId xmlns:p14="http://schemas.microsoft.com/office/powerpoint/2010/main" val="5711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BBC1-6DCA-B3A4-FCF0-50B02FE6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2–3: Straight Parallelism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F9D69-C58C-269A-7A8D-703DDC489286}"/>
              </a:ext>
            </a:extLst>
          </p:cNvPr>
          <p:cNvSpPr txBox="1"/>
          <p:nvPr/>
        </p:nvSpPr>
        <p:spPr>
          <a:xfrm>
            <a:off x="676275" y="1133297"/>
            <a:ext cx="77914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in-the-image-of God created-he him;</a:t>
            </a:r>
          </a:p>
          <a:p>
            <a:r>
              <a:rPr lang="en-US" sz="3200" dirty="0"/>
              <a:t>	</a:t>
            </a:r>
          </a:p>
          <a:p>
            <a:r>
              <a:rPr lang="en-US" sz="3200" dirty="0"/>
              <a:t>	male and-female created-he them.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A3BF418-3F8E-C4F8-A7E9-218D63B9A62A}"/>
              </a:ext>
            </a:extLst>
          </p:cNvPr>
          <p:cNvSpPr/>
          <p:nvPr/>
        </p:nvSpPr>
        <p:spPr>
          <a:xfrm rot="5400000">
            <a:off x="2220575" y="-115551"/>
            <a:ext cx="426126" cy="3343278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C9921E7-D336-472B-67D2-1032355E1C8C}"/>
              </a:ext>
            </a:extLst>
          </p:cNvPr>
          <p:cNvSpPr/>
          <p:nvPr/>
        </p:nvSpPr>
        <p:spPr>
          <a:xfrm rot="5400000">
            <a:off x="5244761" y="327362"/>
            <a:ext cx="426126" cy="2476500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3EF9A43C-56C1-DD7A-BC3C-98E9CFF268CF}"/>
              </a:ext>
            </a:extLst>
          </p:cNvPr>
          <p:cNvSpPr/>
          <p:nvPr/>
        </p:nvSpPr>
        <p:spPr>
          <a:xfrm rot="16200000" flipV="1">
            <a:off x="5287625" y="1824038"/>
            <a:ext cx="426126" cy="2790823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2603ED6-F265-4658-D823-7F367223F289}"/>
              </a:ext>
            </a:extLst>
          </p:cNvPr>
          <p:cNvSpPr/>
          <p:nvPr/>
        </p:nvSpPr>
        <p:spPr>
          <a:xfrm rot="16200000" flipV="1">
            <a:off x="2411078" y="1831063"/>
            <a:ext cx="426126" cy="2790824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452AF-6A05-7359-149E-D3040A506D15}"/>
              </a:ext>
            </a:extLst>
          </p:cNvPr>
          <p:cNvSpPr txBox="1"/>
          <p:nvPr/>
        </p:nvSpPr>
        <p:spPr>
          <a:xfrm>
            <a:off x="2311183" y="967979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EF405-0CB6-B31F-2ED5-35F7A1777B19}"/>
              </a:ext>
            </a:extLst>
          </p:cNvPr>
          <p:cNvSpPr txBox="1"/>
          <p:nvPr/>
        </p:nvSpPr>
        <p:spPr>
          <a:xfrm>
            <a:off x="5317168" y="967979"/>
            <a:ext cx="35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2D7C7-FAEB-D84C-70BC-831274514BF9}"/>
              </a:ext>
            </a:extLst>
          </p:cNvPr>
          <p:cNvSpPr txBox="1"/>
          <p:nvPr/>
        </p:nvSpPr>
        <p:spPr>
          <a:xfrm>
            <a:off x="2487070" y="336827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AF96B-EB18-16AE-5B94-EAE1806FFABC}"/>
              </a:ext>
            </a:extLst>
          </p:cNvPr>
          <p:cNvSpPr txBox="1"/>
          <p:nvPr/>
        </p:nvSpPr>
        <p:spPr>
          <a:xfrm>
            <a:off x="5383472" y="3368279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05FD7-81EB-98D5-3615-D66A989EF5B3}"/>
              </a:ext>
            </a:extLst>
          </p:cNvPr>
          <p:cNvSpPr txBox="1"/>
          <p:nvPr/>
        </p:nvSpPr>
        <p:spPr>
          <a:xfrm>
            <a:off x="457200" y="4191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There is a “semantic correspondence” between</a:t>
            </a:r>
            <a:br>
              <a:rPr lang="en-US" sz="2400" dirty="0"/>
            </a:br>
            <a:r>
              <a:rPr lang="en-US" sz="2400" dirty="0"/>
              <a:t>image of God and male and-female</a:t>
            </a:r>
          </a:p>
        </p:txBody>
      </p:sp>
    </p:spTree>
    <p:extLst>
      <p:ext uri="{BB962C8B-B14F-4D97-AF65-F5344CB8AC3E}">
        <p14:creationId xmlns:p14="http://schemas.microsoft.com/office/powerpoint/2010/main" val="281484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BBC1-6DCA-B3A4-FCF0-50B02FE6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2–3: Straight Parallelism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9F9D69-C58C-269A-7A8D-703DDC489286}"/>
              </a:ext>
            </a:extLst>
          </p:cNvPr>
          <p:cNvSpPr txBox="1"/>
          <p:nvPr/>
        </p:nvSpPr>
        <p:spPr>
          <a:xfrm>
            <a:off x="676275" y="1133297"/>
            <a:ext cx="77914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in-the-image-of God created-he him;</a:t>
            </a:r>
          </a:p>
          <a:p>
            <a:r>
              <a:rPr lang="en-US" sz="3200" dirty="0"/>
              <a:t>	</a:t>
            </a:r>
          </a:p>
          <a:p>
            <a:r>
              <a:rPr lang="en-US" sz="3200" dirty="0"/>
              <a:t>	male and-female created-he them.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A3BF418-3F8E-C4F8-A7E9-218D63B9A62A}"/>
              </a:ext>
            </a:extLst>
          </p:cNvPr>
          <p:cNvSpPr/>
          <p:nvPr/>
        </p:nvSpPr>
        <p:spPr>
          <a:xfrm rot="5400000">
            <a:off x="2220575" y="-115551"/>
            <a:ext cx="426126" cy="3343278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C9921E7-D336-472B-67D2-1032355E1C8C}"/>
              </a:ext>
            </a:extLst>
          </p:cNvPr>
          <p:cNvSpPr/>
          <p:nvPr/>
        </p:nvSpPr>
        <p:spPr>
          <a:xfrm rot="5400000">
            <a:off x="5244761" y="327362"/>
            <a:ext cx="426126" cy="2476500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3EF9A43C-56C1-DD7A-BC3C-98E9CFF268CF}"/>
              </a:ext>
            </a:extLst>
          </p:cNvPr>
          <p:cNvSpPr/>
          <p:nvPr/>
        </p:nvSpPr>
        <p:spPr>
          <a:xfrm rot="16200000" flipV="1">
            <a:off x="5287625" y="1824038"/>
            <a:ext cx="426126" cy="2790823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A2603ED6-F265-4658-D823-7F367223F289}"/>
              </a:ext>
            </a:extLst>
          </p:cNvPr>
          <p:cNvSpPr/>
          <p:nvPr/>
        </p:nvSpPr>
        <p:spPr>
          <a:xfrm rot="16200000" flipV="1">
            <a:off x="2411078" y="1831063"/>
            <a:ext cx="426126" cy="2790824"/>
          </a:xfrm>
          <a:prstGeom prst="leftBrace">
            <a:avLst>
              <a:gd name="adj1" fmla="val 42471"/>
              <a:gd name="adj2" fmla="val 48377"/>
            </a:avLst>
          </a:prstGeom>
          <a:noFill/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452AF-6A05-7359-149E-D3040A506D15}"/>
              </a:ext>
            </a:extLst>
          </p:cNvPr>
          <p:cNvSpPr txBox="1"/>
          <p:nvPr/>
        </p:nvSpPr>
        <p:spPr>
          <a:xfrm>
            <a:off x="2311183" y="967979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EF405-0CB6-B31F-2ED5-35F7A1777B19}"/>
              </a:ext>
            </a:extLst>
          </p:cNvPr>
          <p:cNvSpPr txBox="1"/>
          <p:nvPr/>
        </p:nvSpPr>
        <p:spPr>
          <a:xfrm>
            <a:off x="5317168" y="967979"/>
            <a:ext cx="351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2D7C7-FAEB-D84C-70BC-831274514BF9}"/>
              </a:ext>
            </a:extLst>
          </p:cNvPr>
          <p:cNvSpPr txBox="1"/>
          <p:nvPr/>
        </p:nvSpPr>
        <p:spPr>
          <a:xfrm>
            <a:off x="2487070" y="336827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1AF96B-EB18-16AE-5B94-EAE1806FFABC}"/>
              </a:ext>
            </a:extLst>
          </p:cNvPr>
          <p:cNvSpPr txBox="1"/>
          <p:nvPr/>
        </p:nvSpPr>
        <p:spPr>
          <a:xfrm>
            <a:off x="5383472" y="3368279"/>
            <a:ext cx="428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B’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05FD7-81EB-98D5-3615-D66A989EF5B3}"/>
              </a:ext>
            </a:extLst>
          </p:cNvPr>
          <p:cNvSpPr txBox="1"/>
          <p:nvPr/>
        </p:nvSpPr>
        <p:spPr>
          <a:xfrm>
            <a:off x="457200" y="4191000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better understood term amplifies</a:t>
            </a:r>
            <a:br>
              <a:rPr lang="en-US" sz="2400" dirty="0"/>
            </a:br>
            <a:r>
              <a:rPr lang="en-US" sz="2400" dirty="0"/>
              <a:t>the lesser understood term.</a:t>
            </a:r>
          </a:p>
        </p:txBody>
      </p:sp>
    </p:spTree>
    <p:extLst>
      <p:ext uri="{BB962C8B-B14F-4D97-AF65-F5344CB8AC3E}">
        <p14:creationId xmlns:p14="http://schemas.microsoft.com/office/powerpoint/2010/main" val="18270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808B-554B-4B15-78FF-F91FE85ED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Trible’s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EF69-99ED-4F5D-59D3-41EA12331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God is the subject.</a:t>
            </a:r>
          </a:p>
          <a:p>
            <a:pPr lvl="1"/>
            <a:r>
              <a:rPr lang="en-US" dirty="0"/>
              <a:t>Creation and Humankind are the objects.</a:t>
            </a:r>
          </a:p>
          <a:p>
            <a:r>
              <a:rPr lang="en-US" dirty="0"/>
              <a:t>Gen 1 seeks to explain “image of God” and God’s “otherness” through the metaphor of male and female.</a:t>
            </a:r>
          </a:p>
          <a:p>
            <a:r>
              <a:rPr lang="en-US" dirty="0"/>
              <a:t>From the beginning, humankind (</a:t>
            </a:r>
            <a:r>
              <a:rPr lang="en-US" i="1" dirty="0"/>
              <a:t>ha-</a:t>
            </a:r>
            <a:r>
              <a:rPr lang="en-US" i="1" dirty="0" err="1"/>
              <a:t>adam</a:t>
            </a:r>
            <a:r>
              <a:rPr lang="en-US" dirty="0"/>
              <a:t>) exists as two sexes, not androgynous.</a:t>
            </a:r>
          </a:p>
        </p:txBody>
      </p:sp>
    </p:spTree>
    <p:extLst>
      <p:ext uri="{BB962C8B-B14F-4D97-AF65-F5344CB8AC3E}">
        <p14:creationId xmlns:p14="http://schemas.microsoft.com/office/powerpoint/2010/main" val="365089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0E64-3314-514B-E5B9-5BDD1C91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www.SteppingIntoTheJordan.com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A2805-2932-6E43-0066-D49D94A297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975" y="1108354"/>
            <a:ext cx="6496050" cy="382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808B-554B-4B15-78FF-F91FE85E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/>
              <a:t>Trible’s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EF69-99ED-4F5D-59D3-41EA1233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These sexes are harmonious</a:t>
            </a:r>
          </a:p>
          <a:p>
            <a:r>
              <a:rPr lang="en-US" dirty="0"/>
              <a:t>Sexual differentiation does not mean hierarchy;</a:t>
            </a:r>
            <a:br>
              <a:rPr lang="en-US" dirty="0"/>
            </a:br>
            <a:r>
              <a:rPr lang="en-US" dirty="0"/>
              <a:t>it means equality.</a:t>
            </a:r>
          </a:p>
          <a:p>
            <a:r>
              <a:rPr lang="en-US" dirty="0"/>
              <a:t>Humankind receives 2 responsibilities:</a:t>
            </a:r>
          </a:p>
          <a:p>
            <a:pPr lvl="1"/>
            <a:r>
              <a:rPr lang="en-US" dirty="0"/>
              <a:t>procreation and dominion</a:t>
            </a:r>
          </a:p>
          <a:p>
            <a:pPr lvl="1"/>
            <a:r>
              <a:rPr lang="en-US" dirty="0"/>
              <a:t>Given to both sexes, without distinction</a:t>
            </a:r>
          </a:p>
          <a:p>
            <a:pPr lvl="1"/>
            <a:r>
              <a:rPr lang="en-US" dirty="0"/>
              <a:t>No mention of gender roles/sexual stereotypes</a:t>
            </a:r>
          </a:p>
        </p:txBody>
      </p:sp>
    </p:spTree>
    <p:extLst>
      <p:ext uri="{BB962C8B-B14F-4D97-AF65-F5344CB8AC3E}">
        <p14:creationId xmlns:p14="http://schemas.microsoft.com/office/powerpoint/2010/main" val="19521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740297-6F9F-1FC0-A48D-C9528DB01EB4}"/>
              </a:ext>
            </a:extLst>
          </p:cNvPr>
          <p:cNvSpPr txBox="1"/>
          <p:nvPr/>
        </p:nvSpPr>
        <p:spPr>
          <a:xfrm>
            <a:off x="457201" y="704850"/>
            <a:ext cx="821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We’ve only discussed Days 1–6.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F7F3C-BE62-9A45-5A89-C79D63C6B90D}"/>
              </a:ext>
            </a:extLst>
          </p:cNvPr>
          <p:cNvSpPr txBox="1"/>
          <p:nvPr/>
        </p:nvSpPr>
        <p:spPr>
          <a:xfrm>
            <a:off x="466725" y="1482953"/>
            <a:ext cx="821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happens on Day 7?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EE248-ECFA-E730-4481-B8626F996C34}"/>
              </a:ext>
            </a:extLst>
          </p:cNvPr>
          <p:cNvSpPr txBox="1"/>
          <p:nvPr/>
        </p:nvSpPr>
        <p:spPr>
          <a:xfrm>
            <a:off x="552450" y="2261056"/>
            <a:ext cx="8210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the description of creation moves to climax,</a:t>
            </a:r>
            <a:br>
              <a:rPr lang="en-US" sz="2800" dirty="0"/>
            </a:br>
            <a:r>
              <a:rPr lang="en-US" sz="2800" dirty="0"/>
              <a:t>what is the ultimate climax of creation?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725645-B257-00CF-B52A-02FCD2D2AE38}"/>
              </a:ext>
            </a:extLst>
          </p:cNvPr>
          <p:cNvSpPr txBox="1"/>
          <p:nvPr/>
        </p:nvSpPr>
        <p:spPr>
          <a:xfrm>
            <a:off x="552450" y="3470046"/>
            <a:ext cx="821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God stops creating.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D67980-B58B-323B-CD16-D7758B37FC51}"/>
              </a:ext>
            </a:extLst>
          </p:cNvPr>
          <p:cNvSpPr txBox="1"/>
          <p:nvPr/>
        </p:nvSpPr>
        <p:spPr>
          <a:xfrm>
            <a:off x="552450" y="4248150"/>
            <a:ext cx="8210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Sabbath</a:t>
            </a:r>
          </a:p>
        </p:txBody>
      </p:sp>
    </p:spTree>
    <p:extLst>
      <p:ext uri="{BB962C8B-B14F-4D97-AF65-F5344CB8AC3E}">
        <p14:creationId xmlns:p14="http://schemas.microsoft.com/office/powerpoint/2010/main" val="373718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4E808-7868-D585-3BC3-EEAB0C9BB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Gen 1 is poetry. Trible helps us read it as such.</a:t>
            </a:r>
          </a:p>
          <a:p>
            <a:r>
              <a:rPr lang="en-US" dirty="0"/>
              <a:t>Humankind (male and female) are bearers of God’s image.</a:t>
            </a:r>
          </a:p>
          <a:p>
            <a:pPr lvl="1"/>
            <a:r>
              <a:rPr lang="en-US" dirty="0"/>
              <a:t>Both sexes are metaphors to understand God’s otherness.</a:t>
            </a:r>
          </a:p>
          <a:p>
            <a:r>
              <a:rPr lang="en-US" dirty="0"/>
              <a:t>Sexual differentiation means equality in Gen 1.</a:t>
            </a:r>
          </a:p>
          <a:p>
            <a:r>
              <a:rPr lang="en-US" dirty="0"/>
              <a:t>Both sexes are given the same responsibilities.</a:t>
            </a:r>
          </a:p>
          <a:p>
            <a:pPr lvl="1"/>
            <a:r>
              <a:rPr lang="en-US" dirty="0"/>
              <a:t>No gender roles or sexual stereotypes are implied.</a:t>
            </a:r>
          </a:p>
          <a:p>
            <a:r>
              <a:rPr lang="en-US" dirty="0"/>
              <a:t>The climax of Gen 1:1–2:3 is Sabbath.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EACA-71AD-FD4C-B0B1-D21086F19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080" y="206375"/>
            <a:ext cx="4998720" cy="857250"/>
          </a:xfrm>
        </p:spPr>
        <p:txBody>
          <a:bodyPr/>
          <a:lstStyle/>
          <a:p>
            <a:r>
              <a:rPr lang="en-US" dirty="0"/>
              <a:t>Next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8F12A-1BAE-4E41-A234-31557D285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8080" y="1200150"/>
            <a:ext cx="4998720" cy="3394075"/>
          </a:xfrm>
        </p:spPr>
        <p:txBody>
          <a:bodyPr>
            <a:normAutofit/>
          </a:bodyPr>
          <a:lstStyle/>
          <a:p>
            <a:r>
              <a:rPr lang="en-US" dirty="0"/>
              <a:t>Read Gen 2:4–3:24</a:t>
            </a:r>
          </a:p>
          <a:p>
            <a:r>
              <a:rPr lang="en-US" dirty="0"/>
              <a:t>Compare Creation account with Gen 1:1–2:3.</a:t>
            </a:r>
          </a:p>
          <a:p>
            <a:pPr lvl="1"/>
            <a:r>
              <a:rPr lang="en-US" dirty="0"/>
              <a:t>Similarities?</a:t>
            </a:r>
          </a:p>
          <a:p>
            <a:pPr lvl="1"/>
            <a:r>
              <a:rPr lang="en-US" dirty="0"/>
              <a:t>Differences?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C33B9-3A4E-AF68-7954-CB573BF630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70" y="6043"/>
            <a:ext cx="3292823" cy="51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F5437-7D7C-26C6-4080-CFD92F52E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9D98B9-52CD-FFB8-C75F-F2C41045FC49}"/>
              </a:ext>
            </a:extLst>
          </p:cNvPr>
          <p:cNvSpPr txBox="1"/>
          <p:nvPr/>
        </p:nvSpPr>
        <p:spPr>
          <a:xfrm>
            <a:off x="904240" y="1849120"/>
            <a:ext cx="753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https://steppingintothejordan.com/study-trips/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477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040F7-5E2B-A7C4-E9D1-3A7078BB8A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115" y="0"/>
            <a:ext cx="8725770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8D5AE5-F023-65F9-3B3C-6F5A891ED3C9}"/>
              </a:ext>
            </a:extLst>
          </p:cNvPr>
          <p:cNvSpPr txBox="1"/>
          <p:nvPr/>
        </p:nvSpPr>
        <p:spPr>
          <a:xfrm>
            <a:off x="209115" y="4638675"/>
            <a:ext cx="8725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Schoolbook" panose="020406040505050203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March 22–23, 2024 (Friday &amp; Saturday)</a:t>
            </a:r>
          </a:p>
        </p:txBody>
      </p:sp>
    </p:spTree>
    <p:extLst>
      <p:ext uri="{BB962C8B-B14F-4D97-AF65-F5344CB8AC3E}">
        <p14:creationId xmlns:p14="http://schemas.microsoft.com/office/powerpoint/2010/main" val="41275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758F8-D99E-2B4F-1EBC-3E52BEA51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73CB63-177D-8C1D-143D-FCBDB0D6DF7A}"/>
              </a:ext>
            </a:extLst>
          </p:cNvPr>
          <p:cNvSpPr txBox="1"/>
          <p:nvPr/>
        </p:nvSpPr>
        <p:spPr>
          <a:xfrm>
            <a:off x="638175" y="2295525"/>
            <a:ext cx="791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https://www.smu.edu/perkins/publicprograms/summit-for-faith-and-learning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5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3543301" y="12700"/>
            <a:ext cx="5600700" cy="5117941"/>
          </a:xfrm>
        </p:spPr>
        <p:txBody>
          <a:bodyPr>
            <a:normAutofit/>
          </a:bodyPr>
          <a:lstStyle/>
          <a:p>
            <a:r>
              <a:rPr lang="en-US" sz="4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 the Image of God</a:t>
            </a:r>
            <a:br>
              <a:rPr lang="en-US" sz="4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br>
              <a:rPr lang="en-US" sz="4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Gen 1:1–2:3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38274-856D-538D-13B6-6B4F840190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20" y="-772"/>
            <a:ext cx="3292823" cy="513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F567FD-1E17-D240-3036-7AD90727C8F5}"/>
              </a:ext>
            </a:extLst>
          </p:cNvPr>
          <p:cNvSpPr txBox="1"/>
          <p:nvPr/>
        </p:nvSpPr>
        <p:spPr>
          <a:xfrm>
            <a:off x="714375" y="1848475"/>
            <a:ext cx="77152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does it mean to be made</a:t>
            </a:r>
            <a:br>
              <a:rPr lang="en-US" sz="4400" dirty="0"/>
            </a:br>
            <a:r>
              <a:rPr lang="en-US" sz="4400" dirty="0"/>
              <a:t>in the image of God?</a:t>
            </a:r>
          </a:p>
        </p:txBody>
      </p:sp>
    </p:spTree>
    <p:extLst>
      <p:ext uri="{BB962C8B-B14F-4D97-AF65-F5344CB8AC3E}">
        <p14:creationId xmlns:p14="http://schemas.microsoft.com/office/powerpoint/2010/main" val="32005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D7-628D-3561-383F-0A2DE1F222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Feminist Movement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86210-2A25-99FF-0249-DE517FE540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How do feminists respond</a:t>
            </a:r>
            <a:br>
              <a:rPr lang="en-US" dirty="0"/>
            </a:br>
            <a:r>
              <a:rPr lang="en-US" dirty="0"/>
              <a:t>to the Bible?</a:t>
            </a:r>
          </a:p>
        </p:txBody>
      </p:sp>
    </p:spTree>
    <p:extLst>
      <p:ext uri="{BB962C8B-B14F-4D97-AF65-F5344CB8AC3E}">
        <p14:creationId xmlns:p14="http://schemas.microsoft.com/office/powerpoint/2010/main" val="279336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20176</TotalTime>
  <Words>1277</Words>
  <Application>Microsoft Macintosh PowerPoint</Application>
  <PresentationFormat>On-screen Show (16:9)</PresentationFormat>
  <Paragraphs>206</Paragraphs>
  <Slides>33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Century Schoolbook</vt:lpstr>
      <vt:lpstr>Black</vt:lpstr>
      <vt:lpstr>Being God’s Image</vt:lpstr>
      <vt:lpstr>PowerPoint Presentation</vt:lpstr>
      <vt:lpstr>www.SteppingIntoTheJordan.com</vt:lpstr>
      <vt:lpstr>Direct Link</vt:lpstr>
      <vt:lpstr>PowerPoint Presentation</vt:lpstr>
      <vt:lpstr>Direct Link</vt:lpstr>
      <vt:lpstr>In the Image of God  Gen 1:1–2:3</vt:lpstr>
      <vt:lpstr>PowerPoint Presentation</vt:lpstr>
      <vt:lpstr>The Feminist Movement</vt:lpstr>
      <vt:lpstr>PowerPoint Presentation</vt:lpstr>
      <vt:lpstr>PowerPoint Presentation</vt:lpstr>
      <vt:lpstr>Trible’s Method of Interpretation</vt:lpstr>
      <vt:lpstr>Trible’s Question</vt:lpstr>
      <vt:lpstr>PowerPoint Presentation</vt:lpstr>
      <vt:lpstr>“From Chaos to Cosmos”</vt:lpstr>
      <vt:lpstr>“From Chaos to Cosmos”</vt:lpstr>
      <vt:lpstr>“From Chaos to Cosmos”</vt:lpstr>
      <vt:lpstr>Gen 1:26</vt:lpstr>
      <vt:lpstr>Gen 1:27</vt:lpstr>
      <vt:lpstr>Gen 1:28</vt:lpstr>
      <vt:lpstr>Gen 1:29-30</vt:lpstr>
      <vt:lpstr>How are Humans different in Gen 1?</vt:lpstr>
      <vt:lpstr>The Poetry of Gen 1:27</vt:lpstr>
      <vt:lpstr>Lines 1–2: Inverted Parallelism</vt:lpstr>
      <vt:lpstr>Lines 2–3: Straight Parallelism</vt:lpstr>
      <vt:lpstr>Lines 2–3: Straight Parallelism</vt:lpstr>
      <vt:lpstr>Lines 2–3: Straight Parallelism</vt:lpstr>
      <vt:lpstr>Lines 2–3: Straight Parallelism</vt:lpstr>
      <vt:lpstr>Trible’s Conclusions</vt:lpstr>
      <vt:lpstr>Trible’s Conclusions</vt:lpstr>
      <vt:lpstr>PowerPoint Presentation</vt:lpstr>
      <vt:lpstr>Summary</vt:lpstr>
      <vt:lpstr>Next Week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Supper</dc:title>
  <dc:creator>Rob Kranz</dc:creator>
  <cp:lastModifiedBy>Rob Kranz</cp:lastModifiedBy>
  <cp:revision>1019</cp:revision>
  <cp:lastPrinted>2023-01-29T03:14:22Z</cp:lastPrinted>
  <dcterms:created xsi:type="dcterms:W3CDTF">2014-10-04T23:26:39Z</dcterms:created>
  <dcterms:modified xsi:type="dcterms:W3CDTF">2024-02-18T14:20:30Z</dcterms:modified>
</cp:coreProperties>
</file>