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handoutMasterIdLst>
    <p:handoutMasterId r:id="rId41"/>
  </p:handoutMasterIdLst>
  <p:sldIdLst>
    <p:sldId id="649" r:id="rId2"/>
    <p:sldId id="1132" r:id="rId3"/>
    <p:sldId id="1133" r:id="rId4"/>
    <p:sldId id="1128" r:id="rId5"/>
    <p:sldId id="1134" r:id="rId6"/>
    <p:sldId id="1135" r:id="rId7"/>
    <p:sldId id="815" r:id="rId8"/>
    <p:sldId id="881" r:id="rId9"/>
    <p:sldId id="1137" r:id="rId10"/>
    <p:sldId id="1138" r:id="rId11"/>
    <p:sldId id="1140" r:id="rId12"/>
    <p:sldId id="1142" r:id="rId13"/>
    <p:sldId id="1143" r:id="rId14"/>
    <p:sldId id="1139" r:id="rId15"/>
    <p:sldId id="1141" r:id="rId16"/>
    <p:sldId id="1144" r:id="rId17"/>
    <p:sldId id="1145" r:id="rId18"/>
    <p:sldId id="1146" r:id="rId19"/>
    <p:sldId id="263" r:id="rId20"/>
    <p:sldId id="264" r:id="rId21"/>
    <p:sldId id="265" r:id="rId22"/>
    <p:sldId id="266" r:id="rId23"/>
    <p:sldId id="267" r:id="rId24"/>
    <p:sldId id="268" r:id="rId25"/>
    <p:sldId id="1147" r:id="rId26"/>
    <p:sldId id="1148" r:id="rId27"/>
    <p:sldId id="1149" r:id="rId28"/>
    <p:sldId id="1150" r:id="rId29"/>
    <p:sldId id="1151" r:id="rId30"/>
    <p:sldId id="1152" r:id="rId31"/>
    <p:sldId id="1153" r:id="rId32"/>
    <p:sldId id="1154" r:id="rId33"/>
    <p:sldId id="1155" r:id="rId34"/>
    <p:sldId id="270" r:id="rId35"/>
    <p:sldId id="1156" r:id="rId36"/>
    <p:sldId id="1157" r:id="rId37"/>
    <p:sldId id="276" r:id="rId38"/>
    <p:sldId id="791" r:id="rId3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43"/>
    <p:restoredTop sz="92715"/>
  </p:normalViewPr>
  <p:slideViewPr>
    <p:cSldViewPr snapToGrid="0" snapToObjects="1">
      <p:cViewPr varScale="1">
        <p:scale>
          <a:sx n="133" d="100"/>
          <a:sy n="133" d="100"/>
        </p:scale>
        <p:origin x="416" y="184"/>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2/25/24</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2/25/24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134777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7</a:t>
            </a:fld>
            <a:endParaRPr lang="en-US"/>
          </a:p>
        </p:txBody>
      </p:sp>
    </p:spTree>
    <p:extLst>
      <p:ext uri="{BB962C8B-B14F-4D97-AF65-F5344CB8AC3E}">
        <p14:creationId xmlns:p14="http://schemas.microsoft.com/office/powerpoint/2010/main" val="183287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FAF2BD-C3A4-9C46-AA60-9B225535B038}" type="datetime1">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77D9C-21CA-A347-BF79-9272B049E90F}" type="datetime1">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E7530-D8EB-884C-AC33-3A22ED5BD00C}" type="datetime1">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6D718F-07B1-084F-975A-027C40EEEFEF}" type="datetime1">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88EA9-15CC-B142-82E9-9AD924D3DDB0}" type="datetime1">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0EAA01-AB58-C141-89C8-9EC0EF3E8F40}" type="datetime1">
              <a:rPr lang="en-US" smtClean="0"/>
              <a:t>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FAB16B-52E2-C247-BF5B-DCE008232514}" type="datetime1">
              <a:rPr lang="en-US" smtClean="0"/>
              <a:t>2/25/24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7471E-6AF1-184D-8253-F425BB940B8E}" type="datetime1">
              <a:rPr lang="en-US" smtClean="0"/>
              <a:t>2/25/24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179FC-1235-E945-A15D-3DDFDAB437AD}" type="datetime1">
              <a:rPr lang="en-US" smtClean="0"/>
              <a:t>2/25/24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E85C0-82BA-ED48-8DFE-0660873F0225}" type="datetime1">
              <a:rPr lang="en-US" smtClean="0"/>
              <a:t>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CC890F-8F4A-C64A-A25D-D675FE19A236}" type="datetime1">
              <a:rPr lang="en-US" smtClean="0"/>
              <a:t>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F0894F-7010-7647-808B-4EACD22AA8B1}" type="datetime1">
              <a:rPr lang="en-US" smtClean="0"/>
              <a:t>2/25/24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smu.edu/perkins/publicprograms/summit-for-faith-and-learning"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92822" y="12859"/>
            <a:ext cx="5851178" cy="3146901"/>
          </a:xfrm>
        </p:spPr>
        <p:txBody>
          <a:bodyPr>
            <a:normAutofit/>
          </a:bodyPr>
          <a:lstStyle/>
          <a:p>
            <a:r>
              <a:rPr lang="en-US" sz="6000" dirty="0">
                <a:effectLst>
                  <a:outerShdw blurRad="50800" dist="38100" algn="l" rotWithShape="0">
                    <a:prstClr val="black">
                      <a:alpha val="40000"/>
                    </a:prstClr>
                  </a:outerShdw>
                </a:effectLst>
              </a:rPr>
              <a:t>Being</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God’s</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Image</a:t>
            </a:r>
          </a:p>
        </p:txBody>
      </p:sp>
      <p:sp>
        <p:nvSpPr>
          <p:cNvPr id="5" name="Subtitle 4"/>
          <p:cNvSpPr>
            <a:spLocks noGrp="1"/>
          </p:cNvSpPr>
          <p:nvPr>
            <p:ph type="subTitle" idx="1"/>
          </p:nvPr>
        </p:nvSpPr>
        <p:spPr>
          <a:xfrm>
            <a:off x="3302982" y="3482658"/>
            <a:ext cx="5851178"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Women and Men</a:t>
            </a:r>
            <a:br>
              <a:rPr lang="en-US" dirty="0">
                <a:solidFill>
                  <a:schemeClr val="tx1"/>
                </a:solidFill>
                <a:effectLst>
                  <a:outerShdw blurRad="50800" dist="38100" dir="18900000" algn="bl" rotWithShape="0">
                    <a:prstClr val="black">
                      <a:alpha val="40000"/>
                    </a:prstClr>
                  </a:outerShdw>
                </a:effectLst>
              </a:rPr>
            </a:br>
            <a:r>
              <a:rPr lang="en-US" dirty="0">
                <a:solidFill>
                  <a:schemeClr val="tx1"/>
                </a:solidFill>
                <a:effectLst>
                  <a:outerShdw blurRad="50800" dist="38100" dir="18900000" algn="bl" rotWithShape="0">
                    <a:prstClr val="black">
                      <a:alpha val="40000"/>
                    </a:prstClr>
                  </a:outerShdw>
                </a:effectLst>
              </a:rPr>
              <a:t>in the Kingdom of God</a:t>
            </a:r>
          </a:p>
        </p:txBody>
      </p:sp>
      <p:pic>
        <p:nvPicPr>
          <p:cNvPr id="7" name="Picture 6">
            <a:extLst>
              <a:ext uri="{FF2B5EF4-FFF2-40B4-BE49-F238E27FC236}">
                <a16:creationId xmlns:a16="http://schemas.microsoft.com/office/drawing/2014/main" id="{64F572FB-E578-6B5A-9E0A-5C38248066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BAAD-876F-B32E-2E83-30561179C1D9}"/>
              </a:ext>
            </a:extLst>
          </p:cNvPr>
          <p:cNvSpPr>
            <a:spLocks noGrp="1"/>
          </p:cNvSpPr>
          <p:nvPr>
            <p:ph type="title"/>
          </p:nvPr>
        </p:nvSpPr>
        <p:spPr/>
        <p:txBody>
          <a:bodyPr/>
          <a:lstStyle/>
          <a:p>
            <a:r>
              <a:rPr lang="en-US" dirty="0"/>
              <a:t>Trible’s Question</a:t>
            </a:r>
          </a:p>
        </p:txBody>
      </p:sp>
      <p:sp>
        <p:nvSpPr>
          <p:cNvPr id="3" name="TextBox 2">
            <a:extLst>
              <a:ext uri="{FF2B5EF4-FFF2-40B4-BE49-F238E27FC236}">
                <a16:creationId xmlns:a16="http://schemas.microsoft.com/office/drawing/2014/main" id="{2BBEB2DC-ED95-5159-F702-47F7DF149061}"/>
              </a:ext>
            </a:extLst>
          </p:cNvPr>
          <p:cNvSpPr txBox="1"/>
          <p:nvPr/>
        </p:nvSpPr>
        <p:spPr>
          <a:xfrm>
            <a:off x="457200" y="1281351"/>
            <a:ext cx="8229600" cy="1384995"/>
          </a:xfrm>
          <a:prstGeom prst="rect">
            <a:avLst/>
          </a:prstGeom>
          <a:noFill/>
        </p:spPr>
        <p:txBody>
          <a:bodyPr wrap="square" rtlCol="0">
            <a:spAutoFit/>
          </a:bodyPr>
          <a:lstStyle/>
          <a:p>
            <a:pPr algn="ctr"/>
            <a:r>
              <a:rPr lang="en-US" sz="2800" dirty="0"/>
              <a:t>Is patriarchy built into the biblical text</a:t>
            </a:r>
          </a:p>
          <a:p>
            <a:pPr algn="ctr"/>
            <a:r>
              <a:rPr lang="en-US" sz="2800" dirty="0"/>
              <a:t>or is patriarchy a product of</a:t>
            </a:r>
            <a:br>
              <a:rPr lang="en-US" sz="2800" dirty="0"/>
            </a:br>
            <a:r>
              <a:rPr lang="en-US" sz="2800" dirty="0"/>
              <a:t>our interpretation of the Bible?</a:t>
            </a:r>
          </a:p>
        </p:txBody>
      </p:sp>
      <p:sp>
        <p:nvSpPr>
          <p:cNvPr id="4" name="TextBox 3">
            <a:extLst>
              <a:ext uri="{FF2B5EF4-FFF2-40B4-BE49-F238E27FC236}">
                <a16:creationId xmlns:a16="http://schemas.microsoft.com/office/drawing/2014/main" id="{EF54A33E-8DDC-31E7-4BF0-B7894FBAF2AA}"/>
              </a:ext>
            </a:extLst>
          </p:cNvPr>
          <p:cNvSpPr txBox="1"/>
          <p:nvPr/>
        </p:nvSpPr>
        <p:spPr>
          <a:xfrm>
            <a:off x="457200" y="3065443"/>
            <a:ext cx="8229600" cy="1384995"/>
          </a:xfrm>
          <a:prstGeom prst="rect">
            <a:avLst/>
          </a:prstGeom>
          <a:noFill/>
        </p:spPr>
        <p:txBody>
          <a:bodyPr wrap="square" rtlCol="0">
            <a:spAutoFit/>
          </a:bodyPr>
          <a:lstStyle/>
          <a:p>
            <a:pPr algn="ctr"/>
            <a:r>
              <a:rPr lang="en-US" sz="2800" dirty="0"/>
              <a:t>She examines certain texts using a close,</a:t>
            </a:r>
            <a:br>
              <a:rPr lang="en-US" sz="2800" dirty="0"/>
            </a:br>
            <a:r>
              <a:rPr lang="en-US" sz="2800" dirty="0"/>
              <a:t>literary reading of the text to reach</a:t>
            </a:r>
            <a:br>
              <a:rPr lang="en-US" sz="2800" dirty="0"/>
            </a:br>
            <a:r>
              <a:rPr lang="en-US" sz="2800" dirty="0"/>
              <a:t>some remarkable conclusions.</a:t>
            </a:r>
          </a:p>
        </p:txBody>
      </p:sp>
    </p:spTree>
    <p:extLst>
      <p:ext uri="{BB962C8B-B14F-4D97-AF65-F5344CB8AC3E}">
        <p14:creationId xmlns:p14="http://schemas.microsoft.com/office/powerpoint/2010/main" val="33143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CE12D-3484-946E-D589-E98E42B609EF}"/>
              </a:ext>
            </a:extLst>
          </p:cNvPr>
          <p:cNvSpPr txBox="1"/>
          <p:nvPr/>
        </p:nvSpPr>
        <p:spPr>
          <a:xfrm>
            <a:off x="466725" y="4334978"/>
            <a:ext cx="8210550" cy="523220"/>
          </a:xfrm>
          <a:prstGeom prst="rect">
            <a:avLst/>
          </a:prstGeom>
          <a:noFill/>
        </p:spPr>
        <p:txBody>
          <a:bodyPr wrap="square" rtlCol="0">
            <a:spAutoFit/>
          </a:bodyPr>
          <a:lstStyle/>
          <a:p>
            <a:pPr algn="ctr"/>
            <a:r>
              <a:rPr lang="en-US" sz="2800" dirty="0"/>
              <a:t>What does Jesus mean by “your kingdom come?”</a:t>
            </a:r>
          </a:p>
        </p:txBody>
      </p:sp>
      <p:sp>
        <p:nvSpPr>
          <p:cNvPr id="4" name="TextBox 3">
            <a:extLst>
              <a:ext uri="{FF2B5EF4-FFF2-40B4-BE49-F238E27FC236}">
                <a16:creationId xmlns:a16="http://schemas.microsoft.com/office/drawing/2014/main" id="{AD7027A3-74EE-7BFC-815E-EE9EDCAD9443}"/>
              </a:ext>
            </a:extLst>
          </p:cNvPr>
          <p:cNvSpPr txBox="1"/>
          <p:nvPr/>
        </p:nvSpPr>
        <p:spPr>
          <a:xfrm>
            <a:off x="1951472" y="462017"/>
            <a:ext cx="5241056" cy="3785652"/>
          </a:xfrm>
          <a:prstGeom prst="rect">
            <a:avLst/>
          </a:prstGeom>
          <a:noFill/>
        </p:spPr>
        <p:txBody>
          <a:bodyPr wrap="square" rtlCol="0">
            <a:spAutoFit/>
          </a:bodyPr>
          <a:lstStyle/>
          <a:p>
            <a:r>
              <a:rPr lang="en-US" sz="2000" dirty="0"/>
              <a:t>Our Father in heaven,</a:t>
            </a:r>
          </a:p>
          <a:p>
            <a:r>
              <a:rPr lang="en-US" sz="2000" dirty="0"/>
              <a:t>	hallowed be your name.</a:t>
            </a:r>
          </a:p>
          <a:p>
            <a:r>
              <a:rPr lang="en-US" sz="2000" dirty="0"/>
              <a:t>Your kingdom come.</a:t>
            </a:r>
          </a:p>
          <a:p>
            <a:r>
              <a:rPr lang="en-US" sz="2000" dirty="0"/>
              <a:t>	Your will be done,</a:t>
            </a:r>
          </a:p>
          <a:p>
            <a:r>
              <a:rPr lang="en-US" sz="2000" dirty="0"/>
              <a:t>		on earth as it is in heaven.</a:t>
            </a:r>
          </a:p>
          <a:p>
            <a:r>
              <a:rPr lang="en-US" sz="2000" dirty="0"/>
              <a:t>Give us this day our daily bread. </a:t>
            </a:r>
          </a:p>
          <a:p>
            <a:r>
              <a:rPr lang="en-US" sz="2000" dirty="0"/>
              <a:t>And forgive us our debts,</a:t>
            </a:r>
          </a:p>
          <a:p>
            <a:r>
              <a:rPr lang="en-US" sz="2000" dirty="0"/>
              <a:t>	as we also have forgiven our debtors.</a:t>
            </a:r>
          </a:p>
          <a:p>
            <a:r>
              <a:rPr lang="en-US" sz="2000" dirty="0"/>
              <a:t>And do not bring us to the time of trial, </a:t>
            </a:r>
          </a:p>
          <a:p>
            <a:r>
              <a:rPr lang="en-US" sz="2000" dirty="0"/>
              <a:t>	but rescue us from the evil one.</a:t>
            </a:r>
          </a:p>
          <a:p>
            <a:pPr algn="r"/>
            <a:endParaRPr lang="en-US" sz="2000" dirty="0"/>
          </a:p>
          <a:p>
            <a:pPr algn="r"/>
            <a:r>
              <a:rPr lang="en-US" sz="2000" dirty="0"/>
              <a:t>Matt 6:9b–13 (NRSV) </a:t>
            </a:r>
          </a:p>
        </p:txBody>
      </p:sp>
    </p:spTree>
    <p:extLst>
      <p:ext uri="{BB962C8B-B14F-4D97-AF65-F5344CB8AC3E}">
        <p14:creationId xmlns:p14="http://schemas.microsoft.com/office/powerpoint/2010/main" val="107255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4382-CA99-9FEC-9505-9E36F482DA67}"/>
              </a:ext>
            </a:extLst>
          </p:cNvPr>
          <p:cNvSpPr>
            <a:spLocks noGrp="1"/>
          </p:cNvSpPr>
          <p:nvPr>
            <p:ph type="title"/>
          </p:nvPr>
        </p:nvSpPr>
        <p:spPr/>
        <p:txBody>
          <a:bodyPr/>
          <a:lstStyle/>
          <a:p>
            <a:r>
              <a:rPr lang="en-US" dirty="0"/>
              <a:t>The Kingdom of God</a:t>
            </a:r>
          </a:p>
        </p:txBody>
      </p:sp>
      <p:sp>
        <p:nvSpPr>
          <p:cNvPr id="3" name="Content Placeholder 2">
            <a:extLst>
              <a:ext uri="{FF2B5EF4-FFF2-40B4-BE49-F238E27FC236}">
                <a16:creationId xmlns:a16="http://schemas.microsoft.com/office/drawing/2014/main" id="{CA4283B7-BA38-14B6-6697-ED459EA9E40D}"/>
              </a:ext>
            </a:extLst>
          </p:cNvPr>
          <p:cNvSpPr>
            <a:spLocks noGrp="1"/>
          </p:cNvSpPr>
          <p:nvPr>
            <p:ph idx="1"/>
          </p:nvPr>
        </p:nvSpPr>
        <p:spPr/>
        <p:txBody>
          <a:bodyPr>
            <a:normAutofit lnSpcReduction="10000"/>
          </a:bodyPr>
          <a:lstStyle/>
          <a:p>
            <a:r>
              <a:rPr lang="en-US" dirty="0"/>
              <a:t>God’s will prevails.</a:t>
            </a:r>
          </a:p>
          <a:p>
            <a:r>
              <a:rPr lang="en-US" dirty="0"/>
              <a:t>Justice for the oppressed.</a:t>
            </a:r>
          </a:p>
          <a:p>
            <a:r>
              <a:rPr lang="en-US" dirty="0"/>
              <a:t>Everything works like it's supposed to work.</a:t>
            </a:r>
          </a:p>
          <a:p>
            <a:r>
              <a:rPr lang="en-US" dirty="0"/>
              <a:t>The Restoration of all things</a:t>
            </a:r>
          </a:p>
          <a:p>
            <a:endParaRPr lang="en-US" dirty="0"/>
          </a:p>
          <a:p>
            <a:r>
              <a:rPr lang="en-US" dirty="0"/>
              <a:t>Hebrew term: </a:t>
            </a:r>
            <a:r>
              <a:rPr lang="en-US" i="1" dirty="0"/>
              <a:t>Shalom</a:t>
            </a:r>
            <a:endParaRPr lang="en-US" dirty="0"/>
          </a:p>
        </p:txBody>
      </p:sp>
    </p:spTree>
    <p:extLst>
      <p:ext uri="{BB962C8B-B14F-4D97-AF65-F5344CB8AC3E}">
        <p14:creationId xmlns:p14="http://schemas.microsoft.com/office/powerpoint/2010/main" val="179739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CE12D-3484-946E-D589-E98E42B609EF}"/>
              </a:ext>
            </a:extLst>
          </p:cNvPr>
          <p:cNvSpPr txBox="1"/>
          <p:nvPr/>
        </p:nvSpPr>
        <p:spPr>
          <a:xfrm>
            <a:off x="466725" y="1124506"/>
            <a:ext cx="8210550" cy="646331"/>
          </a:xfrm>
          <a:prstGeom prst="rect">
            <a:avLst/>
          </a:prstGeom>
          <a:noFill/>
        </p:spPr>
        <p:txBody>
          <a:bodyPr wrap="square" rtlCol="0">
            <a:spAutoFit/>
          </a:bodyPr>
          <a:lstStyle/>
          <a:p>
            <a:pPr algn="ctr"/>
            <a:r>
              <a:rPr lang="en-US" sz="3600" dirty="0"/>
              <a:t>What is our role in the Kingdom of God?</a:t>
            </a:r>
          </a:p>
        </p:txBody>
      </p:sp>
      <p:sp>
        <p:nvSpPr>
          <p:cNvPr id="3" name="TextBox 2">
            <a:extLst>
              <a:ext uri="{FF2B5EF4-FFF2-40B4-BE49-F238E27FC236}">
                <a16:creationId xmlns:a16="http://schemas.microsoft.com/office/drawing/2014/main" id="{DC4320BA-67C0-7E76-04FF-0589A438E631}"/>
              </a:ext>
            </a:extLst>
          </p:cNvPr>
          <p:cNvSpPr txBox="1"/>
          <p:nvPr/>
        </p:nvSpPr>
        <p:spPr>
          <a:xfrm>
            <a:off x="466725" y="2726333"/>
            <a:ext cx="8210550" cy="646331"/>
          </a:xfrm>
          <a:prstGeom prst="rect">
            <a:avLst/>
          </a:prstGeom>
          <a:noFill/>
        </p:spPr>
        <p:txBody>
          <a:bodyPr wrap="square" rtlCol="0">
            <a:spAutoFit/>
          </a:bodyPr>
          <a:lstStyle/>
          <a:p>
            <a:pPr algn="ctr"/>
            <a:r>
              <a:rPr lang="en-US" sz="3600" dirty="0"/>
              <a:t>Is it a future state or the “here and now?”</a:t>
            </a:r>
          </a:p>
        </p:txBody>
      </p:sp>
    </p:spTree>
    <p:extLst>
      <p:ext uri="{BB962C8B-B14F-4D97-AF65-F5344CB8AC3E}">
        <p14:creationId xmlns:p14="http://schemas.microsoft.com/office/powerpoint/2010/main" val="230075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B7F576-7826-3697-32E6-9B0C12862158}"/>
              </a:ext>
            </a:extLst>
          </p:cNvPr>
          <p:cNvSpPr txBox="1"/>
          <p:nvPr/>
        </p:nvSpPr>
        <p:spPr>
          <a:xfrm>
            <a:off x="438147" y="589176"/>
            <a:ext cx="8267699" cy="1569660"/>
          </a:xfrm>
          <a:prstGeom prst="rect">
            <a:avLst/>
          </a:prstGeom>
          <a:noFill/>
        </p:spPr>
        <p:txBody>
          <a:bodyPr wrap="square" rtlCol="0">
            <a:spAutoFit/>
          </a:bodyPr>
          <a:lstStyle/>
          <a:p>
            <a:pPr algn="ctr"/>
            <a:r>
              <a:rPr lang="en-US" sz="3200" dirty="0"/>
              <a:t>Two Genesis Creation Accounts:</a:t>
            </a:r>
          </a:p>
          <a:p>
            <a:pPr algn="ctr"/>
            <a:r>
              <a:rPr lang="en-US" sz="3200" dirty="0"/>
              <a:t>Gen 1:1–2:3</a:t>
            </a:r>
          </a:p>
          <a:p>
            <a:pPr algn="ctr"/>
            <a:r>
              <a:rPr lang="en-US" sz="3200" dirty="0"/>
              <a:t>Gen 2:4–3:24</a:t>
            </a:r>
          </a:p>
        </p:txBody>
      </p:sp>
    </p:spTree>
    <p:extLst>
      <p:ext uri="{BB962C8B-B14F-4D97-AF65-F5344CB8AC3E}">
        <p14:creationId xmlns:p14="http://schemas.microsoft.com/office/powerpoint/2010/main" val="104603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3F4176-D4C3-182E-B38F-AD6C115B8566}"/>
              </a:ext>
            </a:extLst>
          </p:cNvPr>
          <p:cNvSpPr txBox="1"/>
          <p:nvPr/>
        </p:nvSpPr>
        <p:spPr>
          <a:xfrm>
            <a:off x="438150" y="4149578"/>
            <a:ext cx="8267699" cy="646331"/>
          </a:xfrm>
          <a:prstGeom prst="rect">
            <a:avLst/>
          </a:prstGeom>
          <a:noFill/>
        </p:spPr>
        <p:txBody>
          <a:bodyPr wrap="square" rtlCol="0">
            <a:spAutoFit/>
          </a:bodyPr>
          <a:lstStyle/>
          <a:p>
            <a:pPr algn="ctr"/>
            <a:r>
              <a:rPr lang="en-US" sz="3600" dirty="0"/>
              <a:t>What is different from Gen 1?</a:t>
            </a:r>
          </a:p>
        </p:txBody>
      </p:sp>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3416320"/>
          </a:xfrm>
          <a:prstGeom prst="rect">
            <a:avLst/>
          </a:prstGeom>
          <a:noFill/>
        </p:spPr>
        <p:txBody>
          <a:bodyPr wrap="square" rtlCol="0">
            <a:spAutoFit/>
          </a:bodyPr>
          <a:lstStyle/>
          <a:p>
            <a:pPr marL="0" marR="0">
              <a:spcBef>
                <a:spcPts val="0"/>
              </a:spcBef>
              <a:spcAft>
                <a:spcPts val="0"/>
              </a:spcAft>
            </a:pPr>
            <a:r>
              <a:rPr lang="en-US" sz="2000" kern="100" dirty="0">
                <a:effectLst/>
                <a:ea typeface="Calibri" panose="020F0502020204030204" pitchFamily="34" charset="0"/>
                <a:cs typeface="Arial" panose="020B0604020202020204" pitchFamily="34" charset="0"/>
              </a:rPr>
              <a:t>When YHWH God made the earth and the heavens, before all the plants of the field were on the earth and before all the grass of the field sprouted up, since YHWH God had not caused it to rain upon the earth and there was no Adam to work the ground [</a:t>
            </a:r>
            <a:r>
              <a:rPr lang="en-US" sz="2000" i="1" kern="100" dirty="0" err="1">
                <a:effectLst/>
                <a:ea typeface="Calibri" panose="020F0502020204030204" pitchFamily="34" charset="0"/>
                <a:cs typeface="Arial" panose="020B0604020202020204" pitchFamily="34" charset="0"/>
              </a:rPr>
              <a:t>adamah</a:t>
            </a:r>
            <a:r>
              <a:rPr lang="en-US" sz="2000" kern="100" dirty="0">
                <a:effectLst/>
                <a:ea typeface="Calibri" panose="020F0502020204030204" pitchFamily="34" charset="0"/>
                <a:cs typeface="Arial" panose="020B0604020202020204" pitchFamily="34" charset="0"/>
              </a:rPr>
              <a:t>]. A stream would rise up from the earth and water all the face of the ground.</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And YHWH God formed </a:t>
            </a:r>
            <a:r>
              <a:rPr lang="en-US" sz="2000" i="1" kern="100" dirty="0">
                <a:effectLst/>
                <a:ea typeface="Calibri" panose="020F0502020204030204" pitchFamily="34" charset="0"/>
                <a:cs typeface="Arial" panose="020B0604020202020204" pitchFamily="34" charset="0"/>
              </a:rPr>
              <a:t>the groundling</a:t>
            </a:r>
            <a:r>
              <a:rPr lang="en-US" sz="2000" kern="100" dirty="0">
                <a:effectLst/>
                <a:ea typeface="Calibri" panose="020F0502020204030204" pitchFamily="34" charset="0"/>
                <a:cs typeface="Arial" panose="020B0604020202020204" pitchFamily="34" charset="0"/>
              </a:rPr>
              <a:t> [</a:t>
            </a:r>
            <a:r>
              <a:rPr lang="en-US" sz="2000" i="1" kern="100" dirty="0">
                <a:effectLst/>
                <a:ea typeface="Calibri" panose="020F0502020204030204" pitchFamily="34" charset="0"/>
                <a:cs typeface="Arial" panose="020B0604020202020204" pitchFamily="34" charset="0"/>
              </a:rPr>
              <a:t>ha-</a:t>
            </a:r>
            <a:r>
              <a:rPr lang="en-US" sz="2000" i="1" kern="100" dirty="0" err="1">
                <a:effectLst/>
                <a:ea typeface="Calibri" panose="020F0502020204030204" pitchFamily="34" charset="0"/>
                <a:cs typeface="Arial" panose="020B0604020202020204" pitchFamily="34" charset="0"/>
              </a:rPr>
              <a:t>adam</a:t>
            </a:r>
            <a:r>
              <a:rPr lang="en-US" sz="2000" kern="100" dirty="0">
                <a:effectLst/>
                <a:ea typeface="Calibri" panose="020F0502020204030204" pitchFamily="34" charset="0"/>
                <a:cs typeface="Arial" panose="020B0604020202020204" pitchFamily="34" charset="0"/>
              </a:rPr>
              <a:t>] from the dust of the ground and breathed into his nostrils the breath of life and </a:t>
            </a:r>
            <a:r>
              <a:rPr lang="en-US" sz="2000" i="1" kern="100" dirty="0">
                <a:effectLst/>
                <a:ea typeface="Calibri" panose="020F0502020204030204" pitchFamily="34" charset="0"/>
                <a:cs typeface="Arial" panose="020B0604020202020204" pitchFamily="34" charset="0"/>
              </a:rPr>
              <a:t>the groundling</a:t>
            </a:r>
            <a:r>
              <a:rPr lang="en-US" sz="2000" kern="100" dirty="0">
                <a:effectLst/>
                <a:ea typeface="Calibri" panose="020F0502020204030204" pitchFamily="34" charset="0"/>
                <a:cs typeface="Arial" panose="020B0604020202020204" pitchFamily="34" charset="0"/>
              </a:rPr>
              <a:t> became a living being.</a:t>
            </a:r>
            <a:endParaRPr lang="en-US" sz="1800" kern="100" dirty="0">
              <a:effectLst/>
              <a:ea typeface="Calibri" panose="020F0502020204030204" pitchFamily="34" charset="0"/>
              <a:cs typeface="Arial" panose="020B0604020202020204" pitchFamily="34" charset="0"/>
            </a:endParaRPr>
          </a:p>
          <a:p>
            <a:endParaRPr lang="en-US" dirty="0"/>
          </a:p>
          <a:p>
            <a:pPr algn="r"/>
            <a:r>
              <a:rPr lang="en-US" dirty="0"/>
              <a:t>Gen 2:4b–7 (my translation)</a:t>
            </a:r>
          </a:p>
        </p:txBody>
      </p:sp>
    </p:spTree>
    <p:extLst>
      <p:ext uri="{BB962C8B-B14F-4D97-AF65-F5344CB8AC3E}">
        <p14:creationId xmlns:p14="http://schemas.microsoft.com/office/powerpoint/2010/main" val="380449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3693319"/>
          </a:xfrm>
          <a:prstGeom prst="rect">
            <a:avLst/>
          </a:prstGeom>
          <a:noFill/>
        </p:spPr>
        <p:txBody>
          <a:bodyPr wrap="square" rtlCol="0">
            <a:spAutoFit/>
          </a:bodyPr>
          <a:lstStyle/>
          <a:p>
            <a:pPr marL="0" marR="0">
              <a:spcBef>
                <a:spcPts val="0"/>
              </a:spcBef>
              <a:spcAft>
                <a:spcPts val="0"/>
              </a:spcAft>
            </a:pPr>
            <a:r>
              <a:rPr lang="en-US" sz="2000" kern="100" dirty="0">
                <a:effectLst/>
                <a:ea typeface="Calibri" panose="020F0502020204030204" pitchFamily="34" charset="0"/>
                <a:cs typeface="Arial" panose="020B0604020202020204" pitchFamily="34" charset="0"/>
              </a:rPr>
              <a:t>And YHWH God took </a:t>
            </a:r>
            <a:r>
              <a:rPr lang="en-US" sz="2000" i="1" kern="100" dirty="0">
                <a:effectLst/>
                <a:ea typeface="Calibri" panose="020F0502020204030204" pitchFamily="34" charset="0"/>
                <a:cs typeface="Arial" panose="020B0604020202020204" pitchFamily="34" charset="0"/>
              </a:rPr>
              <a:t>the groundling</a:t>
            </a:r>
            <a:r>
              <a:rPr lang="en-US" sz="2000" kern="100" dirty="0">
                <a:effectLst/>
                <a:ea typeface="Calibri" panose="020F0502020204030204" pitchFamily="34" charset="0"/>
                <a:cs typeface="Arial" panose="020B0604020202020204" pitchFamily="34" charset="0"/>
              </a:rPr>
              <a:t> and rested him in the garden of Eden to work it and keep watch over it. YHWH God commanded </a:t>
            </a:r>
            <a:r>
              <a:rPr lang="en-US" sz="2000" i="1" kern="100" dirty="0">
                <a:effectLst/>
                <a:ea typeface="Calibri" panose="020F0502020204030204" pitchFamily="34" charset="0"/>
                <a:cs typeface="Arial" panose="020B0604020202020204" pitchFamily="34" charset="0"/>
              </a:rPr>
              <a:t>the groundling</a:t>
            </a:r>
            <a:r>
              <a:rPr lang="en-US" sz="2000" kern="100" dirty="0">
                <a:effectLst/>
                <a:ea typeface="Calibri" panose="020F0502020204030204" pitchFamily="34" charset="0"/>
                <a:cs typeface="Arial" panose="020B0604020202020204" pitchFamily="34" charset="0"/>
              </a:rPr>
              <a:t>,</a:t>
            </a:r>
          </a:p>
          <a:p>
            <a:pPr marL="0" marR="0" indent="457200">
              <a:spcBef>
                <a:spcPts val="0"/>
              </a:spcBef>
              <a:spcAft>
                <a:spcPts val="0"/>
              </a:spcAft>
            </a:pPr>
            <a:r>
              <a:rPr lang="en-US" sz="2000" kern="100" dirty="0">
                <a:effectLst/>
                <a:ea typeface="Calibri" panose="020F0502020204030204" pitchFamily="34" charset="0"/>
                <a:cs typeface="Arial" panose="020B0604020202020204" pitchFamily="34" charset="0"/>
              </a:rPr>
              <a:t>“From all the trees of the garden “eating you will eat.”</a:t>
            </a:r>
          </a:p>
          <a:p>
            <a:pPr marL="457200" marR="0" indent="457200">
              <a:spcBef>
                <a:spcPts val="0"/>
              </a:spcBef>
              <a:spcAft>
                <a:spcPts val="0"/>
              </a:spcAft>
            </a:pPr>
            <a:r>
              <a:rPr lang="en-US" sz="2000" kern="100" dirty="0">
                <a:effectLst/>
                <a:ea typeface="Calibri" panose="020F0502020204030204" pitchFamily="34" charset="0"/>
                <a:cs typeface="Arial" panose="020B0604020202020204" pitchFamily="34" charset="0"/>
              </a:rPr>
              <a:t>But from the tree of knowledge of good and evil</a:t>
            </a:r>
            <a:br>
              <a:rPr lang="en-US" sz="2000" kern="100" dirty="0">
                <a:effectLst/>
                <a:ea typeface="Calibri" panose="020F0502020204030204" pitchFamily="34" charset="0"/>
                <a:cs typeface="Arial" panose="020B0604020202020204" pitchFamily="34" charset="0"/>
              </a:rPr>
            </a:br>
            <a:r>
              <a:rPr lang="en-US" sz="2000" kern="100" dirty="0">
                <a:effectLst/>
                <a:ea typeface="Calibri" panose="020F0502020204030204" pitchFamily="34" charset="0"/>
                <a:cs typeface="Arial" panose="020B0604020202020204" pitchFamily="34" charset="0"/>
              </a:rPr>
              <a:t>		you may not eat from it.</a:t>
            </a:r>
          </a:p>
          <a:p>
            <a:pPr marL="457200" marR="0" indent="457200">
              <a:spcBef>
                <a:spcPts val="0"/>
              </a:spcBef>
              <a:spcAft>
                <a:spcPts val="0"/>
              </a:spcAft>
            </a:pPr>
            <a:r>
              <a:rPr lang="en-US" sz="2000" kern="100" dirty="0">
                <a:effectLst/>
                <a:ea typeface="Calibri" panose="020F0502020204030204" pitchFamily="34" charset="0"/>
                <a:cs typeface="Arial" panose="020B0604020202020204" pitchFamily="34" charset="0"/>
              </a:rPr>
              <a:t>Because on the day you eat from it “dying you will die.”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YHWH God said,</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“It is not good for </a:t>
            </a:r>
            <a:r>
              <a:rPr lang="en-US" sz="2000" i="1" kern="100" dirty="0">
                <a:effectLst/>
                <a:ea typeface="Calibri" panose="020F0502020204030204" pitchFamily="34" charset="0"/>
                <a:cs typeface="Arial" panose="020B0604020202020204" pitchFamily="34" charset="0"/>
              </a:rPr>
              <a:t>the groundling</a:t>
            </a:r>
            <a:r>
              <a:rPr lang="en-US" sz="2000" kern="100" dirty="0">
                <a:effectLst/>
                <a:ea typeface="Calibri" panose="020F0502020204030204" pitchFamily="34" charset="0"/>
                <a:cs typeface="Arial" panose="020B0604020202020204" pitchFamily="34" charset="0"/>
              </a:rPr>
              <a:t> to be alone.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I will make for him an </a:t>
            </a:r>
            <a:r>
              <a:rPr lang="en-US" sz="2000" i="1" kern="100" dirty="0" err="1">
                <a:effectLst/>
                <a:ea typeface="Calibri" panose="020F0502020204030204" pitchFamily="34" charset="0"/>
                <a:cs typeface="Arial" panose="020B0604020202020204" pitchFamily="34" charset="0"/>
              </a:rPr>
              <a:t>ezer</a:t>
            </a:r>
            <a:r>
              <a:rPr lang="en-US" sz="2000" i="1" kern="100" dirty="0">
                <a:effectLst/>
                <a:ea typeface="Calibri" panose="020F0502020204030204" pitchFamily="34" charset="0"/>
                <a:cs typeface="Arial" panose="020B0604020202020204" pitchFamily="34" charset="0"/>
              </a:rPr>
              <a:t> </a:t>
            </a:r>
            <a:r>
              <a:rPr lang="en-US" sz="2000" i="1" kern="100" dirty="0" err="1">
                <a:effectLst/>
                <a:ea typeface="Calibri" panose="020F0502020204030204" pitchFamily="34" charset="0"/>
                <a:cs typeface="Arial" panose="020B0604020202020204" pitchFamily="34" charset="0"/>
              </a:rPr>
              <a:t>kenegddo</a:t>
            </a:r>
            <a:r>
              <a:rPr lang="en-US" sz="2000" kern="100" dirty="0">
                <a:effectLst/>
                <a:ea typeface="Calibri" panose="020F0502020204030204" pitchFamily="34" charset="0"/>
                <a:cs typeface="Arial" panose="020B0604020202020204" pitchFamily="34" charset="0"/>
              </a:rPr>
              <a:t>.”</a:t>
            </a:r>
          </a:p>
          <a:p>
            <a:pPr marL="0" marR="0">
              <a:spcBef>
                <a:spcPts val="0"/>
              </a:spcBef>
              <a:spcAft>
                <a:spcPts val="0"/>
              </a:spcAft>
            </a:pPr>
            <a:endParaRPr lang="en-US" sz="1800" kern="100" dirty="0">
              <a:effectLst/>
              <a:ea typeface="Calibri" panose="020F0502020204030204" pitchFamily="34" charset="0"/>
              <a:cs typeface="Arial" panose="020B0604020202020204" pitchFamily="34" charset="0"/>
            </a:endParaRPr>
          </a:p>
          <a:p>
            <a:endParaRPr lang="en-US" dirty="0"/>
          </a:p>
          <a:p>
            <a:pPr algn="r"/>
            <a:r>
              <a:rPr lang="en-US" dirty="0"/>
              <a:t>Gen 2:15–18 (my translation)</a:t>
            </a:r>
          </a:p>
        </p:txBody>
      </p:sp>
    </p:spTree>
    <p:extLst>
      <p:ext uri="{BB962C8B-B14F-4D97-AF65-F5344CB8AC3E}">
        <p14:creationId xmlns:p14="http://schemas.microsoft.com/office/powerpoint/2010/main" val="330320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3385542"/>
          </a:xfrm>
          <a:prstGeom prst="rect">
            <a:avLst/>
          </a:prstGeom>
          <a:noFill/>
        </p:spPr>
        <p:txBody>
          <a:bodyPr wrap="square" rtlCol="0">
            <a:spAutoFit/>
          </a:bodyPr>
          <a:lstStyle/>
          <a:p>
            <a:pPr marL="0" marR="0">
              <a:spcBef>
                <a:spcPts val="0"/>
              </a:spcBef>
              <a:spcAft>
                <a:spcPts val="0"/>
              </a:spcAft>
            </a:pPr>
            <a:r>
              <a:rPr lang="en-US" sz="2000" kern="100" dirty="0">
                <a:effectLst/>
                <a:ea typeface="Calibri" panose="020F0502020204030204" pitchFamily="34" charset="0"/>
                <a:cs typeface="Arial" panose="020B0604020202020204" pitchFamily="34" charset="0"/>
              </a:rPr>
              <a:t>And YHWH God formed from the ground [ha-</a:t>
            </a:r>
            <a:r>
              <a:rPr lang="en-US" sz="2000" kern="100" dirty="0" err="1">
                <a:effectLst/>
                <a:ea typeface="Calibri" panose="020F0502020204030204" pitchFamily="34" charset="0"/>
                <a:cs typeface="Arial" panose="020B0604020202020204" pitchFamily="34" charset="0"/>
              </a:rPr>
              <a:t>adamah</a:t>
            </a:r>
            <a:r>
              <a:rPr lang="en-US" sz="2000" kern="100" dirty="0">
                <a:effectLst/>
                <a:ea typeface="Calibri" panose="020F0502020204030204" pitchFamily="34" charset="0"/>
                <a:cs typeface="Arial" panose="020B0604020202020204" pitchFamily="34" charset="0"/>
              </a:rPr>
              <a:t>] all the animals of the field, and all the flying things in the heavens and brought them to </a:t>
            </a:r>
            <a:r>
              <a:rPr lang="en-US" sz="2000" i="1" kern="100" dirty="0">
                <a:effectLst/>
                <a:ea typeface="Calibri" panose="020F0502020204030204" pitchFamily="34" charset="0"/>
                <a:cs typeface="Arial" panose="020B0604020202020204" pitchFamily="34" charset="0"/>
              </a:rPr>
              <a:t>the groundling</a:t>
            </a:r>
            <a:r>
              <a:rPr lang="en-US" sz="2000" kern="100" dirty="0">
                <a:effectLst/>
                <a:ea typeface="Calibri" panose="020F0502020204030204" pitchFamily="34" charset="0"/>
                <a:cs typeface="Arial" panose="020B0604020202020204" pitchFamily="34" charset="0"/>
              </a:rPr>
              <a:t> to see what he called them. </a:t>
            </a:r>
            <a:r>
              <a:rPr lang="en-US" sz="2000" kern="100" dirty="0">
                <a:solidFill>
                  <a:srgbClr val="FFFF00"/>
                </a:solidFill>
                <a:effectLst/>
                <a:ea typeface="Calibri" panose="020F0502020204030204" pitchFamily="34" charset="0"/>
                <a:cs typeface="Arial" panose="020B0604020202020204" pitchFamily="34" charset="0"/>
              </a:rPr>
              <a:t>Whatever </a:t>
            </a:r>
            <a:r>
              <a:rPr lang="en-US" sz="2000" i="1" kern="100" dirty="0">
                <a:solidFill>
                  <a:srgbClr val="FFFF00"/>
                </a:solidFill>
                <a:effectLst/>
                <a:ea typeface="Calibri" panose="020F0502020204030204" pitchFamily="34" charset="0"/>
                <a:cs typeface="Arial" panose="020B0604020202020204" pitchFamily="34" charset="0"/>
              </a:rPr>
              <a:t>the groundling</a:t>
            </a:r>
            <a:r>
              <a:rPr lang="en-US" sz="2000" kern="100" dirty="0">
                <a:solidFill>
                  <a:srgbClr val="FFFF00"/>
                </a:solidFill>
                <a:effectLst/>
                <a:ea typeface="Calibri" panose="020F0502020204030204" pitchFamily="34" charset="0"/>
                <a:cs typeface="Arial" panose="020B0604020202020204" pitchFamily="34" charset="0"/>
              </a:rPr>
              <a:t> called each living creature, that was its name.</a:t>
            </a:r>
            <a:r>
              <a:rPr lang="en-US" sz="2000" kern="100" dirty="0">
                <a:effectLst/>
                <a:ea typeface="Calibri" panose="020F0502020204030204" pitchFamily="34" charset="0"/>
                <a:cs typeface="Arial" panose="020B0604020202020204" pitchFamily="34" charset="0"/>
              </a:rPr>
              <a:t> So </a:t>
            </a:r>
            <a:r>
              <a:rPr lang="en-US" sz="2000" i="1" kern="100" dirty="0">
                <a:effectLst/>
                <a:ea typeface="Calibri" panose="020F0502020204030204" pitchFamily="34" charset="0"/>
                <a:cs typeface="Arial" panose="020B0604020202020204" pitchFamily="34" charset="0"/>
              </a:rPr>
              <a:t>the groundling</a:t>
            </a:r>
            <a:r>
              <a:rPr lang="en-US" sz="2000" kern="100" dirty="0">
                <a:effectLst/>
                <a:ea typeface="Calibri" panose="020F0502020204030204" pitchFamily="34" charset="0"/>
                <a:cs typeface="Arial" panose="020B0604020202020204" pitchFamily="34" charset="0"/>
              </a:rPr>
              <a:t> named all the wild beasts and flying things in the heavens and all the beasts of the field.</a:t>
            </a:r>
          </a:p>
          <a:p>
            <a:pPr marL="0" marR="0">
              <a:spcBef>
                <a:spcPts val="0"/>
              </a:spcBef>
              <a:spcAft>
                <a:spcPts val="0"/>
              </a:spcAft>
            </a:pPr>
            <a:endParaRPr lang="en-US" sz="2000" kern="100" dirty="0">
              <a:ea typeface="Calibri" panose="020F0502020204030204" pitchFamily="34" charset="0"/>
              <a:cs typeface="Arial" panose="020B0604020202020204" pitchFamily="34" charset="0"/>
            </a:endParaRP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But for </a:t>
            </a:r>
            <a:r>
              <a:rPr lang="en-US" sz="2000" i="1" kern="100" dirty="0">
                <a:effectLst/>
                <a:ea typeface="Calibri" panose="020F0502020204030204" pitchFamily="34" charset="0"/>
                <a:cs typeface="Arial" panose="020B0604020202020204" pitchFamily="34" charset="0"/>
              </a:rPr>
              <a:t>the groundling</a:t>
            </a:r>
            <a:r>
              <a:rPr lang="en-US" sz="2000" kern="100" dirty="0">
                <a:effectLst/>
                <a:ea typeface="Calibri" panose="020F0502020204030204" pitchFamily="34" charset="0"/>
                <a:cs typeface="Arial" panose="020B0604020202020204" pitchFamily="34" charset="0"/>
              </a:rPr>
              <a:t> he did not find an </a:t>
            </a:r>
            <a:r>
              <a:rPr lang="en-US" sz="2000" i="1" kern="100" dirty="0" err="1">
                <a:effectLst/>
                <a:ea typeface="Calibri" panose="020F0502020204030204" pitchFamily="34" charset="0"/>
                <a:cs typeface="Arial" panose="020B0604020202020204" pitchFamily="34" charset="0"/>
              </a:rPr>
              <a:t>ezer</a:t>
            </a:r>
            <a:r>
              <a:rPr lang="en-US" sz="2000" i="1" kern="100" dirty="0">
                <a:effectLst/>
                <a:ea typeface="Calibri" panose="020F0502020204030204" pitchFamily="34" charset="0"/>
                <a:cs typeface="Arial" panose="020B0604020202020204" pitchFamily="34" charset="0"/>
              </a:rPr>
              <a:t> </a:t>
            </a:r>
            <a:r>
              <a:rPr lang="en-US" sz="2000" i="1" kern="100" dirty="0" err="1">
                <a:effectLst/>
                <a:ea typeface="Calibri" panose="020F0502020204030204" pitchFamily="34" charset="0"/>
                <a:cs typeface="Arial" panose="020B0604020202020204" pitchFamily="34" charset="0"/>
              </a:rPr>
              <a:t>kenegddo</a:t>
            </a:r>
            <a:r>
              <a:rPr lang="en-US" sz="2000" kern="100" dirty="0">
                <a:effectLst/>
                <a:ea typeface="Calibri" panose="020F0502020204030204" pitchFamily="34" charset="0"/>
                <a:cs typeface="Arial" panose="020B0604020202020204" pitchFamily="34" charset="0"/>
              </a:rPr>
              <a:t>.</a:t>
            </a:r>
          </a:p>
          <a:p>
            <a:pPr marL="0" marR="0">
              <a:spcBef>
                <a:spcPts val="0"/>
              </a:spcBef>
              <a:spcAft>
                <a:spcPts val="0"/>
              </a:spcAft>
            </a:pPr>
            <a:endParaRPr lang="en-US" sz="2000" kern="100" dirty="0">
              <a:effectLst/>
              <a:ea typeface="Calibri" panose="020F0502020204030204" pitchFamily="34" charset="0"/>
              <a:cs typeface="Arial" panose="020B0604020202020204" pitchFamily="34" charset="0"/>
            </a:endParaRPr>
          </a:p>
          <a:p>
            <a:pPr marL="0" marR="0">
              <a:spcBef>
                <a:spcPts val="0"/>
              </a:spcBef>
              <a:spcAft>
                <a:spcPts val="0"/>
              </a:spcAft>
            </a:pPr>
            <a:endParaRPr lang="en-US" sz="1800" kern="100" dirty="0">
              <a:effectLst/>
              <a:ea typeface="Calibri" panose="020F0502020204030204" pitchFamily="34" charset="0"/>
              <a:cs typeface="Arial" panose="020B0604020202020204" pitchFamily="34" charset="0"/>
            </a:endParaRPr>
          </a:p>
          <a:p>
            <a:endParaRPr lang="en-US" dirty="0"/>
          </a:p>
          <a:p>
            <a:pPr algn="r"/>
            <a:r>
              <a:rPr lang="en-US" dirty="0"/>
              <a:t>Gen 2:19–20 (my translation)</a:t>
            </a:r>
          </a:p>
        </p:txBody>
      </p:sp>
      <p:sp>
        <p:nvSpPr>
          <p:cNvPr id="2" name="TextBox 1">
            <a:extLst>
              <a:ext uri="{FF2B5EF4-FFF2-40B4-BE49-F238E27FC236}">
                <a16:creationId xmlns:a16="http://schemas.microsoft.com/office/drawing/2014/main" id="{3CBC3CD7-E7C0-A886-2E9D-5F9A974F6FCE}"/>
              </a:ext>
            </a:extLst>
          </p:cNvPr>
          <p:cNvSpPr txBox="1"/>
          <p:nvPr/>
        </p:nvSpPr>
        <p:spPr>
          <a:xfrm>
            <a:off x="438150" y="4149578"/>
            <a:ext cx="8267699" cy="646331"/>
          </a:xfrm>
          <a:prstGeom prst="rect">
            <a:avLst/>
          </a:prstGeom>
          <a:noFill/>
        </p:spPr>
        <p:txBody>
          <a:bodyPr wrap="square" rtlCol="0">
            <a:spAutoFit/>
          </a:bodyPr>
          <a:lstStyle/>
          <a:p>
            <a:pPr algn="ctr"/>
            <a:r>
              <a:rPr lang="en-US" sz="3600" dirty="0"/>
              <a:t>What is different from Gen 1?</a:t>
            </a:r>
          </a:p>
        </p:txBody>
      </p:sp>
    </p:spTree>
    <p:extLst>
      <p:ext uri="{BB962C8B-B14F-4D97-AF65-F5344CB8AC3E}">
        <p14:creationId xmlns:p14="http://schemas.microsoft.com/office/powerpoint/2010/main" val="318649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3231654"/>
          </a:xfrm>
          <a:prstGeom prst="rect">
            <a:avLst/>
          </a:prstGeom>
          <a:noFill/>
        </p:spPr>
        <p:txBody>
          <a:bodyPr wrap="square" rtlCol="0">
            <a:spAutoFit/>
          </a:bodyPr>
          <a:lstStyle/>
          <a:p>
            <a:pPr marL="0" marR="0">
              <a:spcBef>
                <a:spcPts val="0"/>
              </a:spcBef>
              <a:spcAft>
                <a:spcPts val="0"/>
              </a:spcAft>
            </a:pPr>
            <a:r>
              <a:rPr lang="en-US" sz="1600" kern="100" dirty="0">
                <a:effectLst/>
                <a:ea typeface="Calibri" panose="020F0502020204030204" pitchFamily="34" charset="0"/>
                <a:cs typeface="Arial" panose="020B0604020202020204" pitchFamily="34" charset="0"/>
              </a:rPr>
              <a:t>So YHWH God caused a deep sleep to fall upon </a:t>
            </a:r>
            <a:r>
              <a:rPr lang="en-US" sz="1600" i="1" kern="100" dirty="0">
                <a:effectLst/>
                <a:ea typeface="Calibri" panose="020F0502020204030204" pitchFamily="34" charset="0"/>
                <a:cs typeface="Arial" panose="020B0604020202020204" pitchFamily="34" charset="0"/>
              </a:rPr>
              <a:t>the groundling</a:t>
            </a:r>
            <a:r>
              <a:rPr lang="en-US" sz="1600" kern="100" dirty="0">
                <a:effectLst/>
                <a:ea typeface="Calibri" panose="020F0502020204030204" pitchFamily="34" charset="0"/>
                <a:cs typeface="Arial" panose="020B0604020202020204" pitchFamily="34" charset="0"/>
              </a:rPr>
              <a:t> and he slept. And he took part of his side and covered the flesh over it. And YHWH God constructed the side which he took from </a:t>
            </a:r>
            <a:r>
              <a:rPr lang="en-US" sz="1600" i="1" kern="100" dirty="0">
                <a:effectLst/>
                <a:ea typeface="Calibri" panose="020F0502020204030204" pitchFamily="34" charset="0"/>
                <a:cs typeface="Arial" panose="020B0604020202020204" pitchFamily="34" charset="0"/>
              </a:rPr>
              <a:t>the groundling</a:t>
            </a:r>
            <a:r>
              <a:rPr lang="en-US" sz="1600" kern="100" dirty="0">
                <a:effectLst/>
                <a:ea typeface="Calibri" panose="020F0502020204030204" pitchFamily="34" charset="0"/>
                <a:cs typeface="Arial" panose="020B0604020202020204" pitchFamily="34" charset="0"/>
              </a:rPr>
              <a:t> to be a woman [</a:t>
            </a:r>
            <a:r>
              <a:rPr lang="en-US" sz="1600" i="1" kern="100" dirty="0" err="1">
                <a:effectLst/>
                <a:ea typeface="Calibri" panose="020F0502020204030204" pitchFamily="34" charset="0"/>
                <a:cs typeface="Arial" panose="020B0604020202020204" pitchFamily="34" charset="0"/>
              </a:rPr>
              <a:t>ishah</a:t>
            </a:r>
            <a:r>
              <a:rPr lang="en-US" sz="1600" kern="100" dirty="0">
                <a:effectLst/>
                <a:ea typeface="Calibri" panose="020F0502020204030204" pitchFamily="34" charset="0"/>
                <a:cs typeface="Arial" panose="020B0604020202020204" pitchFamily="34" charset="0"/>
              </a:rPr>
              <a:t>] and brought her to </a:t>
            </a:r>
            <a:r>
              <a:rPr lang="en-US" sz="1600" i="1" kern="100" dirty="0">
                <a:effectLst/>
                <a:ea typeface="Calibri" panose="020F0502020204030204" pitchFamily="34" charset="0"/>
                <a:cs typeface="Arial" panose="020B0604020202020204" pitchFamily="34" charset="0"/>
              </a:rPr>
              <a:t>the groundling</a:t>
            </a:r>
            <a:r>
              <a:rPr lang="en-US" sz="1600" kern="100" dirty="0">
                <a:effectLst/>
                <a:ea typeface="Calibri" panose="020F0502020204030204" pitchFamily="34" charset="0"/>
                <a:cs typeface="Arial" panose="020B0604020202020204" pitchFamily="34" charset="0"/>
              </a:rPr>
              <a:t>. And </a:t>
            </a:r>
            <a:r>
              <a:rPr lang="en-US" sz="1600" i="1" kern="100" dirty="0">
                <a:effectLst/>
                <a:ea typeface="Calibri" panose="020F0502020204030204" pitchFamily="34" charset="0"/>
                <a:cs typeface="Arial" panose="020B0604020202020204" pitchFamily="34" charset="0"/>
              </a:rPr>
              <a:t>the groundling</a:t>
            </a:r>
            <a:r>
              <a:rPr lang="en-US" sz="1600" kern="100" dirty="0">
                <a:effectLst/>
                <a:ea typeface="Calibri" panose="020F0502020204030204" pitchFamily="34" charset="0"/>
                <a:cs typeface="Arial" panose="020B0604020202020204" pitchFamily="34" charset="0"/>
              </a:rPr>
              <a:t> said,</a:t>
            </a:r>
          </a:p>
          <a:p>
            <a:pPr marL="0" marR="0">
              <a:spcBef>
                <a:spcPts val="0"/>
              </a:spcBef>
              <a:spcAft>
                <a:spcPts val="0"/>
              </a:spcAft>
            </a:pPr>
            <a:r>
              <a:rPr lang="en-US" sz="1600" kern="100" dirty="0">
                <a:effectLst/>
                <a:ea typeface="Calibri" panose="020F0502020204030204" pitchFamily="34" charset="0"/>
                <a:cs typeface="Arial" panose="020B0604020202020204" pitchFamily="34" charset="0"/>
              </a:rPr>
              <a:t>	“This one, this time, is bone from my bone</a:t>
            </a:r>
          </a:p>
          <a:p>
            <a:pPr marL="0" marR="0">
              <a:spcBef>
                <a:spcPts val="0"/>
              </a:spcBef>
              <a:spcAft>
                <a:spcPts val="0"/>
              </a:spcAft>
            </a:pPr>
            <a:r>
              <a:rPr lang="en-US" sz="1600" kern="100" dirty="0">
                <a:effectLst/>
                <a:ea typeface="Calibri" panose="020F0502020204030204" pitchFamily="34" charset="0"/>
                <a:cs typeface="Arial" panose="020B0604020202020204" pitchFamily="34" charset="0"/>
              </a:rPr>
              <a:t>		And flesh from my flesh.</a:t>
            </a:r>
          </a:p>
          <a:p>
            <a:pPr marL="0" marR="0">
              <a:spcBef>
                <a:spcPts val="0"/>
              </a:spcBef>
              <a:spcAft>
                <a:spcPts val="0"/>
              </a:spcAft>
            </a:pPr>
            <a:r>
              <a:rPr lang="en-US" sz="1600" kern="100" dirty="0">
                <a:effectLst/>
                <a:ea typeface="Calibri" panose="020F0502020204030204" pitchFamily="34" charset="0"/>
                <a:cs typeface="Arial" panose="020B0604020202020204" pitchFamily="34" charset="0"/>
              </a:rPr>
              <a:t>	This one will be called woman [</a:t>
            </a:r>
            <a:r>
              <a:rPr lang="en-US" sz="1600" kern="100" dirty="0" err="1">
                <a:effectLst/>
                <a:ea typeface="Calibri" panose="020F0502020204030204" pitchFamily="34" charset="0"/>
                <a:cs typeface="Arial" panose="020B0604020202020204" pitchFamily="34" charset="0"/>
              </a:rPr>
              <a:t>ishah</a:t>
            </a:r>
            <a:r>
              <a:rPr lang="en-US" sz="1600" kern="100" dirty="0">
                <a:effectLst/>
                <a:ea typeface="Calibri" panose="020F0502020204030204" pitchFamily="34" charset="0"/>
                <a:cs typeface="Arial" panose="020B0604020202020204" pitchFamily="34" charset="0"/>
              </a:rPr>
              <a:t>]</a:t>
            </a:r>
          </a:p>
          <a:p>
            <a:pPr marL="0" marR="0">
              <a:spcBef>
                <a:spcPts val="0"/>
              </a:spcBef>
              <a:spcAft>
                <a:spcPts val="0"/>
              </a:spcAft>
            </a:pPr>
            <a:r>
              <a:rPr lang="en-US" sz="1600" kern="100" dirty="0">
                <a:effectLst/>
                <a:ea typeface="Calibri" panose="020F0502020204030204" pitchFamily="34" charset="0"/>
                <a:cs typeface="Arial" panose="020B0604020202020204" pitchFamily="34" charset="0"/>
              </a:rPr>
              <a:t>		Because from man [</a:t>
            </a:r>
            <a:r>
              <a:rPr lang="en-US" sz="1600" kern="100" dirty="0" err="1">
                <a:effectLst/>
                <a:ea typeface="Calibri" panose="020F0502020204030204" pitchFamily="34" charset="0"/>
                <a:cs typeface="Arial" panose="020B0604020202020204" pitchFamily="34" charset="0"/>
              </a:rPr>
              <a:t>ish</a:t>
            </a:r>
            <a:r>
              <a:rPr lang="en-US" sz="1600" kern="100" dirty="0">
                <a:effectLst/>
                <a:ea typeface="Calibri" panose="020F0502020204030204" pitchFamily="34" charset="0"/>
                <a:cs typeface="Arial" panose="020B0604020202020204" pitchFamily="34" charset="0"/>
              </a:rPr>
              <a:t>] was this one taken.”</a:t>
            </a:r>
          </a:p>
          <a:p>
            <a:pPr marL="0" marR="0">
              <a:spcBef>
                <a:spcPts val="0"/>
              </a:spcBef>
              <a:spcAft>
                <a:spcPts val="0"/>
              </a:spcAft>
            </a:pPr>
            <a:r>
              <a:rPr lang="en-US" sz="1600" kern="100" dirty="0">
                <a:effectLst/>
                <a:ea typeface="Calibri" panose="020F0502020204030204" pitchFamily="34" charset="0"/>
                <a:cs typeface="Arial" panose="020B0604020202020204" pitchFamily="34" charset="0"/>
              </a:rPr>
              <a:t> </a:t>
            </a:r>
          </a:p>
          <a:p>
            <a:pPr marL="0" marR="0">
              <a:spcBef>
                <a:spcPts val="0"/>
              </a:spcBef>
              <a:spcAft>
                <a:spcPts val="0"/>
              </a:spcAft>
            </a:pPr>
            <a:r>
              <a:rPr lang="en-US" sz="1600" kern="100" dirty="0">
                <a:effectLst/>
                <a:ea typeface="Calibri" panose="020F0502020204030204" pitchFamily="34" charset="0"/>
                <a:cs typeface="Arial" panose="020B0604020202020204" pitchFamily="34" charset="0"/>
              </a:rPr>
              <a:t>For this reason, a man shall leave/forsake his father and mother</a:t>
            </a:r>
          </a:p>
          <a:p>
            <a:pPr marL="0" marR="0">
              <a:spcBef>
                <a:spcPts val="0"/>
              </a:spcBef>
              <a:spcAft>
                <a:spcPts val="0"/>
              </a:spcAft>
            </a:pPr>
            <a:r>
              <a:rPr lang="en-US" sz="1600" kern="100" dirty="0">
                <a:effectLst/>
                <a:ea typeface="Calibri" panose="020F0502020204030204" pitchFamily="34" charset="0"/>
                <a:cs typeface="Arial" panose="020B0604020202020204" pitchFamily="34" charset="0"/>
              </a:rPr>
              <a:t>	And he shall cling to his woman</a:t>
            </a:r>
          </a:p>
          <a:p>
            <a:pPr marL="0" marR="0">
              <a:spcBef>
                <a:spcPts val="0"/>
              </a:spcBef>
              <a:spcAft>
                <a:spcPts val="0"/>
              </a:spcAft>
            </a:pPr>
            <a:r>
              <a:rPr lang="en-US" sz="1600" kern="100" dirty="0">
                <a:effectLst/>
                <a:ea typeface="Calibri" panose="020F0502020204030204" pitchFamily="34" charset="0"/>
                <a:cs typeface="Arial" panose="020B0604020202020204" pitchFamily="34" charset="0"/>
              </a:rPr>
              <a:t>	And they will be one flesh.</a:t>
            </a:r>
            <a:endParaRPr lang="en-US" sz="1400" kern="100" dirty="0">
              <a:effectLst/>
              <a:ea typeface="Calibri" panose="020F0502020204030204" pitchFamily="34" charset="0"/>
              <a:cs typeface="Arial" panose="020B0604020202020204" pitchFamily="34" charset="0"/>
            </a:endParaRPr>
          </a:p>
          <a:p>
            <a:endParaRPr lang="en-US" sz="1400" dirty="0"/>
          </a:p>
          <a:p>
            <a:pPr algn="r"/>
            <a:r>
              <a:rPr lang="en-US" sz="1400" dirty="0"/>
              <a:t>Gen 2:21–24 (my translation)</a:t>
            </a:r>
          </a:p>
        </p:txBody>
      </p:sp>
      <p:sp>
        <p:nvSpPr>
          <p:cNvPr id="2" name="TextBox 1">
            <a:extLst>
              <a:ext uri="{FF2B5EF4-FFF2-40B4-BE49-F238E27FC236}">
                <a16:creationId xmlns:a16="http://schemas.microsoft.com/office/drawing/2014/main" id="{3CBC3CD7-E7C0-A886-2E9D-5F9A974F6FCE}"/>
              </a:ext>
            </a:extLst>
          </p:cNvPr>
          <p:cNvSpPr txBox="1"/>
          <p:nvPr/>
        </p:nvSpPr>
        <p:spPr>
          <a:xfrm>
            <a:off x="438150" y="4149578"/>
            <a:ext cx="8267699" cy="646331"/>
          </a:xfrm>
          <a:prstGeom prst="rect">
            <a:avLst/>
          </a:prstGeom>
          <a:noFill/>
        </p:spPr>
        <p:txBody>
          <a:bodyPr wrap="square" rtlCol="0">
            <a:spAutoFit/>
          </a:bodyPr>
          <a:lstStyle/>
          <a:p>
            <a:pPr algn="ctr"/>
            <a:r>
              <a:rPr lang="en-US" sz="3600" dirty="0"/>
              <a:t>What does </a:t>
            </a:r>
            <a:r>
              <a:rPr lang="en-US" sz="3600" i="1" dirty="0" err="1"/>
              <a:t>ezer</a:t>
            </a:r>
            <a:r>
              <a:rPr lang="en-US" sz="3600" i="1" dirty="0"/>
              <a:t> </a:t>
            </a:r>
            <a:r>
              <a:rPr lang="en-US" sz="3600" i="1" dirty="0" err="1"/>
              <a:t>kenegddo</a:t>
            </a:r>
            <a:r>
              <a:rPr lang="en-US" sz="3600" dirty="0"/>
              <a:t> mean?</a:t>
            </a:r>
          </a:p>
        </p:txBody>
      </p:sp>
    </p:spTree>
    <p:extLst>
      <p:ext uri="{BB962C8B-B14F-4D97-AF65-F5344CB8AC3E}">
        <p14:creationId xmlns:p14="http://schemas.microsoft.com/office/powerpoint/2010/main" val="35971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7"/>
          <p:cNvSpPr txBox="1">
            <a:spLocks noGrp="1"/>
          </p:cNvSpPr>
          <p:nvPr>
            <p:ph type="title"/>
          </p:nvPr>
        </p:nvSpPr>
        <p:spPr>
          <a:xfrm>
            <a:off x="457200" y="205979"/>
            <a:ext cx="8229600" cy="857250"/>
          </a:xfrm>
          <a:noFill/>
          <a:ln>
            <a:noFill/>
          </a:ln>
        </p:spPr>
        <p:txBody>
          <a:bodyPr spcFirstLastPara="1" wrap="square" lIns="91425" tIns="45700" rIns="91425" bIns="45700" anchor="ctr" anchorCtr="0">
            <a:normAutofit/>
          </a:bodyPr>
          <a:lstStyle/>
          <a:p>
            <a:pPr lvl="0"/>
            <a:r>
              <a:rPr lang="en-US"/>
              <a:t>Genesis 2:18</a:t>
            </a:r>
          </a:p>
        </p:txBody>
      </p:sp>
      <p:sp>
        <p:nvSpPr>
          <p:cNvPr id="207" name="Google Shape;207;p7"/>
          <p:cNvSpPr txBox="1">
            <a:spLocks noGrp="1"/>
          </p:cNvSpPr>
          <p:nvPr>
            <p:ph idx="1"/>
          </p:nvPr>
        </p:nvSpPr>
        <p:spPr>
          <a:xfrm>
            <a:off x="457200" y="1200151"/>
            <a:ext cx="8229600" cy="3394472"/>
          </a:xfrm>
          <a:noFill/>
          <a:ln>
            <a:noFill/>
          </a:ln>
        </p:spPr>
        <p:txBody>
          <a:bodyPr spcFirstLastPara="1" wrap="square" lIns="91425" tIns="45700" rIns="91425" bIns="45700" anchor="t" anchorCtr="0">
            <a:normAutofit/>
          </a:bodyPr>
          <a:lstStyle/>
          <a:p>
            <a:pPr lvl="0"/>
            <a:r>
              <a:rPr lang="en-US" dirty="0"/>
              <a:t>Woman..."a helper suitable."​</a:t>
            </a:r>
          </a:p>
          <a:p>
            <a:pPr lvl="0"/>
            <a:r>
              <a:rPr lang="en-US" dirty="0"/>
              <a:t>​</a:t>
            </a:r>
            <a:r>
              <a:rPr lang="en-US" dirty="0" err="1"/>
              <a:t>Ezer</a:t>
            </a:r>
            <a:r>
              <a:rPr lang="en-US" dirty="0"/>
              <a:t> </a:t>
            </a:r>
            <a:r>
              <a:rPr lang="en-US" dirty="0" err="1"/>
              <a:t>Kenegddo</a:t>
            </a:r>
            <a:r>
              <a:rPr lang="en-US" dirty="0"/>
              <a:t> </a:t>
            </a:r>
            <a:r>
              <a:rPr lang="he-IL" dirty="0"/>
              <a:t>עֵזֶר כְּנֶגְדּוֹ​)</a:t>
            </a:r>
            <a:r>
              <a:rPr lang="en-US" dirty="0"/>
              <a:t>)</a:t>
            </a:r>
            <a:endParaRPr lang="he-IL" dirty="0"/>
          </a:p>
          <a:p>
            <a:pPr lvl="1"/>
            <a:r>
              <a:rPr lang="he-IL" dirty="0"/>
              <a:t>​</a:t>
            </a:r>
            <a:r>
              <a:rPr lang="en-US" dirty="0" err="1"/>
              <a:t>Ezer</a:t>
            </a:r>
            <a:r>
              <a:rPr lang="en-US" dirty="0"/>
              <a:t>: “helper”</a:t>
            </a:r>
          </a:p>
          <a:p>
            <a:pPr lvl="1"/>
            <a:r>
              <a:rPr lang="en-US" dirty="0" err="1"/>
              <a:t>Kenegddo</a:t>
            </a:r>
            <a:r>
              <a:rPr lang="en-US" dirty="0"/>
              <a:t>: “suitable” or “meet”</a:t>
            </a:r>
          </a:p>
          <a:p>
            <a:pPr lvl="0"/>
            <a:r>
              <a:rPr lang="en-US" dirty="0"/>
              <a:t>Does </a:t>
            </a:r>
            <a:r>
              <a:rPr lang="en-US" i="1" dirty="0"/>
              <a:t>not</a:t>
            </a:r>
            <a:r>
              <a:rPr lang="en-US" dirty="0"/>
              <a:t> convey the Hebrew meaning well.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xEl>
                                              <p:pRg st="0" end="0"/>
                                            </p:txEl>
                                          </p:spTgt>
                                        </p:tgtEl>
                                        <p:attrNameLst>
                                          <p:attrName>style.visibility</p:attrName>
                                        </p:attrNameLst>
                                      </p:cBhvr>
                                      <p:to>
                                        <p:strVal val="visible"/>
                                      </p:to>
                                    </p:set>
                                    <p:animEffect transition="in" filter="fade">
                                      <p:cBhvr>
                                        <p:cTn id="7" dur="500"/>
                                        <p:tgtEl>
                                          <p:spTgt spid="2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xEl>
                                              <p:pRg st="1" end="1"/>
                                            </p:txEl>
                                          </p:spTgt>
                                        </p:tgtEl>
                                        <p:attrNameLst>
                                          <p:attrName>style.visibility</p:attrName>
                                        </p:attrNameLst>
                                      </p:cBhvr>
                                      <p:to>
                                        <p:strVal val="visible"/>
                                      </p:to>
                                    </p:set>
                                    <p:animEffect transition="in" filter="fade">
                                      <p:cBhvr>
                                        <p:cTn id="12" dur="500"/>
                                        <p:tgtEl>
                                          <p:spTgt spid="2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7">
                                            <p:txEl>
                                              <p:pRg st="2" end="2"/>
                                            </p:txEl>
                                          </p:spTgt>
                                        </p:tgtEl>
                                        <p:attrNameLst>
                                          <p:attrName>style.visibility</p:attrName>
                                        </p:attrNameLst>
                                      </p:cBhvr>
                                      <p:to>
                                        <p:strVal val="visible"/>
                                      </p:to>
                                    </p:set>
                                    <p:animEffect transition="in" filter="fade">
                                      <p:cBhvr>
                                        <p:cTn id="17" dur="500"/>
                                        <p:tgtEl>
                                          <p:spTgt spid="2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7">
                                            <p:txEl>
                                              <p:pRg st="3" end="3"/>
                                            </p:txEl>
                                          </p:spTgt>
                                        </p:tgtEl>
                                        <p:attrNameLst>
                                          <p:attrName>style.visibility</p:attrName>
                                        </p:attrNameLst>
                                      </p:cBhvr>
                                      <p:to>
                                        <p:strVal val="visible"/>
                                      </p:to>
                                    </p:set>
                                    <p:animEffect transition="in" filter="fade">
                                      <p:cBhvr>
                                        <p:cTn id="22" dur="500"/>
                                        <p:tgtEl>
                                          <p:spTgt spid="2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7">
                                            <p:txEl>
                                              <p:pRg st="4" end="4"/>
                                            </p:txEl>
                                          </p:spTgt>
                                        </p:tgtEl>
                                        <p:attrNameLst>
                                          <p:attrName>style.visibility</p:attrName>
                                        </p:attrNameLst>
                                      </p:cBhvr>
                                      <p:to>
                                        <p:strVal val="visible"/>
                                      </p:to>
                                    </p:set>
                                    <p:animEffect transition="in" filter="fade">
                                      <p:cBhvr>
                                        <p:cTn id="27" dur="500"/>
                                        <p:tgtEl>
                                          <p:spTgt spid="2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D71A0-65C7-2E5D-7A9D-3489C2D36C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19" y="0"/>
            <a:ext cx="9122763" cy="5143500"/>
          </a:xfrm>
          <a:prstGeom prst="rect">
            <a:avLst/>
          </a:prstGeom>
        </p:spPr>
      </p:pic>
      <p:sp>
        <p:nvSpPr>
          <p:cNvPr id="4" name="TextBox 3">
            <a:extLst>
              <a:ext uri="{FF2B5EF4-FFF2-40B4-BE49-F238E27FC236}">
                <a16:creationId xmlns:a16="http://schemas.microsoft.com/office/drawing/2014/main" id="{92F525F4-3ECF-5668-CFE5-527F09E37BF9}"/>
              </a:ext>
            </a:extLst>
          </p:cNvPr>
          <p:cNvSpPr txBox="1"/>
          <p:nvPr/>
        </p:nvSpPr>
        <p:spPr>
          <a:xfrm>
            <a:off x="10618" y="4007785"/>
            <a:ext cx="7333157" cy="584775"/>
          </a:xfrm>
          <a:prstGeom prst="rect">
            <a:avLst/>
          </a:prstGeom>
          <a:solidFill>
            <a:schemeClr val="bg2">
              <a:lumMod val="90000"/>
              <a:alpha val="79000"/>
            </a:schemeClr>
          </a:solidFill>
        </p:spPr>
        <p:txBody>
          <a:bodyPr wrap="square" rtlCol="0">
            <a:spAutoFit/>
          </a:bodyPr>
          <a:lstStyle/>
          <a:p>
            <a:pPr algn="ctr"/>
            <a:r>
              <a:rPr lang="en-US" sz="3200" dirty="0">
                <a:ln>
                  <a:solidFill>
                    <a:schemeClr val="tx1"/>
                  </a:solidFill>
                </a:ln>
                <a:latin typeface="Arial" panose="020B0604020202020204" pitchFamily="34" charset="0"/>
                <a:cs typeface="Arial" panose="020B0604020202020204" pitchFamily="34" charset="0"/>
              </a:rPr>
              <a:t>Biblical Study Tour: July 1–12, 2024</a:t>
            </a:r>
          </a:p>
        </p:txBody>
      </p:sp>
    </p:spTree>
    <p:extLst>
      <p:ext uri="{BB962C8B-B14F-4D97-AF65-F5344CB8AC3E}">
        <p14:creationId xmlns:p14="http://schemas.microsoft.com/office/powerpoint/2010/main" val="35236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A Word about Translation</a:t>
            </a:r>
            <a:endParaRPr/>
          </a:p>
        </p:txBody>
      </p:sp>
      <p:sp>
        <p:nvSpPr>
          <p:cNvPr id="213" name="Google Shape;213;p8"/>
          <p:cNvSpPr txBox="1"/>
          <p:nvPr/>
        </p:nvSpPr>
        <p:spPr>
          <a:xfrm>
            <a:off x="267195" y="1386810"/>
            <a:ext cx="8609610" cy="23698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lt1"/>
                </a:solidFill>
                <a:latin typeface="Calibri"/>
                <a:ea typeface="Calibri"/>
                <a:cs typeface="Calibri"/>
                <a:sym typeface="Calibri"/>
              </a:rPr>
              <a:t>“The only way to get to know the meaning of a word is to see how it is used, and the more places it is used, the more often a word is attested, the more it becomes semantically familiar.”</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r" rtl="0">
              <a:spcBef>
                <a:spcPts val="0"/>
              </a:spcBef>
              <a:spcAft>
                <a:spcPts val="0"/>
              </a:spcAft>
              <a:buNone/>
            </a:pPr>
            <a:r>
              <a:rPr lang="en-US" sz="1800">
                <a:solidFill>
                  <a:schemeClr val="lt1"/>
                </a:solidFill>
                <a:latin typeface="Calibri"/>
                <a:ea typeface="Calibri"/>
                <a:cs typeface="Calibri"/>
                <a:sym typeface="Calibri"/>
              </a:rPr>
              <a:t>William P. Brown, </a:t>
            </a:r>
            <a:r>
              <a:rPr lang="en-US" sz="1800" i="1">
                <a:solidFill>
                  <a:schemeClr val="lt1"/>
                </a:solidFill>
                <a:latin typeface="Calibri"/>
                <a:ea typeface="Calibri"/>
                <a:cs typeface="Calibri"/>
                <a:sym typeface="Calibri"/>
              </a:rPr>
              <a:t>A Handbook to Old Testament Exegesis,</a:t>
            </a:r>
            <a:r>
              <a:rPr lang="en-US" sz="1800">
                <a:solidFill>
                  <a:schemeClr val="lt1"/>
                </a:solidFill>
                <a:latin typeface="Calibri"/>
                <a:ea typeface="Calibri"/>
                <a:cs typeface="Calibri"/>
                <a:sym typeface="Calibri"/>
              </a:rPr>
              <a:t> 26.</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i="1"/>
              <a:t>Ezer</a:t>
            </a:r>
            <a:r>
              <a:rPr lang="en-US"/>
              <a:t> (עֵזֶר​)</a:t>
            </a:r>
            <a:endParaRPr/>
          </a:p>
        </p:txBody>
      </p:sp>
      <p:sp>
        <p:nvSpPr>
          <p:cNvPr id="219" name="Google Shape;219;p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90000"/>
              </a:lnSpc>
              <a:spcBef>
                <a:spcPts val="0"/>
              </a:spcBef>
              <a:spcAft>
                <a:spcPts val="0"/>
              </a:spcAft>
              <a:buClr>
                <a:schemeClr val="lt1"/>
              </a:buClr>
              <a:buSzPts val="2960"/>
              <a:buChar char="•"/>
            </a:pPr>
            <a:r>
              <a:rPr lang="en-US" sz="2960" dirty="0"/>
              <a:t>Used 22x in the Old Testament</a:t>
            </a:r>
            <a:endParaRPr dirty="0"/>
          </a:p>
          <a:p>
            <a:pPr marL="742950" lvl="1" indent="-285750" algn="l" rtl="0">
              <a:lnSpc>
                <a:spcPct val="90000"/>
              </a:lnSpc>
              <a:spcBef>
                <a:spcPts val="518"/>
              </a:spcBef>
              <a:spcAft>
                <a:spcPts val="0"/>
              </a:spcAft>
              <a:buClr>
                <a:schemeClr val="lt1"/>
              </a:buClr>
              <a:buSzPts val="2590"/>
              <a:buChar char="–"/>
            </a:pPr>
            <a:r>
              <a:rPr lang="en-US" sz="2590" dirty="0"/>
              <a:t>2x in Genesis 2 in relation to woman</a:t>
            </a:r>
            <a:endParaRPr dirty="0"/>
          </a:p>
          <a:p>
            <a:pPr marL="742950" lvl="1" indent="-285750" algn="l" rtl="0">
              <a:lnSpc>
                <a:spcPct val="90000"/>
              </a:lnSpc>
              <a:spcBef>
                <a:spcPts val="518"/>
              </a:spcBef>
              <a:spcAft>
                <a:spcPts val="0"/>
              </a:spcAft>
              <a:buClr>
                <a:schemeClr val="lt1"/>
              </a:buClr>
              <a:buSzPts val="2590"/>
              <a:buChar char="–"/>
            </a:pPr>
            <a:r>
              <a:rPr lang="en-US" sz="2590" dirty="0"/>
              <a:t>4x used in reference to Israel’s military partners</a:t>
            </a:r>
            <a:endParaRPr dirty="0"/>
          </a:p>
          <a:p>
            <a:pPr marL="742950" lvl="1" indent="-285750" algn="l" rtl="0">
              <a:lnSpc>
                <a:spcPct val="90000"/>
              </a:lnSpc>
              <a:spcBef>
                <a:spcPts val="518"/>
              </a:spcBef>
              <a:spcAft>
                <a:spcPts val="0"/>
              </a:spcAft>
              <a:buClr>
                <a:schemeClr val="lt1"/>
              </a:buClr>
              <a:buSzPts val="2590"/>
              <a:buChar char="–"/>
            </a:pPr>
            <a:r>
              <a:rPr lang="en-US" sz="2590" dirty="0"/>
              <a:t>16x used to describe God aiding Israel</a:t>
            </a:r>
            <a:endParaRPr dirty="0"/>
          </a:p>
          <a:p>
            <a:pPr marL="342900" lvl="0" indent="-342900" algn="l" rtl="0">
              <a:lnSpc>
                <a:spcPct val="90000"/>
              </a:lnSpc>
              <a:spcBef>
                <a:spcPts val="592"/>
              </a:spcBef>
              <a:spcAft>
                <a:spcPts val="0"/>
              </a:spcAft>
              <a:buClr>
                <a:schemeClr val="lt1"/>
              </a:buClr>
              <a:buSzPts val="2960"/>
              <a:buChar char="•"/>
            </a:pPr>
            <a:endParaRPr lang="en-US" sz="2960" dirty="0"/>
          </a:p>
          <a:p>
            <a:pPr marL="342900" lvl="0" indent="-342900" algn="l" rtl="0">
              <a:lnSpc>
                <a:spcPct val="90000"/>
              </a:lnSpc>
              <a:spcBef>
                <a:spcPts val="592"/>
              </a:spcBef>
              <a:spcAft>
                <a:spcPts val="0"/>
              </a:spcAft>
              <a:buClr>
                <a:schemeClr val="lt1"/>
              </a:buClr>
              <a:buSzPts val="2960"/>
              <a:buChar char="•"/>
            </a:pPr>
            <a:r>
              <a:rPr lang="en-US" sz="2960" b="1" i="1" dirty="0"/>
              <a:t>Not</a:t>
            </a:r>
            <a:r>
              <a:rPr lang="en-US" sz="2960" dirty="0"/>
              <a:t> a word for servant or slave</a:t>
            </a:r>
            <a:endParaRPr dirty="0"/>
          </a:p>
          <a:p>
            <a:pPr marL="342900" lvl="0" indent="-342900" algn="l" rtl="0">
              <a:lnSpc>
                <a:spcPct val="90000"/>
              </a:lnSpc>
              <a:spcBef>
                <a:spcPts val="592"/>
              </a:spcBef>
              <a:spcAft>
                <a:spcPts val="0"/>
              </a:spcAft>
              <a:buClr>
                <a:schemeClr val="lt1"/>
              </a:buClr>
              <a:buSzPts val="2960"/>
              <a:buChar char="•"/>
            </a:pPr>
            <a:endParaRPr lang="en-US" sz="2960" dirty="0"/>
          </a:p>
          <a:p>
            <a:pPr marL="342900" lvl="0" indent="-342900" algn="l" rtl="0">
              <a:lnSpc>
                <a:spcPct val="90000"/>
              </a:lnSpc>
              <a:spcBef>
                <a:spcPts val="592"/>
              </a:spcBef>
              <a:spcAft>
                <a:spcPts val="0"/>
              </a:spcAft>
              <a:buClr>
                <a:schemeClr val="lt1"/>
              </a:buClr>
              <a:buSzPts val="2960"/>
              <a:buChar char="•"/>
            </a:pPr>
            <a:r>
              <a:rPr lang="en-US" sz="2960" dirty="0"/>
              <a:t>The </a:t>
            </a:r>
            <a:r>
              <a:rPr lang="en-US" sz="2960" i="1" dirty="0" err="1"/>
              <a:t>ezer</a:t>
            </a:r>
            <a:r>
              <a:rPr lang="en-US" sz="2960" dirty="0"/>
              <a:t> does what the other party cannot</a:t>
            </a:r>
            <a:br>
              <a:rPr lang="en-US" sz="2960" dirty="0"/>
            </a:br>
            <a:r>
              <a:rPr lang="en-US" sz="2960" dirty="0"/>
              <a:t>do on their own.</a:t>
            </a:r>
            <a:endParaRPr dirty="0"/>
          </a:p>
          <a:p>
            <a:pPr marL="742950" lvl="1" indent="-121284" algn="l" rtl="0">
              <a:lnSpc>
                <a:spcPct val="90000"/>
              </a:lnSpc>
              <a:spcBef>
                <a:spcPts val="518"/>
              </a:spcBef>
              <a:spcAft>
                <a:spcPts val="0"/>
              </a:spcAft>
              <a:buClr>
                <a:schemeClr val="lt1"/>
              </a:buClr>
              <a:buSzPts val="2590"/>
              <a:buNone/>
            </a:pPr>
            <a:endParaRPr sz="259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9">
                                            <p:txEl>
                                              <p:pRg st="1" end="1"/>
                                            </p:txEl>
                                          </p:spTgt>
                                        </p:tgtEl>
                                        <p:attrNameLst>
                                          <p:attrName>style.visibility</p:attrName>
                                        </p:attrNameLst>
                                      </p:cBhvr>
                                      <p:to>
                                        <p:strVal val="visible"/>
                                      </p:to>
                                    </p:set>
                                    <p:animEffect transition="in" filter="fade">
                                      <p:cBhvr>
                                        <p:cTn id="10" dur="500"/>
                                        <p:tgtEl>
                                          <p:spTgt spid="21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9">
                                            <p:txEl>
                                              <p:pRg st="2" end="2"/>
                                            </p:txEl>
                                          </p:spTgt>
                                        </p:tgtEl>
                                        <p:attrNameLst>
                                          <p:attrName>style.visibility</p:attrName>
                                        </p:attrNameLst>
                                      </p:cBhvr>
                                      <p:to>
                                        <p:strVal val="visible"/>
                                      </p:to>
                                    </p:set>
                                    <p:animEffect transition="in" filter="fade">
                                      <p:cBhvr>
                                        <p:cTn id="13" dur="500"/>
                                        <p:tgtEl>
                                          <p:spTgt spid="21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9">
                                            <p:txEl>
                                              <p:pRg st="3" end="3"/>
                                            </p:txEl>
                                          </p:spTgt>
                                        </p:tgtEl>
                                        <p:attrNameLst>
                                          <p:attrName>style.visibility</p:attrName>
                                        </p:attrNameLst>
                                      </p:cBhvr>
                                      <p:to>
                                        <p:strVal val="visible"/>
                                      </p:to>
                                    </p:set>
                                    <p:animEffect transition="in" filter="fade">
                                      <p:cBhvr>
                                        <p:cTn id="16" dur="500"/>
                                        <p:tgtEl>
                                          <p:spTgt spid="21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9">
                                            <p:txEl>
                                              <p:pRg st="5" end="5"/>
                                            </p:txEl>
                                          </p:spTgt>
                                        </p:tgtEl>
                                        <p:attrNameLst>
                                          <p:attrName>style.visibility</p:attrName>
                                        </p:attrNameLst>
                                      </p:cBhvr>
                                      <p:to>
                                        <p:strVal val="visible"/>
                                      </p:to>
                                    </p:set>
                                    <p:animEffect transition="in" filter="fade">
                                      <p:cBhvr>
                                        <p:cTn id="21" dur="500"/>
                                        <p:tgtEl>
                                          <p:spTgt spid="219">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9">
                                            <p:txEl>
                                              <p:pRg st="7" end="7"/>
                                            </p:txEl>
                                          </p:spTgt>
                                        </p:tgtEl>
                                        <p:attrNameLst>
                                          <p:attrName>style.visibility</p:attrName>
                                        </p:attrNameLst>
                                      </p:cBhvr>
                                      <p:to>
                                        <p:strVal val="visible"/>
                                      </p:to>
                                    </p:set>
                                    <p:animEffect transition="in" filter="fade">
                                      <p:cBhvr>
                                        <p:cTn id="26" dur="500"/>
                                        <p:tgtEl>
                                          <p:spTgt spid="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i="1" dirty="0" err="1"/>
              <a:t>Kenegddo</a:t>
            </a:r>
            <a:r>
              <a:rPr lang="en-US" dirty="0"/>
              <a:t> (</a:t>
            </a:r>
            <a:r>
              <a:rPr lang="en-US" dirty="0" err="1"/>
              <a:t>כ</a:t>
            </a:r>
            <a:r>
              <a:rPr lang="en-US" dirty="0"/>
              <a:t>ְּ</a:t>
            </a:r>
            <a:r>
              <a:rPr lang="en-US" dirty="0" err="1"/>
              <a:t>נֶגְדּו</a:t>
            </a:r>
            <a:r>
              <a:rPr lang="en-US" dirty="0"/>
              <a:t>ֹ​)</a:t>
            </a:r>
            <a:endParaRPr dirty="0"/>
          </a:p>
        </p:txBody>
      </p:sp>
      <p:sp>
        <p:nvSpPr>
          <p:cNvPr id="225" name="Google Shape;225;p1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Char char="•"/>
            </a:pPr>
            <a:r>
              <a:rPr lang="en-US" dirty="0"/>
              <a:t>A “compound word”</a:t>
            </a:r>
            <a:endParaRPr dirty="0"/>
          </a:p>
          <a:p>
            <a:pPr marL="742950" lvl="1" indent="-285750">
              <a:spcBef>
                <a:spcPts val="560"/>
              </a:spcBef>
              <a:buSzPts val="2800"/>
            </a:pPr>
            <a:r>
              <a:rPr lang="en-US" dirty="0" err="1"/>
              <a:t>ke</a:t>
            </a:r>
            <a:r>
              <a:rPr lang="en-US" dirty="0"/>
              <a:t> (</a:t>
            </a:r>
            <a:r>
              <a:rPr lang="he-IL" dirty="0"/>
              <a:t>כְּ</a:t>
            </a:r>
            <a:r>
              <a:rPr lang="en-US" dirty="0"/>
              <a:t>) = “like” or “as” </a:t>
            </a:r>
            <a:endParaRPr dirty="0"/>
          </a:p>
          <a:p>
            <a:pPr marL="742950" lvl="1" indent="-285750" algn="l" rtl="0">
              <a:spcBef>
                <a:spcPts val="560"/>
              </a:spcBef>
              <a:spcAft>
                <a:spcPts val="0"/>
              </a:spcAft>
              <a:buClr>
                <a:schemeClr val="lt1"/>
              </a:buClr>
              <a:buSzPts val="2800"/>
              <a:buChar char="–"/>
            </a:pPr>
            <a:r>
              <a:rPr lang="en-US" dirty="0" err="1"/>
              <a:t>neged</a:t>
            </a:r>
            <a:r>
              <a:rPr lang="en-US" dirty="0"/>
              <a:t> (</a:t>
            </a:r>
            <a:r>
              <a:rPr lang="en-US" dirty="0" err="1"/>
              <a:t>נֶגֶד</a:t>
            </a:r>
            <a:r>
              <a:rPr lang="en-US" dirty="0"/>
              <a:t>) = “opposite of”, “in front of”, “before”</a:t>
            </a:r>
            <a:endParaRPr dirty="0"/>
          </a:p>
          <a:p>
            <a:pPr marL="742950" lvl="1" indent="-285750" algn="l" rtl="0">
              <a:spcBef>
                <a:spcPts val="560"/>
              </a:spcBef>
              <a:spcAft>
                <a:spcPts val="0"/>
              </a:spcAft>
              <a:buClr>
                <a:schemeClr val="lt1"/>
              </a:buClr>
              <a:buSzPts val="2800"/>
              <a:buChar char="–"/>
            </a:pPr>
            <a:r>
              <a:rPr lang="en-US" dirty="0"/>
              <a:t>o (</a:t>
            </a:r>
            <a:r>
              <a:rPr lang="he-IL" dirty="0"/>
              <a:t>וֹ</a:t>
            </a:r>
            <a:r>
              <a:rPr lang="en-US" dirty="0"/>
              <a:t>) = pronominal suffix 3ms (him)</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i="1"/>
              <a:t>Ezer Kenegdo</a:t>
            </a:r>
            <a:r>
              <a:rPr lang="en-US"/>
              <a:t> (עֵזֶר כְּנֶגְדּוֹ​)</a:t>
            </a:r>
            <a:endParaRPr/>
          </a:p>
        </p:txBody>
      </p:sp>
      <p:sp>
        <p:nvSpPr>
          <p:cNvPr id="231" name="Google Shape;231;p1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100"/>
              <a:buChar char="•"/>
            </a:pPr>
            <a:r>
              <a:rPr lang="en-US" sz="3100"/>
              <a:t>A strong and (more than) equal partner</a:t>
            </a:r>
            <a:endParaRPr/>
          </a:p>
          <a:p>
            <a:pPr marL="342900" lvl="0" indent="-342900" algn="l" rtl="0">
              <a:spcBef>
                <a:spcPts val="620"/>
              </a:spcBef>
              <a:spcAft>
                <a:spcPts val="0"/>
              </a:spcAft>
              <a:buClr>
                <a:schemeClr val="lt1"/>
              </a:buClr>
              <a:buSzPts val="3100"/>
              <a:buChar char="•"/>
            </a:pPr>
            <a:r>
              <a:rPr lang="en-US" sz="3100"/>
              <a:t>Standing opposite him</a:t>
            </a:r>
            <a:endParaRPr/>
          </a:p>
          <a:p>
            <a:pPr marL="342900" lvl="0" indent="-342900" algn="l" rtl="0">
              <a:spcBef>
                <a:spcPts val="620"/>
              </a:spcBef>
              <a:spcAft>
                <a:spcPts val="0"/>
              </a:spcAft>
              <a:buClr>
                <a:schemeClr val="lt1"/>
              </a:buClr>
              <a:buSzPts val="3100"/>
              <a:buChar char="•"/>
            </a:pPr>
            <a:r>
              <a:rPr lang="en-US" sz="3100"/>
              <a:t>Able to do what he is not able to do by himself.</a:t>
            </a:r>
            <a:endParaRPr/>
          </a:p>
          <a:p>
            <a:pPr marL="342900" lvl="0" indent="-342900" algn="l" rtl="0">
              <a:spcBef>
                <a:spcPts val="620"/>
              </a:spcBef>
              <a:spcAft>
                <a:spcPts val="0"/>
              </a:spcAft>
              <a:buClr>
                <a:schemeClr val="lt1"/>
              </a:buClr>
              <a:buSzPts val="3100"/>
              <a:buChar char="•"/>
            </a:pPr>
            <a:r>
              <a:rPr lang="en-US" sz="3100"/>
              <a:t>They make each other stronger.</a:t>
            </a:r>
            <a:endParaRPr/>
          </a:p>
          <a:p>
            <a:pPr marL="342900" lvl="0" indent="-342900" algn="l" rtl="0">
              <a:spcBef>
                <a:spcPts val="620"/>
              </a:spcBef>
              <a:spcAft>
                <a:spcPts val="0"/>
              </a:spcAft>
              <a:buClr>
                <a:schemeClr val="lt1"/>
              </a:buClr>
              <a:buSzPts val="3100"/>
              <a:buChar char="•"/>
            </a:pPr>
            <a:r>
              <a:rPr lang="en-US" sz="3100"/>
              <a:t>They hold each other accountable.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animEffect transition="in" filter="fade">
                                      <p:cBhvr>
                                        <p:cTn id="7" dur="500"/>
                                        <p:tgtEl>
                                          <p:spTgt spid="2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xEl>
                                              <p:pRg st="1" end="1"/>
                                            </p:txEl>
                                          </p:spTgt>
                                        </p:tgtEl>
                                        <p:attrNameLst>
                                          <p:attrName>style.visibility</p:attrName>
                                        </p:attrNameLst>
                                      </p:cBhvr>
                                      <p:to>
                                        <p:strVal val="visible"/>
                                      </p:to>
                                    </p:set>
                                    <p:animEffect transition="in" filter="fade">
                                      <p:cBhvr>
                                        <p:cTn id="12" dur="500"/>
                                        <p:tgtEl>
                                          <p:spTgt spid="2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
                                            <p:txEl>
                                              <p:pRg st="2" end="2"/>
                                            </p:txEl>
                                          </p:spTgt>
                                        </p:tgtEl>
                                        <p:attrNameLst>
                                          <p:attrName>style.visibility</p:attrName>
                                        </p:attrNameLst>
                                      </p:cBhvr>
                                      <p:to>
                                        <p:strVal val="visible"/>
                                      </p:to>
                                    </p:set>
                                    <p:animEffect transition="in" filter="fade">
                                      <p:cBhvr>
                                        <p:cTn id="17" dur="500"/>
                                        <p:tgtEl>
                                          <p:spTgt spid="2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
                                            <p:txEl>
                                              <p:pRg st="3" end="3"/>
                                            </p:txEl>
                                          </p:spTgt>
                                        </p:tgtEl>
                                        <p:attrNameLst>
                                          <p:attrName>style.visibility</p:attrName>
                                        </p:attrNameLst>
                                      </p:cBhvr>
                                      <p:to>
                                        <p:strVal val="visible"/>
                                      </p:to>
                                    </p:set>
                                    <p:animEffect transition="in" filter="fade">
                                      <p:cBhvr>
                                        <p:cTn id="22" dur="500"/>
                                        <p:tgtEl>
                                          <p:spTgt spid="2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
                                            <p:txEl>
                                              <p:pRg st="4" end="4"/>
                                            </p:txEl>
                                          </p:spTgt>
                                        </p:tgtEl>
                                        <p:attrNameLst>
                                          <p:attrName>style.visibility</p:attrName>
                                        </p:attrNameLst>
                                      </p:cBhvr>
                                      <p:to>
                                        <p:strVal val="visible"/>
                                      </p:to>
                                    </p:set>
                                    <p:animEffect transition="in" filter="fade">
                                      <p:cBhvr>
                                        <p:cTn id="27" dur="500"/>
                                        <p:tgtEl>
                                          <p:spTgt spid="2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dirty="0"/>
              <a:t>In Creation...</a:t>
            </a:r>
            <a:endParaRPr dirty="0"/>
          </a:p>
        </p:txBody>
      </p:sp>
      <p:sp>
        <p:nvSpPr>
          <p:cNvPr id="237" name="Google Shape;237;p1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lt1"/>
              </a:buClr>
              <a:buSzPts val="3200"/>
              <a:buChar char="•"/>
            </a:pPr>
            <a:r>
              <a:rPr lang="en-US" dirty="0"/>
              <a:t>A strong partnership of Man and Woman</a:t>
            </a:r>
          </a:p>
          <a:p>
            <a:pPr marL="342900" lvl="0" indent="-342900" algn="l" rtl="0">
              <a:lnSpc>
                <a:spcPct val="90000"/>
              </a:lnSpc>
              <a:spcBef>
                <a:spcPts val="0"/>
              </a:spcBef>
              <a:spcAft>
                <a:spcPts val="0"/>
              </a:spcAft>
              <a:buClr>
                <a:schemeClr val="lt1"/>
              </a:buClr>
              <a:buSzPts val="3200"/>
              <a:buChar char="•"/>
            </a:pPr>
            <a:r>
              <a:rPr lang="en-US" dirty="0"/>
              <a:t>Equality</a:t>
            </a:r>
            <a:endParaRPr dirty="0"/>
          </a:p>
          <a:p>
            <a:pPr marL="342900" lvl="0" indent="-342900" algn="l" rtl="0">
              <a:lnSpc>
                <a:spcPct val="90000"/>
              </a:lnSpc>
              <a:spcBef>
                <a:spcPts val="640"/>
              </a:spcBef>
              <a:spcAft>
                <a:spcPts val="0"/>
              </a:spcAft>
              <a:buClr>
                <a:schemeClr val="lt1"/>
              </a:buClr>
              <a:buSzPts val="3200"/>
              <a:buChar char="•"/>
            </a:pPr>
            <a:r>
              <a:rPr lang="en-US" dirty="0"/>
              <a:t>Joint dominion over creation</a:t>
            </a:r>
            <a:endParaRPr dirty="0"/>
          </a:p>
          <a:p>
            <a:pPr marL="342900" lvl="0" indent="-342900" algn="l" rtl="0">
              <a:lnSpc>
                <a:spcPct val="90000"/>
              </a:lnSpc>
              <a:spcBef>
                <a:spcPts val="640"/>
              </a:spcBef>
              <a:spcAft>
                <a:spcPts val="0"/>
              </a:spcAft>
              <a:buClr>
                <a:schemeClr val="lt1"/>
              </a:buClr>
              <a:buSzPts val="3200"/>
              <a:buChar char="•"/>
            </a:pPr>
            <a:r>
              <a:rPr lang="en-US" dirty="0"/>
              <a:t>Everything working as intended.</a:t>
            </a:r>
            <a:endParaRPr dirty="0"/>
          </a:p>
          <a:p>
            <a:pPr marL="342900" lvl="0" indent="-139700" algn="l" rtl="0">
              <a:lnSpc>
                <a:spcPct val="90000"/>
              </a:lnSpc>
              <a:spcBef>
                <a:spcPts val="640"/>
              </a:spcBef>
              <a:spcAft>
                <a:spcPts val="0"/>
              </a:spcAft>
              <a:buClr>
                <a:schemeClr val="lt1"/>
              </a:buClr>
              <a:buSzPts val="3200"/>
              <a:buNone/>
            </a:pPr>
            <a:endParaRPr dirty="0"/>
          </a:p>
          <a:p>
            <a:pPr marL="342900" lvl="0" indent="-342900" algn="l" rtl="0">
              <a:lnSpc>
                <a:spcPct val="90000"/>
              </a:lnSpc>
              <a:spcBef>
                <a:spcPts val="640"/>
              </a:spcBef>
              <a:spcAft>
                <a:spcPts val="0"/>
              </a:spcAft>
              <a:buClr>
                <a:schemeClr val="lt1"/>
              </a:buClr>
              <a:buSzPts val="3200"/>
              <a:buChar char="•"/>
            </a:pPr>
            <a:r>
              <a:rPr lang="en-US" dirty="0"/>
              <a:t>Hebrew Term for this: </a:t>
            </a:r>
            <a:r>
              <a:rPr lang="en-US" b="1" i="1" dirty="0"/>
              <a:t>Shalom</a:t>
            </a:r>
            <a:endParaRPr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xEl>
                                              <p:pRg st="0" end="0"/>
                                            </p:txEl>
                                          </p:spTgt>
                                        </p:tgtEl>
                                        <p:attrNameLst>
                                          <p:attrName>style.visibility</p:attrName>
                                        </p:attrNameLst>
                                      </p:cBhvr>
                                      <p:to>
                                        <p:strVal val="visible"/>
                                      </p:to>
                                    </p:set>
                                    <p:animEffect transition="in" filter="fade">
                                      <p:cBhvr>
                                        <p:cTn id="7" dur="500"/>
                                        <p:tgtEl>
                                          <p:spTgt spid="2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xEl>
                                              <p:pRg st="1" end="1"/>
                                            </p:txEl>
                                          </p:spTgt>
                                        </p:tgtEl>
                                        <p:attrNameLst>
                                          <p:attrName>style.visibility</p:attrName>
                                        </p:attrNameLst>
                                      </p:cBhvr>
                                      <p:to>
                                        <p:strVal val="visible"/>
                                      </p:to>
                                    </p:set>
                                    <p:animEffect transition="in" filter="fade">
                                      <p:cBhvr>
                                        <p:cTn id="12" dur="500"/>
                                        <p:tgtEl>
                                          <p:spTgt spid="2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7">
                                            <p:txEl>
                                              <p:pRg st="2" end="2"/>
                                            </p:txEl>
                                          </p:spTgt>
                                        </p:tgtEl>
                                        <p:attrNameLst>
                                          <p:attrName>style.visibility</p:attrName>
                                        </p:attrNameLst>
                                      </p:cBhvr>
                                      <p:to>
                                        <p:strVal val="visible"/>
                                      </p:to>
                                    </p:set>
                                    <p:animEffect transition="in" filter="fade">
                                      <p:cBhvr>
                                        <p:cTn id="17" dur="500"/>
                                        <p:tgtEl>
                                          <p:spTgt spid="2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7">
                                            <p:txEl>
                                              <p:pRg st="3" end="3"/>
                                            </p:txEl>
                                          </p:spTgt>
                                        </p:tgtEl>
                                        <p:attrNameLst>
                                          <p:attrName>style.visibility</p:attrName>
                                        </p:attrNameLst>
                                      </p:cBhvr>
                                      <p:to>
                                        <p:strVal val="visible"/>
                                      </p:to>
                                    </p:set>
                                    <p:animEffect transition="in" filter="fade">
                                      <p:cBhvr>
                                        <p:cTn id="22" dur="500"/>
                                        <p:tgtEl>
                                          <p:spTgt spid="2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7">
                                            <p:txEl>
                                              <p:pRg st="5" end="5"/>
                                            </p:txEl>
                                          </p:spTgt>
                                        </p:tgtEl>
                                        <p:attrNameLst>
                                          <p:attrName>style.visibility</p:attrName>
                                        </p:attrNameLst>
                                      </p:cBhvr>
                                      <p:to>
                                        <p:strVal val="visible"/>
                                      </p:to>
                                    </p:set>
                                    <p:animEffect transition="in" filter="fade">
                                      <p:cBhvr>
                                        <p:cTn id="27" dur="500"/>
                                        <p:tgtEl>
                                          <p:spTgt spid="2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3077766"/>
          </a:xfrm>
          <a:prstGeom prst="rect">
            <a:avLst/>
          </a:prstGeom>
          <a:noFill/>
        </p:spPr>
        <p:txBody>
          <a:bodyPr wrap="square" rtlCol="0">
            <a:spAutoFit/>
          </a:bodyPr>
          <a:lstStyle/>
          <a:p>
            <a:pPr marL="0" marR="0">
              <a:spcBef>
                <a:spcPts val="0"/>
              </a:spcBef>
              <a:spcAft>
                <a:spcPts val="0"/>
              </a:spcAft>
            </a:pPr>
            <a:r>
              <a:rPr lang="en-US" sz="2000" kern="100" dirty="0">
                <a:effectLst/>
                <a:ea typeface="Calibri" panose="020F0502020204030204" pitchFamily="34" charset="0"/>
                <a:cs typeface="Arial" panose="020B0604020202020204" pitchFamily="34" charset="0"/>
              </a:rPr>
              <a:t>Now the snake was more cunning than all the beasts of the field which YHWH God made. And he said to the woman,</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“Did God really say you may not eat from any tree of the garden?”</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The woman said to the serpent,</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“We may eat the fruit from the tree(s) of the garden,</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But the fruit from the tree in the middle of the garden,</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God said you may not eat from it, nor touch it, lest you will die.</a:t>
            </a:r>
          </a:p>
          <a:p>
            <a:pPr marL="0" marR="0">
              <a:spcBef>
                <a:spcPts val="0"/>
              </a:spcBef>
              <a:spcAft>
                <a:spcPts val="0"/>
              </a:spcAft>
            </a:pPr>
            <a:endParaRPr lang="en-US" kern="100" dirty="0">
              <a:effectLst/>
              <a:ea typeface="Calibri" panose="020F0502020204030204" pitchFamily="34" charset="0"/>
              <a:cs typeface="Arial" panose="020B0604020202020204" pitchFamily="34" charset="0"/>
            </a:endParaRPr>
          </a:p>
          <a:p>
            <a:endParaRPr lang="en-US" dirty="0"/>
          </a:p>
          <a:p>
            <a:pPr algn="r"/>
            <a:r>
              <a:rPr lang="en-US" dirty="0"/>
              <a:t>Gen 3:1–3 (my translation)</a:t>
            </a:r>
          </a:p>
        </p:txBody>
      </p:sp>
      <p:sp>
        <p:nvSpPr>
          <p:cNvPr id="2" name="TextBox 1">
            <a:extLst>
              <a:ext uri="{FF2B5EF4-FFF2-40B4-BE49-F238E27FC236}">
                <a16:creationId xmlns:a16="http://schemas.microsoft.com/office/drawing/2014/main" id="{3CBC3CD7-E7C0-A886-2E9D-5F9A974F6FCE}"/>
              </a:ext>
            </a:extLst>
          </p:cNvPr>
          <p:cNvSpPr txBox="1"/>
          <p:nvPr/>
        </p:nvSpPr>
        <p:spPr>
          <a:xfrm>
            <a:off x="438150" y="4149578"/>
            <a:ext cx="8267699" cy="646331"/>
          </a:xfrm>
          <a:prstGeom prst="rect">
            <a:avLst/>
          </a:prstGeom>
          <a:noFill/>
        </p:spPr>
        <p:txBody>
          <a:bodyPr wrap="square" rtlCol="0">
            <a:spAutoFit/>
          </a:bodyPr>
          <a:lstStyle/>
          <a:p>
            <a:pPr algn="ctr"/>
            <a:r>
              <a:rPr lang="en-US" sz="3600" dirty="0"/>
              <a:t>Notice anything different here?</a:t>
            </a:r>
          </a:p>
        </p:txBody>
      </p:sp>
    </p:spTree>
    <p:extLst>
      <p:ext uri="{BB962C8B-B14F-4D97-AF65-F5344CB8AC3E}">
        <p14:creationId xmlns:p14="http://schemas.microsoft.com/office/powerpoint/2010/main" val="134256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3631763"/>
          </a:xfrm>
          <a:prstGeom prst="rect">
            <a:avLst/>
          </a:prstGeom>
          <a:noFill/>
        </p:spPr>
        <p:txBody>
          <a:bodyPr wrap="square" rtlCol="0">
            <a:spAutoFit/>
          </a:bodyPr>
          <a:lstStyle/>
          <a:p>
            <a:pPr marL="0" marR="0">
              <a:spcBef>
                <a:spcPts val="0"/>
              </a:spcBef>
              <a:spcAft>
                <a:spcPts val="0"/>
              </a:spcAft>
            </a:pPr>
            <a:r>
              <a:rPr lang="en-US" kern="100" dirty="0">
                <a:effectLst/>
                <a:ea typeface="Calibri" panose="020F0502020204030204" pitchFamily="34" charset="0"/>
                <a:cs typeface="Arial" panose="020B0604020202020204" pitchFamily="34" charset="0"/>
              </a:rPr>
              <a:t>The serpent said to the woman,</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“Dying you will not die.</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Because God knows that on the day you all eat from it</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Your (pl) eyes will be opened</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And you all will be like God</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Knowing good and evil.”</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And the woman saw that</a:t>
            </a:r>
          </a:p>
          <a:p>
            <a:pPr marL="0" marR="0" indent="457200">
              <a:spcBef>
                <a:spcPts val="0"/>
              </a:spcBef>
              <a:spcAft>
                <a:spcPts val="0"/>
              </a:spcAft>
            </a:pPr>
            <a:r>
              <a:rPr lang="en-US" kern="100" dirty="0">
                <a:effectLst/>
                <a:ea typeface="Calibri" panose="020F0502020204030204" pitchFamily="34" charset="0"/>
                <a:cs typeface="Arial" panose="020B0604020202020204" pitchFamily="34" charset="0"/>
              </a:rPr>
              <a:t>the tree was good for eating</a:t>
            </a:r>
          </a:p>
          <a:p>
            <a:pPr marL="0" marR="0" indent="457200">
              <a:spcBef>
                <a:spcPts val="0"/>
              </a:spcBef>
              <a:spcAft>
                <a:spcPts val="0"/>
              </a:spcAft>
            </a:pPr>
            <a:r>
              <a:rPr lang="en-US" kern="100" dirty="0">
                <a:effectLst/>
                <a:ea typeface="Calibri" panose="020F0502020204030204" pitchFamily="34" charset="0"/>
                <a:cs typeface="Arial" panose="020B0604020202020204" pitchFamily="34" charset="0"/>
              </a:rPr>
              <a:t>and attractive to the eyes</a:t>
            </a:r>
          </a:p>
          <a:p>
            <a:r>
              <a:rPr lang="en-US" dirty="0">
                <a:effectLst/>
                <a:ea typeface="Calibri" panose="020F0502020204030204" pitchFamily="34" charset="0"/>
              </a:rPr>
              <a:t>	and the tree was desirable for wisdom.</a:t>
            </a:r>
            <a:r>
              <a:rPr lang="en-US" dirty="0">
                <a:effectLst/>
              </a:rPr>
              <a:t> </a:t>
            </a:r>
            <a:endParaRPr lang="en-US" kern="100" dirty="0">
              <a:effectLst/>
              <a:ea typeface="Calibri" panose="020F0502020204030204" pitchFamily="34" charset="0"/>
              <a:cs typeface="Arial" panose="020B0604020202020204" pitchFamily="34" charset="0"/>
            </a:endParaRPr>
          </a:p>
          <a:p>
            <a:endParaRPr lang="en-US" sz="1600" dirty="0"/>
          </a:p>
          <a:p>
            <a:pPr algn="r"/>
            <a:r>
              <a:rPr lang="en-US" sz="1600" dirty="0"/>
              <a:t>Gen 3:4–6a (my translation)</a:t>
            </a:r>
          </a:p>
        </p:txBody>
      </p:sp>
    </p:spTree>
    <p:extLst>
      <p:ext uri="{BB962C8B-B14F-4D97-AF65-F5344CB8AC3E}">
        <p14:creationId xmlns:p14="http://schemas.microsoft.com/office/powerpoint/2010/main" val="17807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3323987"/>
          </a:xfrm>
          <a:prstGeom prst="rect">
            <a:avLst/>
          </a:prstGeom>
          <a:noFill/>
        </p:spPr>
        <p:txBody>
          <a:bodyPr wrap="square" rtlCol="0">
            <a:spAutoFit/>
          </a:bodyPr>
          <a:lstStyle/>
          <a:p>
            <a:pPr marL="0" marR="0">
              <a:spcBef>
                <a:spcPts val="0"/>
              </a:spcBef>
              <a:spcAft>
                <a:spcPts val="0"/>
              </a:spcAft>
            </a:pPr>
            <a:r>
              <a:rPr lang="en-US" sz="1800" kern="100" dirty="0">
                <a:effectLst/>
                <a:ea typeface="Calibri" panose="020F0502020204030204" pitchFamily="34" charset="0"/>
                <a:cs typeface="Arial" panose="020B0604020202020204" pitchFamily="34" charset="0"/>
              </a:rPr>
              <a:t>And the woman took from its fruit,</a:t>
            </a:r>
          </a:p>
          <a:p>
            <a:pPr marL="0" marR="0">
              <a:spcBef>
                <a:spcPts val="0"/>
              </a:spcBef>
              <a:spcAft>
                <a:spcPts val="0"/>
              </a:spcAft>
            </a:pPr>
            <a:r>
              <a:rPr lang="en-US" sz="1800" kern="100" dirty="0">
                <a:effectLst/>
                <a:ea typeface="Calibri" panose="020F0502020204030204" pitchFamily="34" charset="0"/>
                <a:cs typeface="Arial" panose="020B0604020202020204" pitchFamily="34" charset="0"/>
              </a:rPr>
              <a:t>	And she ate.</a:t>
            </a:r>
          </a:p>
          <a:p>
            <a:pPr marL="0" marR="0">
              <a:spcBef>
                <a:spcPts val="0"/>
              </a:spcBef>
              <a:spcAft>
                <a:spcPts val="0"/>
              </a:spcAft>
            </a:pPr>
            <a:r>
              <a:rPr lang="en-US" sz="1800" kern="100" dirty="0">
                <a:effectLst/>
                <a:ea typeface="Calibri" panose="020F0502020204030204" pitchFamily="34" charset="0"/>
                <a:cs typeface="Arial" panose="020B0604020202020204" pitchFamily="34" charset="0"/>
              </a:rPr>
              <a:t>And she also gave to her man/husband who was with her,</a:t>
            </a:r>
          </a:p>
          <a:p>
            <a:pPr marL="0" marR="0">
              <a:spcBef>
                <a:spcPts val="0"/>
              </a:spcBef>
              <a:spcAft>
                <a:spcPts val="0"/>
              </a:spcAft>
            </a:pPr>
            <a:r>
              <a:rPr lang="en-US" sz="1800" kern="100" dirty="0">
                <a:effectLst/>
                <a:ea typeface="Calibri" panose="020F0502020204030204" pitchFamily="34" charset="0"/>
                <a:cs typeface="Arial" panose="020B0604020202020204" pitchFamily="34" charset="0"/>
              </a:rPr>
              <a:t>	And he ate.</a:t>
            </a:r>
          </a:p>
          <a:p>
            <a:pPr marL="0" marR="0">
              <a:spcBef>
                <a:spcPts val="0"/>
              </a:spcBef>
              <a:spcAft>
                <a:spcPts val="0"/>
              </a:spcAft>
            </a:pPr>
            <a:r>
              <a:rPr lang="en-US" sz="1800" kern="100" dirty="0">
                <a:effectLst/>
                <a:ea typeface="Calibri" panose="020F0502020204030204" pitchFamily="34" charset="0"/>
                <a:cs typeface="Arial" panose="020B0604020202020204" pitchFamily="34" charset="0"/>
              </a:rPr>
              <a:t>And the eyes of the two of them were opened</a:t>
            </a:r>
          </a:p>
          <a:p>
            <a:pPr marL="0" marR="0">
              <a:spcBef>
                <a:spcPts val="0"/>
              </a:spcBef>
              <a:spcAft>
                <a:spcPts val="0"/>
              </a:spcAft>
            </a:pPr>
            <a:r>
              <a:rPr lang="en-US" sz="1800" kern="100" dirty="0">
                <a:effectLst/>
                <a:ea typeface="Calibri" panose="020F0502020204030204" pitchFamily="34" charset="0"/>
                <a:cs typeface="Arial" panose="020B0604020202020204" pitchFamily="34" charset="0"/>
              </a:rPr>
              <a:t>	And they knew that they were naked</a:t>
            </a:r>
          </a:p>
          <a:p>
            <a:pPr marL="0" marR="0">
              <a:spcBef>
                <a:spcPts val="0"/>
              </a:spcBef>
              <a:spcAft>
                <a:spcPts val="0"/>
              </a:spcAft>
            </a:pPr>
            <a:r>
              <a:rPr lang="en-US" sz="1800" kern="100" dirty="0">
                <a:effectLst/>
                <a:ea typeface="Calibri" panose="020F0502020204030204" pitchFamily="34" charset="0"/>
                <a:cs typeface="Arial" panose="020B0604020202020204" pitchFamily="34" charset="0"/>
              </a:rPr>
              <a:t>And they sewed fig leaves</a:t>
            </a:r>
          </a:p>
          <a:p>
            <a:pPr marL="0" marR="0">
              <a:spcBef>
                <a:spcPts val="0"/>
              </a:spcBef>
              <a:spcAft>
                <a:spcPts val="0"/>
              </a:spcAft>
            </a:pPr>
            <a:r>
              <a:rPr lang="en-US" sz="1800" kern="100" dirty="0">
                <a:effectLst/>
                <a:ea typeface="Calibri" panose="020F0502020204030204" pitchFamily="34" charset="0"/>
                <a:cs typeface="Arial" panose="020B0604020202020204" pitchFamily="34" charset="0"/>
              </a:rPr>
              <a:t>	And made for themselves loincloths.</a:t>
            </a:r>
          </a:p>
          <a:p>
            <a:endParaRPr lang="en-US" kern="100" dirty="0">
              <a:effectLst/>
              <a:ea typeface="Calibri" panose="020F0502020204030204" pitchFamily="34" charset="0"/>
              <a:cs typeface="Arial" panose="020B0604020202020204" pitchFamily="34" charset="0"/>
            </a:endParaRPr>
          </a:p>
          <a:p>
            <a:pPr marL="0" marR="0">
              <a:spcBef>
                <a:spcPts val="0"/>
              </a:spcBef>
              <a:spcAft>
                <a:spcPts val="0"/>
              </a:spcAft>
            </a:pPr>
            <a:endParaRPr lang="en-US" sz="1600" kern="100" dirty="0">
              <a:effectLst/>
              <a:ea typeface="Calibri" panose="020F0502020204030204" pitchFamily="34" charset="0"/>
              <a:cs typeface="Arial" panose="020B0604020202020204" pitchFamily="34" charset="0"/>
            </a:endParaRPr>
          </a:p>
          <a:p>
            <a:endParaRPr lang="en-US" sz="1600" dirty="0"/>
          </a:p>
          <a:p>
            <a:pPr algn="r"/>
            <a:r>
              <a:rPr lang="en-US" sz="1600" dirty="0"/>
              <a:t>Gen 3:6b–7 (my translation)</a:t>
            </a:r>
          </a:p>
        </p:txBody>
      </p:sp>
      <p:sp>
        <p:nvSpPr>
          <p:cNvPr id="2" name="TextBox 1">
            <a:extLst>
              <a:ext uri="{FF2B5EF4-FFF2-40B4-BE49-F238E27FC236}">
                <a16:creationId xmlns:a16="http://schemas.microsoft.com/office/drawing/2014/main" id="{3CBC3CD7-E7C0-A886-2E9D-5F9A974F6FCE}"/>
              </a:ext>
            </a:extLst>
          </p:cNvPr>
          <p:cNvSpPr txBox="1"/>
          <p:nvPr/>
        </p:nvSpPr>
        <p:spPr>
          <a:xfrm>
            <a:off x="438150" y="4149578"/>
            <a:ext cx="8267699" cy="646331"/>
          </a:xfrm>
          <a:prstGeom prst="rect">
            <a:avLst/>
          </a:prstGeom>
          <a:noFill/>
        </p:spPr>
        <p:txBody>
          <a:bodyPr wrap="square" rtlCol="0">
            <a:spAutoFit/>
          </a:bodyPr>
          <a:lstStyle/>
          <a:p>
            <a:pPr algn="ctr"/>
            <a:r>
              <a:rPr lang="en-US" sz="3600" dirty="0"/>
              <a:t>Where is the man when all this happens?</a:t>
            </a:r>
          </a:p>
        </p:txBody>
      </p:sp>
    </p:spTree>
    <p:extLst>
      <p:ext uri="{BB962C8B-B14F-4D97-AF65-F5344CB8AC3E}">
        <p14:creationId xmlns:p14="http://schemas.microsoft.com/office/powerpoint/2010/main" val="345317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4031873"/>
          </a:xfrm>
          <a:prstGeom prst="rect">
            <a:avLst/>
          </a:prstGeom>
          <a:noFill/>
        </p:spPr>
        <p:txBody>
          <a:bodyPr wrap="square" rtlCol="0">
            <a:spAutoFit/>
          </a:bodyPr>
          <a:lstStyle/>
          <a:p>
            <a:pPr marL="0" marR="0">
              <a:spcBef>
                <a:spcPts val="0"/>
              </a:spcBef>
              <a:spcAft>
                <a:spcPts val="0"/>
              </a:spcAft>
            </a:pPr>
            <a:r>
              <a:rPr lang="en-US" sz="2000" kern="100" dirty="0">
                <a:effectLst/>
                <a:ea typeface="Calibri" panose="020F0502020204030204" pitchFamily="34" charset="0"/>
                <a:cs typeface="Arial" panose="020B0604020202020204" pitchFamily="34" charset="0"/>
              </a:rPr>
              <a:t>And </a:t>
            </a:r>
            <a:r>
              <a:rPr lang="en-US" sz="2000" i="1" kern="100" dirty="0">
                <a:effectLst/>
                <a:ea typeface="Calibri" panose="020F0502020204030204" pitchFamily="34" charset="0"/>
                <a:cs typeface="Arial" panose="020B0604020202020204" pitchFamily="34" charset="0"/>
              </a:rPr>
              <a:t>the groundling</a:t>
            </a:r>
            <a:r>
              <a:rPr lang="en-US" sz="2000" kern="100" dirty="0">
                <a:effectLst/>
                <a:ea typeface="Calibri" panose="020F0502020204030204" pitchFamily="34" charset="0"/>
                <a:cs typeface="Arial" panose="020B0604020202020204" pitchFamily="34" charset="0"/>
              </a:rPr>
              <a:t> said,</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“The woman who you (singular) gave me,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She gave to me from the tree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I ate.”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And YHWH God said to the woman,</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“What is this you have done?”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And the woman said,</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“The snake snookered me!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I ate.”</a:t>
            </a:r>
            <a:endParaRPr lang="en-US" kern="100" dirty="0">
              <a:effectLst/>
              <a:ea typeface="Calibri" panose="020F0502020204030204" pitchFamily="34" charset="0"/>
              <a:cs typeface="Arial" panose="020B0604020202020204" pitchFamily="34" charset="0"/>
            </a:endParaRPr>
          </a:p>
          <a:p>
            <a:endParaRPr lang="en-US" dirty="0"/>
          </a:p>
          <a:p>
            <a:pPr algn="r"/>
            <a:r>
              <a:rPr lang="en-US" dirty="0"/>
              <a:t>Gen 3:12–13 (my translation)</a:t>
            </a:r>
          </a:p>
        </p:txBody>
      </p:sp>
    </p:spTree>
    <p:extLst>
      <p:ext uri="{BB962C8B-B14F-4D97-AF65-F5344CB8AC3E}">
        <p14:creationId xmlns:p14="http://schemas.microsoft.com/office/powerpoint/2010/main" val="399100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3724096"/>
          </a:xfrm>
          <a:prstGeom prst="rect">
            <a:avLst/>
          </a:prstGeom>
          <a:noFill/>
        </p:spPr>
        <p:txBody>
          <a:bodyPr wrap="square" rtlCol="0">
            <a:spAutoFit/>
          </a:bodyPr>
          <a:lstStyle/>
          <a:p>
            <a:pPr marL="0" marR="0">
              <a:spcBef>
                <a:spcPts val="0"/>
              </a:spcBef>
              <a:spcAft>
                <a:spcPts val="0"/>
              </a:spcAft>
            </a:pPr>
            <a:r>
              <a:rPr lang="en-US" sz="2000" kern="100" dirty="0">
                <a:effectLst/>
                <a:ea typeface="Calibri" panose="020F0502020204030204" pitchFamily="34" charset="0"/>
                <a:cs typeface="Arial" panose="020B0604020202020204" pitchFamily="34" charset="0"/>
              </a:rPr>
              <a:t>And YHWH God said to the snake,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“Because you did this,</a:t>
            </a:r>
          </a:p>
          <a:p>
            <a:pPr marL="0" marR="0" indent="457200">
              <a:spcBef>
                <a:spcPts val="0"/>
              </a:spcBef>
              <a:spcAft>
                <a:spcPts val="0"/>
              </a:spcAft>
            </a:pPr>
            <a:r>
              <a:rPr lang="en-US" sz="2000" b="1" i="1" u="sng" kern="100" dirty="0">
                <a:effectLst/>
                <a:ea typeface="Calibri" panose="020F0502020204030204" pitchFamily="34" charset="0"/>
                <a:cs typeface="Arial" panose="020B0604020202020204" pitchFamily="34" charset="0"/>
              </a:rPr>
              <a:t>cursed are you</a:t>
            </a:r>
            <a:r>
              <a:rPr lang="en-US" sz="2000" kern="100" dirty="0">
                <a:effectLst/>
                <a:ea typeface="Calibri" panose="020F0502020204030204" pitchFamily="34" charset="0"/>
                <a:cs typeface="Arial" panose="020B0604020202020204" pitchFamily="34" charset="0"/>
              </a:rPr>
              <a:t> from all the beasts</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from all the animals of the field.</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Upon your belly you will crawl.</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dust you will eat all the days of your life.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I will place hostility between you and the woman,</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between your seed and her seed.</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He will strike your head,</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you will strike his heel.”</a:t>
            </a:r>
          </a:p>
          <a:p>
            <a:endParaRPr lang="en-US" dirty="0"/>
          </a:p>
          <a:p>
            <a:pPr algn="r"/>
            <a:r>
              <a:rPr lang="en-US" dirty="0"/>
              <a:t>Gen 3:14–15 (my translation)</a:t>
            </a:r>
          </a:p>
        </p:txBody>
      </p:sp>
      <p:sp>
        <p:nvSpPr>
          <p:cNvPr id="2" name="TextBox 1">
            <a:extLst>
              <a:ext uri="{FF2B5EF4-FFF2-40B4-BE49-F238E27FC236}">
                <a16:creationId xmlns:a16="http://schemas.microsoft.com/office/drawing/2014/main" id="{3CBC3CD7-E7C0-A886-2E9D-5F9A974F6FCE}"/>
              </a:ext>
            </a:extLst>
          </p:cNvPr>
          <p:cNvSpPr txBox="1"/>
          <p:nvPr/>
        </p:nvSpPr>
        <p:spPr>
          <a:xfrm>
            <a:off x="438150" y="4149578"/>
            <a:ext cx="8267699" cy="646331"/>
          </a:xfrm>
          <a:prstGeom prst="rect">
            <a:avLst/>
          </a:prstGeom>
          <a:noFill/>
        </p:spPr>
        <p:txBody>
          <a:bodyPr wrap="square" rtlCol="0">
            <a:spAutoFit/>
          </a:bodyPr>
          <a:lstStyle/>
          <a:p>
            <a:pPr algn="ctr"/>
            <a:r>
              <a:rPr lang="en-US" sz="3600" dirty="0"/>
              <a:t>What is cursed?</a:t>
            </a:r>
          </a:p>
        </p:txBody>
      </p:sp>
    </p:spTree>
    <p:extLst>
      <p:ext uri="{BB962C8B-B14F-4D97-AF65-F5344CB8AC3E}">
        <p14:creationId xmlns:p14="http://schemas.microsoft.com/office/powerpoint/2010/main" val="270549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0E64-3314-514B-E5B9-5BDD1C91E0F5}"/>
              </a:ext>
            </a:extLst>
          </p:cNvPr>
          <p:cNvSpPr>
            <a:spLocks noGrp="1"/>
          </p:cNvSpPr>
          <p:nvPr>
            <p:ph type="title"/>
          </p:nvPr>
        </p:nvSpPr>
        <p:spPr/>
        <p:txBody>
          <a:bodyPr/>
          <a:lstStyle/>
          <a:p>
            <a:r>
              <a:rPr lang="en-US" dirty="0" err="1"/>
              <a:t>www.SteppingIntoTheJordan.com</a:t>
            </a:r>
            <a:endParaRPr lang="en-US" dirty="0"/>
          </a:p>
        </p:txBody>
      </p:sp>
      <p:pic>
        <p:nvPicPr>
          <p:cNvPr id="3" name="Picture 2">
            <a:extLst>
              <a:ext uri="{FF2B5EF4-FFF2-40B4-BE49-F238E27FC236}">
                <a16:creationId xmlns:a16="http://schemas.microsoft.com/office/drawing/2014/main" id="{694A2805-2932-6E43-0066-D49D94A297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23975" y="1108354"/>
            <a:ext cx="6496050" cy="3829167"/>
          </a:xfrm>
          <a:prstGeom prst="rect">
            <a:avLst/>
          </a:prstGeom>
        </p:spPr>
      </p:pic>
    </p:spTree>
    <p:extLst>
      <p:ext uri="{BB962C8B-B14F-4D97-AF65-F5344CB8AC3E}">
        <p14:creationId xmlns:p14="http://schemas.microsoft.com/office/powerpoint/2010/main" val="147146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2769989"/>
          </a:xfrm>
          <a:prstGeom prst="rect">
            <a:avLst/>
          </a:prstGeom>
          <a:noFill/>
        </p:spPr>
        <p:txBody>
          <a:bodyPr wrap="square" rtlCol="0">
            <a:spAutoFit/>
          </a:bodyPr>
          <a:lstStyle/>
          <a:p>
            <a:pPr marL="0" marR="0">
              <a:spcBef>
                <a:spcPts val="0"/>
              </a:spcBef>
              <a:spcAft>
                <a:spcPts val="0"/>
              </a:spcAft>
            </a:pPr>
            <a:r>
              <a:rPr lang="en-US" sz="2000" kern="100" dirty="0">
                <a:effectLst/>
                <a:ea typeface="Calibri" panose="020F0502020204030204" pitchFamily="34" charset="0"/>
                <a:cs typeface="Arial" panose="020B0604020202020204" pitchFamily="34" charset="0"/>
              </a:rPr>
              <a:t>And to the woman he said,</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“I will greatly increase your hardship and pregnancy.</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In hardship you will bear children.</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to your husband you will desire</a:t>
            </a:r>
          </a:p>
          <a:p>
            <a:pPr marL="0" marR="0">
              <a:spcBef>
                <a:spcPts val="0"/>
              </a:spcBef>
              <a:spcAft>
                <a:spcPts val="0"/>
              </a:spcAft>
            </a:pPr>
            <a:r>
              <a:rPr lang="en-US" sz="2000" kern="100" dirty="0">
                <a:effectLst/>
                <a:ea typeface="Calibri" panose="020F0502020204030204" pitchFamily="34" charset="0"/>
                <a:cs typeface="Arial" panose="020B0604020202020204" pitchFamily="34" charset="0"/>
              </a:rPr>
              <a:t>		And he will rule you.”</a:t>
            </a:r>
          </a:p>
          <a:p>
            <a:pPr marL="0" marR="0">
              <a:spcBef>
                <a:spcPts val="0"/>
              </a:spcBef>
              <a:spcAft>
                <a:spcPts val="0"/>
              </a:spcAft>
            </a:pPr>
            <a:endParaRPr lang="en-US" sz="2000" kern="100" dirty="0">
              <a:effectLst/>
              <a:ea typeface="Calibri" panose="020F0502020204030204" pitchFamily="34" charset="0"/>
              <a:cs typeface="Arial" panose="020B0604020202020204" pitchFamily="34" charset="0"/>
            </a:endParaRPr>
          </a:p>
          <a:p>
            <a:pPr marL="0" marR="0">
              <a:spcBef>
                <a:spcPts val="0"/>
              </a:spcBef>
              <a:spcAft>
                <a:spcPts val="0"/>
              </a:spcAft>
            </a:pPr>
            <a:endParaRPr lang="en-US" kern="100" dirty="0">
              <a:effectLst/>
              <a:ea typeface="Calibri" panose="020F0502020204030204" pitchFamily="34" charset="0"/>
              <a:cs typeface="Arial" panose="020B0604020202020204" pitchFamily="34" charset="0"/>
            </a:endParaRPr>
          </a:p>
          <a:p>
            <a:endParaRPr lang="en-US" dirty="0"/>
          </a:p>
          <a:p>
            <a:pPr algn="r"/>
            <a:r>
              <a:rPr lang="en-US" dirty="0"/>
              <a:t>Gen 3:16 (my translation)</a:t>
            </a:r>
          </a:p>
        </p:txBody>
      </p:sp>
      <p:sp>
        <p:nvSpPr>
          <p:cNvPr id="2" name="TextBox 1">
            <a:extLst>
              <a:ext uri="{FF2B5EF4-FFF2-40B4-BE49-F238E27FC236}">
                <a16:creationId xmlns:a16="http://schemas.microsoft.com/office/drawing/2014/main" id="{3CBC3CD7-E7C0-A886-2E9D-5F9A974F6FCE}"/>
              </a:ext>
            </a:extLst>
          </p:cNvPr>
          <p:cNvSpPr txBox="1"/>
          <p:nvPr/>
        </p:nvSpPr>
        <p:spPr>
          <a:xfrm>
            <a:off x="438148" y="3610563"/>
            <a:ext cx="8267699" cy="646331"/>
          </a:xfrm>
          <a:prstGeom prst="rect">
            <a:avLst/>
          </a:prstGeom>
          <a:noFill/>
        </p:spPr>
        <p:txBody>
          <a:bodyPr wrap="square" rtlCol="0">
            <a:spAutoFit/>
          </a:bodyPr>
          <a:lstStyle/>
          <a:p>
            <a:pPr algn="ctr"/>
            <a:r>
              <a:rPr lang="en-US" sz="3600" dirty="0"/>
              <a:t>What is cursed?</a:t>
            </a:r>
          </a:p>
        </p:txBody>
      </p:sp>
      <p:sp>
        <p:nvSpPr>
          <p:cNvPr id="4" name="TextBox 3">
            <a:extLst>
              <a:ext uri="{FF2B5EF4-FFF2-40B4-BE49-F238E27FC236}">
                <a16:creationId xmlns:a16="http://schemas.microsoft.com/office/drawing/2014/main" id="{53435207-56FA-CD75-05A5-170E677D2A4F}"/>
              </a:ext>
            </a:extLst>
          </p:cNvPr>
          <p:cNvSpPr txBox="1"/>
          <p:nvPr/>
        </p:nvSpPr>
        <p:spPr>
          <a:xfrm>
            <a:off x="438148" y="4256894"/>
            <a:ext cx="8267699" cy="646331"/>
          </a:xfrm>
          <a:prstGeom prst="rect">
            <a:avLst/>
          </a:prstGeom>
          <a:noFill/>
        </p:spPr>
        <p:txBody>
          <a:bodyPr wrap="square" rtlCol="0">
            <a:spAutoFit/>
          </a:bodyPr>
          <a:lstStyle/>
          <a:p>
            <a:pPr algn="ctr"/>
            <a:r>
              <a:rPr lang="en-US" sz="3600" dirty="0"/>
              <a:t>The woman is not cursed!</a:t>
            </a:r>
          </a:p>
        </p:txBody>
      </p:sp>
    </p:spTree>
    <p:extLst>
      <p:ext uri="{BB962C8B-B14F-4D97-AF65-F5344CB8AC3E}">
        <p14:creationId xmlns:p14="http://schemas.microsoft.com/office/powerpoint/2010/main" val="115865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3908762"/>
          </a:xfrm>
          <a:prstGeom prst="rect">
            <a:avLst/>
          </a:prstGeom>
          <a:noFill/>
        </p:spPr>
        <p:txBody>
          <a:bodyPr wrap="square" rtlCol="0">
            <a:spAutoFit/>
          </a:bodyPr>
          <a:lstStyle/>
          <a:p>
            <a:pPr marL="0" marR="0">
              <a:spcBef>
                <a:spcPts val="0"/>
              </a:spcBef>
              <a:spcAft>
                <a:spcPts val="0"/>
              </a:spcAft>
            </a:pPr>
            <a:r>
              <a:rPr lang="en-US" kern="100" dirty="0">
                <a:effectLst/>
                <a:ea typeface="Calibri" panose="020F0502020204030204" pitchFamily="34" charset="0"/>
                <a:cs typeface="Arial" panose="020B0604020202020204" pitchFamily="34" charset="0"/>
              </a:rPr>
              <a:t>And to Adam he said,</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“Because you listened to the voice of your woman,</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And ate from the tree which I commanded you, ‘Do not eat from it,’</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a:t>
            </a:r>
            <a:r>
              <a:rPr lang="en-US" b="1" i="1" u="sng" kern="100" dirty="0">
                <a:effectLst/>
                <a:ea typeface="Calibri" panose="020F0502020204030204" pitchFamily="34" charset="0"/>
                <a:cs typeface="Arial" panose="020B0604020202020204" pitchFamily="34" charset="0"/>
              </a:rPr>
              <a:t>Cursed</a:t>
            </a:r>
            <a:r>
              <a:rPr lang="en-US" kern="100" dirty="0">
                <a:effectLst/>
                <a:ea typeface="Calibri" panose="020F0502020204030204" pitchFamily="34" charset="0"/>
                <a:cs typeface="Arial" panose="020B0604020202020204" pitchFamily="34" charset="0"/>
              </a:rPr>
              <a:t> is the ground because of you (singular).</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In hardship you will eat all the days of your life.</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And thorns and thistles it will grow for you,</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But you will eat the plants of the field.</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By the sweat of your brow you will eat bread.</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Until you return to the ground</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Because from it you were taken.</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Because you are dust</a:t>
            </a:r>
          </a:p>
          <a:p>
            <a:pPr marL="0" marR="0">
              <a:spcBef>
                <a:spcPts val="0"/>
              </a:spcBef>
              <a:spcAft>
                <a:spcPts val="0"/>
              </a:spcAft>
            </a:pPr>
            <a:r>
              <a:rPr lang="en-US" kern="100" dirty="0">
                <a:effectLst/>
                <a:ea typeface="Calibri" panose="020F0502020204030204" pitchFamily="34" charset="0"/>
                <a:cs typeface="Arial" panose="020B0604020202020204" pitchFamily="34" charset="0"/>
              </a:rPr>
              <a:t>		And to dust you will return.</a:t>
            </a:r>
          </a:p>
          <a:p>
            <a:endParaRPr lang="en-US" sz="1600" dirty="0"/>
          </a:p>
          <a:p>
            <a:pPr algn="r"/>
            <a:r>
              <a:rPr lang="en-US" sz="1600" dirty="0"/>
              <a:t>Gen 3:17–19 (my translation)</a:t>
            </a:r>
          </a:p>
        </p:txBody>
      </p:sp>
      <p:sp>
        <p:nvSpPr>
          <p:cNvPr id="2" name="TextBox 1">
            <a:extLst>
              <a:ext uri="{FF2B5EF4-FFF2-40B4-BE49-F238E27FC236}">
                <a16:creationId xmlns:a16="http://schemas.microsoft.com/office/drawing/2014/main" id="{3CBC3CD7-E7C0-A886-2E9D-5F9A974F6FCE}"/>
              </a:ext>
            </a:extLst>
          </p:cNvPr>
          <p:cNvSpPr txBox="1"/>
          <p:nvPr/>
        </p:nvSpPr>
        <p:spPr>
          <a:xfrm>
            <a:off x="438150" y="4322828"/>
            <a:ext cx="8267699" cy="646331"/>
          </a:xfrm>
          <a:prstGeom prst="rect">
            <a:avLst/>
          </a:prstGeom>
          <a:noFill/>
        </p:spPr>
        <p:txBody>
          <a:bodyPr wrap="square" rtlCol="0">
            <a:spAutoFit/>
          </a:bodyPr>
          <a:lstStyle/>
          <a:p>
            <a:pPr algn="ctr"/>
            <a:r>
              <a:rPr lang="en-US" sz="3600" dirty="0"/>
              <a:t>What is cursed?</a:t>
            </a:r>
          </a:p>
        </p:txBody>
      </p:sp>
    </p:spTree>
    <p:extLst>
      <p:ext uri="{BB962C8B-B14F-4D97-AF65-F5344CB8AC3E}">
        <p14:creationId xmlns:p14="http://schemas.microsoft.com/office/powerpoint/2010/main" val="32826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7EFF2-C19F-56AA-441C-082D18694B5A}"/>
              </a:ext>
            </a:extLst>
          </p:cNvPr>
          <p:cNvSpPr txBox="1"/>
          <p:nvPr/>
        </p:nvSpPr>
        <p:spPr>
          <a:xfrm>
            <a:off x="438149" y="481264"/>
            <a:ext cx="8267699" cy="1815882"/>
          </a:xfrm>
          <a:prstGeom prst="rect">
            <a:avLst/>
          </a:prstGeom>
          <a:noFill/>
        </p:spPr>
        <p:txBody>
          <a:bodyPr wrap="square" rtlCol="0">
            <a:spAutoFit/>
          </a:bodyPr>
          <a:lstStyle/>
          <a:p>
            <a:pPr marL="0" marR="0">
              <a:spcBef>
                <a:spcPts val="0"/>
              </a:spcBef>
              <a:spcAft>
                <a:spcPts val="0"/>
              </a:spcAft>
            </a:pPr>
            <a:r>
              <a:rPr lang="en-US" sz="2400" kern="100" dirty="0">
                <a:effectLst/>
                <a:ea typeface="Calibri" panose="020F0502020204030204" pitchFamily="34" charset="0"/>
                <a:cs typeface="Arial" panose="020B0604020202020204" pitchFamily="34" charset="0"/>
              </a:rPr>
              <a:t>And </a:t>
            </a:r>
            <a:r>
              <a:rPr lang="en-US" sz="2400" i="1" kern="100" dirty="0">
                <a:effectLst/>
                <a:ea typeface="Calibri" panose="020F0502020204030204" pitchFamily="34" charset="0"/>
                <a:cs typeface="Arial" panose="020B0604020202020204" pitchFamily="34" charset="0"/>
              </a:rPr>
              <a:t>the groundling</a:t>
            </a:r>
            <a:r>
              <a:rPr lang="en-US" sz="2400" kern="100" dirty="0">
                <a:effectLst/>
                <a:ea typeface="Calibri" panose="020F0502020204030204" pitchFamily="34" charset="0"/>
                <a:cs typeface="Arial" panose="020B0604020202020204" pitchFamily="34" charset="0"/>
              </a:rPr>
              <a:t> </a:t>
            </a:r>
            <a:r>
              <a:rPr lang="en-US" sz="2400" kern="100" dirty="0">
                <a:solidFill>
                  <a:srgbClr val="FFFF00"/>
                </a:solidFill>
                <a:effectLst/>
                <a:ea typeface="Calibri" panose="020F0502020204030204" pitchFamily="34" charset="0"/>
                <a:cs typeface="Arial" panose="020B0604020202020204" pitchFamily="34" charset="0"/>
              </a:rPr>
              <a:t>called the name of his woman</a:t>
            </a:r>
            <a:r>
              <a:rPr lang="en-US" sz="2400" kern="100" dirty="0">
                <a:effectLst/>
                <a:ea typeface="Calibri" panose="020F0502020204030204" pitchFamily="34" charset="0"/>
                <a:cs typeface="Arial" panose="020B0604020202020204" pitchFamily="34" charset="0"/>
              </a:rPr>
              <a:t> “Eve” [</a:t>
            </a:r>
            <a:r>
              <a:rPr lang="en-US" sz="2400" kern="100" dirty="0" err="1">
                <a:effectLst/>
                <a:ea typeface="Calibri" panose="020F0502020204030204" pitchFamily="34" charset="0"/>
                <a:cs typeface="Arial" panose="020B0604020202020204" pitchFamily="34" charset="0"/>
              </a:rPr>
              <a:t>Hawwa</a:t>
            </a:r>
            <a:r>
              <a:rPr lang="en-US" sz="2400" kern="100" dirty="0">
                <a:effectLst/>
                <a:ea typeface="Calibri" panose="020F0502020204030204" pitchFamily="34" charset="0"/>
                <a:cs typeface="Arial" panose="020B0604020202020204" pitchFamily="34" charset="0"/>
              </a:rPr>
              <a:t>] because she was the mother of all the living. And YHWH God made for Adam and for his wife robes of skin and clothed them.</a:t>
            </a:r>
          </a:p>
          <a:p>
            <a:endParaRPr lang="en-US" sz="2000" dirty="0"/>
          </a:p>
          <a:p>
            <a:pPr algn="r"/>
            <a:r>
              <a:rPr lang="en-US" sz="2000" dirty="0"/>
              <a:t>Gen 3:20 (my translation)</a:t>
            </a:r>
          </a:p>
        </p:txBody>
      </p:sp>
      <p:sp>
        <p:nvSpPr>
          <p:cNvPr id="2" name="TextBox 1">
            <a:extLst>
              <a:ext uri="{FF2B5EF4-FFF2-40B4-BE49-F238E27FC236}">
                <a16:creationId xmlns:a16="http://schemas.microsoft.com/office/drawing/2014/main" id="{3CBC3CD7-E7C0-A886-2E9D-5F9A974F6FCE}"/>
              </a:ext>
            </a:extLst>
          </p:cNvPr>
          <p:cNvSpPr txBox="1"/>
          <p:nvPr/>
        </p:nvSpPr>
        <p:spPr>
          <a:xfrm>
            <a:off x="438148" y="2666478"/>
            <a:ext cx="8267699" cy="1200329"/>
          </a:xfrm>
          <a:prstGeom prst="rect">
            <a:avLst/>
          </a:prstGeom>
          <a:noFill/>
        </p:spPr>
        <p:txBody>
          <a:bodyPr wrap="square" rtlCol="0">
            <a:spAutoFit/>
          </a:bodyPr>
          <a:lstStyle/>
          <a:p>
            <a:pPr algn="ctr"/>
            <a:r>
              <a:rPr lang="en-US" sz="3600" dirty="0"/>
              <a:t>“Called the name of...”</a:t>
            </a:r>
            <a:br>
              <a:rPr lang="en-US" sz="3600" dirty="0"/>
            </a:br>
            <a:r>
              <a:rPr lang="en-US" sz="3600" dirty="0"/>
              <a:t>Where have we seen this before?</a:t>
            </a:r>
          </a:p>
        </p:txBody>
      </p:sp>
      <p:sp>
        <p:nvSpPr>
          <p:cNvPr id="4" name="TextBox 3">
            <a:extLst>
              <a:ext uri="{FF2B5EF4-FFF2-40B4-BE49-F238E27FC236}">
                <a16:creationId xmlns:a16="http://schemas.microsoft.com/office/drawing/2014/main" id="{26B72B5D-C1EC-A3EF-899D-969DD65BFE30}"/>
              </a:ext>
            </a:extLst>
          </p:cNvPr>
          <p:cNvSpPr txBox="1"/>
          <p:nvPr/>
        </p:nvSpPr>
        <p:spPr>
          <a:xfrm>
            <a:off x="438147" y="4103750"/>
            <a:ext cx="8267699" cy="646331"/>
          </a:xfrm>
          <a:prstGeom prst="rect">
            <a:avLst/>
          </a:prstGeom>
          <a:noFill/>
        </p:spPr>
        <p:txBody>
          <a:bodyPr wrap="square" rtlCol="0">
            <a:spAutoFit/>
          </a:bodyPr>
          <a:lstStyle/>
          <a:p>
            <a:pPr algn="ctr"/>
            <a:r>
              <a:rPr lang="en-US" sz="3600" dirty="0"/>
              <a:t>Here is where the power dynamics shift.</a:t>
            </a:r>
          </a:p>
        </p:txBody>
      </p:sp>
    </p:spTree>
    <p:extLst>
      <p:ext uri="{BB962C8B-B14F-4D97-AF65-F5344CB8AC3E}">
        <p14:creationId xmlns:p14="http://schemas.microsoft.com/office/powerpoint/2010/main" val="421504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A05A25-5B4C-0D61-26FB-A5EF52844E2F}"/>
              </a:ext>
            </a:extLst>
          </p:cNvPr>
          <p:cNvSpPr txBox="1"/>
          <p:nvPr/>
        </p:nvSpPr>
        <p:spPr>
          <a:xfrm>
            <a:off x="548640" y="1848475"/>
            <a:ext cx="8046720" cy="1446550"/>
          </a:xfrm>
          <a:prstGeom prst="rect">
            <a:avLst/>
          </a:prstGeom>
          <a:noFill/>
        </p:spPr>
        <p:txBody>
          <a:bodyPr wrap="square" rtlCol="0">
            <a:spAutoFit/>
          </a:bodyPr>
          <a:lstStyle/>
          <a:p>
            <a:pPr algn="ctr"/>
            <a:r>
              <a:rPr lang="en-US" sz="4400" dirty="0"/>
              <a:t>What are the consequences</a:t>
            </a:r>
          </a:p>
          <a:p>
            <a:pPr algn="ctr"/>
            <a:r>
              <a:rPr lang="en-US" sz="4400" dirty="0"/>
              <a:t>of their disobedience?</a:t>
            </a:r>
          </a:p>
        </p:txBody>
      </p:sp>
    </p:spTree>
    <p:extLst>
      <p:ext uri="{BB962C8B-B14F-4D97-AF65-F5344CB8AC3E}">
        <p14:creationId xmlns:p14="http://schemas.microsoft.com/office/powerpoint/2010/main" val="256577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dirty="0"/>
              <a:t>The Consequences</a:t>
            </a:r>
            <a:endParaRPr dirty="0"/>
          </a:p>
        </p:txBody>
      </p:sp>
      <p:sp>
        <p:nvSpPr>
          <p:cNvPr id="250" name="Google Shape;250;p1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457200" lvl="0" indent="-431800" algn="l" rtl="0">
              <a:spcBef>
                <a:spcPts val="0"/>
              </a:spcBef>
              <a:spcAft>
                <a:spcPts val="0"/>
              </a:spcAft>
              <a:buSzPts val="3200"/>
              <a:buChar char="•"/>
            </a:pPr>
            <a:r>
              <a:rPr lang="en-US" dirty="0"/>
              <a:t>Hardship for women and men</a:t>
            </a:r>
          </a:p>
          <a:p>
            <a:pPr marL="457200" lvl="0" indent="-431800" algn="l" rtl="0">
              <a:spcBef>
                <a:spcPts val="0"/>
              </a:spcBef>
              <a:spcAft>
                <a:spcPts val="0"/>
              </a:spcAft>
              <a:buSzPts val="3200"/>
              <a:buChar char="•"/>
            </a:pPr>
            <a:r>
              <a:rPr lang="en-US" dirty="0"/>
              <a:t>Unequal relational dynamics</a:t>
            </a:r>
          </a:p>
          <a:p>
            <a:pPr marL="457200" lvl="0" indent="-431800" algn="l" rtl="0">
              <a:spcBef>
                <a:spcPts val="0"/>
              </a:spcBef>
              <a:spcAft>
                <a:spcPts val="0"/>
              </a:spcAft>
              <a:buSzPts val="3200"/>
              <a:buChar char="•"/>
            </a:pPr>
            <a:r>
              <a:rPr lang="en-US" dirty="0"/>
              <a:t>Snake and ground “cursed” (not people)</a:t>
            </a:r>
          </a:p>
          <a:p>
            <a:pPr marL="457200" lvl="0" indent="-431800" algn="l" rtl="0">
              <a:spcBef>
                <a:spcPts val="0"/>
              </a:spcBef>
              <a:spcAft>
                <a:spcPts val="0"/>
              </a:spcAft>
              <a:buSzPts val="3200"/>
              <a:buChar char="•"/>
            </a:pPr>
            <a:r>
              <a:rPr lang="en-US" dirty="0"/>
              <a:t>The </a:t>
            </a:r>
            <a:r>
              <a:rPr lang="en-US" i="1" dirty="0"/>
              <a:t>shalom</a:t>
            </a:r>
            <a:r>
              <a:rPr lang="en-US" dirty="0"/>
              <a:t> of creation is broken.</a:t>
            </a:r>
            <a:endParaRPr dirty="0"/>
          </a:p>
        </p:txBody>
      </p:sp>
      <p:sp>
        <p:nvSpPr>
          <p:cNvPr id="3" name="TextBox 2">
            <a:extLst>
              <a:ext uri="{FF2B5EF4-FFF2-40B4-BE49-F238E27FC236}">
                <a16:creationId xmlns:a16="http://schemas.microsoft.com/office/drawing/2014/main" id="{DDF1F6AE-A169-258F-F6B0-454D4FEBEE4B}"/>
              </a:ext>
            </a:extLst>
          </p:cNvPr>
          <p:cNvSpPr txBox="1"/>
          <p:nvPr/>
        </p:nvSpPr>
        <p:spPr>
          <a:xfrm>
            <a:off x="457200" y="4132958"/>
            <a:ext cx="8229600" cy="523220"/>
          </a:xfrm>
          <a:prstGeom prst="rect">
            <a:avLst/>
          </a:prstGeom>
          <a:noFill/>
        </p:spPr>
        <p:txBody>
          <a:bodyPr wrap="square" rtlCol="0">
            <a:spAutoFit/>
          </a:bodyPr>
          <a:lstStyle/>
          <a:p>
            <a:pPr algn="ctr"/>
            <a:r>
              <a:rPr lang="en-US" sz="2800" dirty="0"/>
              <a:t>The consequences are not “God’s plan or design.”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10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Effect transition="in" filter="fade">
                                      <p:cBhvr>
                                        <p:cTn id="12" dur="1000"/>
                                        <p:tgtEl>
                                          <p:spTgt spid="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xEl>
                                              <p:pRg st="2" end="2"/>
                                            </p:txEl>
                                          </p:spTgt>
                                        </p:tgtEl>
                                        <p:attrNameLst>
                                          <p:attrName>style.visibility</p:attrName>
                                        </p:attrNameLst>
                                      </p:cBhvr>
                                      <p:to>
                                        <p:strVal val="visible"/>
                                      </p:to>
                                    </p:set>
                                    <p:animEffect transition="in" filter="fade">
                                      <p:cBhvr>
                                        <p:cTn id="17" dur="1000"/>
                                        <p:tgtEl>
                                          <p:spTgt spid="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xEl>
                                              <p:pRg st="3" end="3"/>
                                            </p:txEl>
                                          </p:spTgt>
                                        </p:tgtEl>
                                        <p:attrNameLst>
                                          <p:attrName>style.visibility</p:attrName>
                                        </p:attrNameLst>
                                      </p:cBhvr>
                                      <p:to>
                                        <p:strVal val="visible"/>
                                      </p:to>
                                    </p:set>
                                    <p:animEffect transition="in" filter="fade">
                                      <p:cBhvr>
                                        <p:cTn id="22" dur="1000"/>
                                        <p:tgtEl>
                                          <p:spTgt spid="2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B5058-002D-DDBC-B8D4-C8B8498F743E}"/>
              </a:ext>
            </a:extLst>
          </p:cNvPr>
          <p:cNvSpPr txBox="1"/>
          <p:nvPr/>
        </p:nvSpPr>
        <p:spPr>
          <a:xfrm>
            <a:off x="452387" y="895150"/>
            <a:ext cx="8239225" cy="461665"/>
          </a:xfrm>
          <a:prstGeom prst="rect">
            <a:avLst/>
          </a:prstGeom>
          <a:noFill/>
        </p:spPr>
        <p:txBody>
          <a:bodyPr wrap="square" rtlCol="0">
            <a:spAutoFit/>
          </a:bodyPr>
          <a:lstStyle/>
          <a:p>
            <a:r>
              <a:rPr lang="en-US" sz="2400" dirty="0"/>
              <a:t>As God’s people, which option best describes our mission?</a:t>
            </a:r>
          </a:p>
        </p:txBody>
      </p:sp>
      <p:sp>
        <p:nvSpPr>
          <p:cNvPr id="3" name="TextBox 2">
            <a:extLst>
              <a:ext uri="{FF2B5EF4-FFF2-40B4-BE49-F238E27FC236}">
                <a16:creationId xmlns:a16="http://schemas.microsoft.com/office/drawing/2014/main" id="{4B7141D7-45E4-83EF-8DE8-021400EBA72E}"/>
              </a:ext>
            </a:extLst>
          </p:cNvPr>
          <p:cNvSpPr txBox="1"/>
          <p:nvPr/>
        </p:nvSpPr>
        <p:spPr>
          <a:xfrm>
            <a:off x="452387" y="1740569"/>
            <a:ext cx="8239225" cy="461665"/>
          </a:xfrm>
          <a:prstGeom prst="rect">
            <a:avLst/>
          </a:prstGeom>
          <a:noFill/>
        </p:spPr>
        <p:txBody>
          <a:bodyPr wrap="square" rtlCol="0">
            <a:spAutoFit/>
          </a:bodyPr>
          <a:lstStyle/>
          <a:p>
            <a:r>
              <a:rPr lang="en-US" sz="2400" dirty="0"/>
              <a:t>A) Perpetuate the “consequences” of the broken </a:t>
            </a:r>
            <a:r>
              <a:rPr lang="en-US" sz="2400" i="1" dirty="0"/>
              <a:t>shalom</a:t>
            </a:r>
            <a:r>
              <a:rPr lang="en-US" sz="2400" dirty="0"/>
              <a:t>.</a:t>
            </a:r>
          </a:p>
        </p:txBody>
      </p:sp>
      <p:sp>
        <p:nvSpPr>
          <p:cNvPr id="4" name="TextBox 3">
            <a:extLst>
              <a:ext uri="{FF2B5EF4-FFF2-40B4-BE49-F238E27FC236}">
                <a16:creationId xmlns:a16="http://schemas.microsoft.com/office/drawing/2014/main" id="{68F9A0CF-8E70-3E29-32F1-9144903C4DFF}"/>
              </a:ext>
            </a:extLst>
          </p:cNvPr>
          <p:cNvSpPr txBox="1"/>
          <p:nvPr/>
        </p:nvSpPr>
        <p:spPr>
          <a:xfrm>
            <a:off x="452387" y="2479602"/>
            <a:ext cx="8239225" cy="461665"/>
          </a:xfrm>
          <a:prstGeom prst="rect">
            <a:avLst/>
          </a:prstGeom>
          <a:noFill/>
        </p:spPr>
        <p:txBody>
          <a:bodyPr wrap="square" rtlCol="0">
            <a:spAutoFit/>
          </a:bodyPr>
          <a:lstStyle/>
          <a:p>
            <a:r>
              <a:rPr lang="en-US" sz="2400" dirty="0"/>
              <a:t>B) Help restore the </a:t>
            </a:r>
            <a:r>
              <a:rPr lang="en-US" sz="2400" i="1" dirty="0"/>
              <a:t>shalom</a:t>
            </a:r>
            <a:r>
              <a:rPr lang="en-US" sz="2400" dirty="0"/>
              <a:t> of God’s kingdom here on earth. </a:t>
            </a:r>
          </a:p>
        </p:txBody>
      </p:sp>
    </p:spTree>
    <p:extLst>
      <p:ext uri="{BB962C8B-B14F-4D97-AF65-F5344CB8AC3E}">
        <p14:creationId xmlns:p14="http://schemas.microsoft.com/office/powerpoint/2010/main" val="256973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5D4F-FCC6-67AD-4F17-DBEB35A14B60}"/>
              </a:ext>
            </a:extLst>
          </p:cNvPr>
          <p:cNvSpPr>
            <a:spLocks noGrp="1"/>
          </p:cNvSpPr>
          <p:nvPr>
            <p:ph type="title"/>
          </p:nvPr>
        </p:nvSpPr>
        <p:spPr/>
        <p:txBody>
          <a:bodyPr/>
          <a:lstStyle/>
          <a:p>
            <a:r>
              <a:rPr lang="en-US" dirty="0"/>
              <a:t>A Post-Script</a:t>
            </a:r>
          </a:p>
        </p:txBody>
      </p:sp>
      <p:sp>
        <p:nvSpPr>
          <p:cNvPr id="3" name="TextBox 2">
            <a:extLst>
              <a:ext uri="{FF2B5EF4-FFF2-40B4-BE49-F238E27FC236}">
                <a16:creationId xmlns:a16="http://schemas.microsoft.com/office/drawing/2014/main" id="{B0B6C1A3-518B-306A-D959-492F9361B91F}"/>
              </a:ext>
            </a:extLst>
          </p:cNvPr>
          <p:cNvSpPr txBox="1"/>
          <p:nvPr/>
        </p:nvSpPr>
        <p:spPr>
          <a:xfrm>
            <a:off x="457200" y="1309866"/>
            <a:ext cx="8229599" cy="1261884"/>
          </a:xfrm>
          <a:prstGeom prst="rect">
            <a:avLst/>
          </a:prstGeom>
          <a:noFill/>
        </p:spPr>
        <p:txBody>
          <a:bodyPr wrap="square" rtlCol="0">
            <a:spAutoFit/>
          </a:bodyPr>
          <a:lstStyle/>
          <a:p>
            <a:r>
              <a:rPr lang="en-US" sz="2800" dirty="0"/>
              <a:t>I am my beloved’s,</a:t>
            </a:r>
          </a:p>
          <a:p>
            <a:r>
              <a:rPr lang="en-US" sz="2800" dirty="0"/>
              <a:t>	and </a:t>
            </a:r>
            <a:r>
              <a:rPr lang="en-US" sz="2800" dirty="0">
                <a:solidFill>
                  <a:srgbClr val="FFFF00"/>
                </a:solidFill>
              </a:rPr>
              <a:t>his desire </a:t>
            </a:r>
            <a:r>
              <a:rPr lang="en-US" sz="2800" dirty="0"/>
              <a:t>is for me.</a:t>
            </a:r>
          </a:p>
          <a:p>
            <a:pPr algn="r"/>
            <a:r>
              <a:rPr lang="en-US" dirty="0"/>
              <a:t>Song 7:10</a:t>
            </a:r>
          </a:p>
        </p:txBody>
      </p:sp>
      <p:sp>
        <p:nvSpPr>
          <p:cNvPr id="4" name="TextBox 3">
            <a:extLst>
              <a:ext uri="{FF2B5EF4-FFF2-40B4-BE49-F238E27FC236}">
                <a16:creationId xmlns:a16="http://schemas.microsoft.com/office/drawing/2014/main" id="{1539686A-84A9-DC98-0A00-9D508D065E27}"/>
              </a:ext>
            </a:extLst>
          </p:cNvPr>
          <p:cNvSpPr txBox="1"/>
          <p:nvPr/>
        </p:nvSpPr>
        <p:spPr>
          <a:xfrm>
            <a:off x="457200" y="2819289"/>
            <a:ext cx="8229599" cy="954107"/>
          </a:xfrm>
          <a:prstGeom prst="rect">
            <a:avLst/>
          </a:prstGeom>
          <a:noFill/>
        </p:spPr>
        <p:txBody>
          <a:bodyPr wrap="square" rtlCol="0">
            <a:spAutoFit/>
          </a:bodyPr>
          <a:lstStyle/>
          <a:p>
            <a:pPr algn="ctr"/>
            <a:r>
              <a:rPr lang="en-US" sz="2800" dirty="0"/>
              <a:t>Trible reads Song of Songs as a reversal</a:t>
            </a:r>
          </a:p>
          <a:p>
            <a:pPr algn="ctr"/>
            <a:r>
              <a:rPr lang="en-US" sz="2800" dirty="0"/>
              <a:t>of the Garden’s consequences.</a:t>
            </a:r>
            <a:endParaRPr lang="en-US" dirty="0"/>
          </a:p>
        </p:txBody>
      </p:sp>
      <p:sp>
        <p:nvSpPr>
          <p:cNvPr id="5" name="TextBox 4">
            <a:extLst>
              <a:ext uri="{FF2B5EF4-FFF2-40B4-BE49-F238E27FC236}">
                <a16:creationId xmlns:a16="http://schemas.microsoft.com/office/drawing/2014/main" id="{B28FF9D4-E00B-9DA7-7B53-70BB25236935}"/>
              </a:ext>
            </a:extLst>
          </p:cNvPr>
          <p:cNvSpPr txBox="1"/>
          <p:nvPr/>
        </p:nvSpPr>
        <p:spPr>
          <a:xfrm>
            <a:off x="457200" y="4020935"/>
            <a:ext cx="8229599" cy="523220"/>
          </a:xfrm>
          <a:prstGeom prst="rect">
            <a:avLst/>
          </a:prstGeom>
          <a:noFill/>
        </p:spPr>
        <p:txBody>
          <a:bodyPr wrap="square" rtlCol="0">
            <a:spAutoFit/>
          </a:bodyPr>
          <a:lstStyle/>
          <a:p>
            <a:pPr algn="ctr"/>
            <a:r>
              <a:rPr lang="en-US" sz="2800" dirty="0"/>
              <a:t>The consequences were never meant to be permanent.</a:t>
            </a:r>
            <a:endParaRPr lang="en-US" dirty="0"/>
          </a:p>
        </p:txBody>
      </p:sp>
    </p:spTree>
    <p:extLst>
      <p:ext uri="{BB962C8B-B14F-4D97-AF65-F5344CB8AC3E}">
        <p14:creationId xmlns:p14="http://schemas.microsoft.com/office/powerpoint/2010/main" val="3477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1"/>
          <p:cNvSpPr txBox="1">
            <a:spLocks noGrp="1"/>
          </p:cNvSpPr>
          <p:nvPr>
            <p:ph type="title"/>
          </p:nvPr>
        </p:nvSpPr>
        <p:spPr>
          <a:xfrm>
            <a:off x="457200" y="205979"/>
            <a:ext cx="8229600" cy="857250"/>
          </a:xfrm>
          <a:noFill/>
          <a:ln>
            <a:noFill/>
          </a:ln>
        </p:spPr>
        <p:txBody>
          <a:bodyPr spcFirstLastPara="1" wrap="square" lIns="91425" tIns="45700" rIns="91425" bIns="45700" anchor="ctr" anchorCtr="0">
            <a:normAutofit/>
          </a:bodyPr>
          <a:lstStyle/>
          <a:p>
            <a:pPr lvl="0"/>
            <a:r>
              <a:rPr lang="en-US" dirty="0"/>
              <a:t>Summary</a:t>
            </a:r>
          </a:p>
        </p:txBody>
      </p:sp>
      <p:sp>
        <p:nvSpPr>
          <p:cNvPr id="3" name="Content Placeholder 2">
            <a:extLst>
              <a:ext uri="{FF2B5EF4-FFF2-40B4-BE49-F238E27FC236}">
                <a16:creationId xmlns:a16="http://schemas.microsoft.com/office/drawing/2014/main" id="{2BA4E808-7868-D585-3BC3-EEAB0C9BB27E}"/>
              </a:ext>
            </a:extLst>
          </p:cNvPr>
          <p:cNvSpPr>
            <a:spLocks noGrp="1"/>
          </p:cNvSpPr>
          <p:nvPr>
            <p:ph idx="1"/>
          </p:nvPr>
        </p:nvSpPr>
        <p:spPr>
          <a:xfrm>
            <a:off x="457200" y="1200151"/>
            <a:ext cx="8229600" cy="3394472"/>
          </a:xfrm>
        </p:spPr>
        <p:txBody>
          <a:bodyPr>
            <a:normAutofit fontScale="70000" lnSpcReduction="20000"/>
          </a:bodyPr>
          <a:lstStyle/>
          <a:p>
            <a:r>
              <a:rPr lang="en-US" dirty="0"/>
              <a:t>In Gen 1, sexual differentiation means equality.</a:t>
            </a:r>
          </a:p>
          <a:p>
            <a:r>
              <a:rPr lang="en-US" dirty="0"/>
              <a:t>In Gen 2–3, the woman is an </a:t>
            </a:r>
            <a:r>
              <a:rPr lang="en-US" i="1" dirty="0" err="1"/>
              <a:t>ezer</a:t>
            </a:r>
            <a:r>
              <a:rPr lang="en-US" i="1" dirty="0"/>
              <a:t> </a:t>
            </a:r>
            <a:r>
              <a:rPr lang="en-US" i="1" dirty="0" err="1"/>
              <a:t>kenegddo</a:t>
            </a:r>
            <a:r>
              <a:rPr lang="en-US" dirty="0"/>
              <a:t>.</a:t>
            </a:r>
          </a:p>
          <a:p>
            <a:pPr lvl="1"/>
            <a:r>
              <a:rPr lang="en-US" dirty="0"/>
              <a:t>Someone who does for the man what he is unable to do for himself.</a:t>
            </a:r>
          </a:p>
          <a:p>
            <a:pPr lvl="1"/>
            <a:r>
              <a:rPr lang="en-US" dirty="0"/>
              <a:t>A more than capable partner, not a subservient helper.</a:t>
            </a:r>
          </a:p>
          <a:p>
            <a:r>
              <a:rPr lang="en-US" dirty="0"/>
              <a:t>Disobedience breaks the garden’s </a:t>
            </a:r>
            <a:r>
              <a:rPr lang="en-US" i="1" dirty="0"/>
              <a:t>shalom</a:t>
            </a:r>
            <a:r>
              <a:rPr lang="en-US" dirty="0"/>
              <a:t>.</a:t>
            </a:r>
          </a:p>
          <a:p>
            <a:r>
              <a:rPr lang="en-US" dirty="0"/>
              <a:t>The consequences bring about hardship</a:t>
            </a:r>
          </a:p>
          <a:p>
            <a:pPr lvl="1"/>
            <a:r>
              <a:rPr lang="en-US" dirty="0"/>
              <a:t>Relational inequality</a:t>
            </a:r>
          </a:p>
          <a:p>
            <a:r>
              <a:rPr lang="en-US" dirty="0"/>
              <a:t>The consequences were never meant to be the end goal.</a:t>
            </a:r>
          </a:p>
          <a:p>
            <a:r>
              <a:rPr lang="en-US" dirty="0"/>
              <a:t>Restoration of </a:t>
            </a:r>
            <a:r>
              <a:rPr lang="en-US" i="1" dirty="0"/>
              <a:t>shalom</a:t>
            </a:r>
            <a:r>
              <a:rPr lang="en-US" dirty="0"/>
              <a:t> is a central theme of Scripture.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EACA-71AD-FD4C-B0B1-D21086F190CF}"/>
              </a:ext>
            </a:extLst>
          </p:cNvPr>
          <p:cNvSpPr>
            <a:spLocks noGrp="1"/>
          </p:cNvSpPr>
          <p:nvPr>
            <p:ph type="title"/>
          </p:nvPr>
        </p:nvSpPr>
        <p:spPr>
          <a:xfrm>
            <a:off x="3688080" y="206375"/>
            <a:ext cx="4998720" cy="857250"/>
          </a:xfrm>
        </p:spPr>
        <p:txBody>
          <a:bodyPr/>
          <a:lstStyle/>
          <a:p>
            <a:r>
              <a:rPr lang="en-US" dirty="0"/>
              <a:t>Next Week</a:t>
            </a:r>
          </a:p>
        </p:txBody>
      </p:sp>
      <p:sp>
        <p:nvSpPr>
          <p:cNvPr id="3" name="Content Placeholder 2">
            <a:extLst>
              <a:ext uri="{FF2B5EF4-FFF2-40B4-BE49-F238E27FC236}">
                <a16:creationId xmlns:a16="http://schemas.microsoft.com/office/drawing/2014/main" id="{4B48F12A-1BAE-4E41-A234-31557D285204}"/>
              </a:ext>
            </a:extLst>
          </p:cNvPr>
          <p:cNvSpPr>
            <a:spLocks noGrp="1"/>
          </p:cNvSpPr>
          <p:nvPr>
            <p:ph idx="1"/>
          </p:nvPr>
        </p:nvSpPr>
        <p:spPr>
          <a:xfrm>
            <a:off x="3688080" y="1200150"/>
            <a:ext cx="4998720" cy="3394075"/>
          </a:xfrm>
        </p:spPr>
        <p:txBody>
          <a:bodyPr>
            <a:normAutofit/>
          </a:bodyPr>
          <a:lstStyle/>
          <a:p>
            <a:r>
              <a:rPr lang="en-US" dirty="0"/>
              <a:t>What is Patriarchy?</a:t>
            </a:r>
          </a:p>
          <a:p>
            <a:endParaRPr lang="en-US" dirty="0"/>
          </a:p>
          <a:p>
            <a:r>
              <a:rPr lang="en-US" dirty="0"/>
              <a:t>Read Gen 27</a:t>
            </a:r>
          </a:p>
          <a:p>
            <a:endParaRPr lang="en-US" dirty="0"/>
          </a:p>
          <a:p>
            <a:endParaRPr lang="en-US" dirty="0"/>
          </a:p>
        </p:txBody>
      </p:sp>
      <p:pic>
        <p:nvPicPr>
          <p:cNvPr id="4" name="Picture 3">
            <a:extLst>
              <a:ext uri="{FF2B5EF4-FFF2-40B4-BE49-F238E27FC236}">
                <a16:creationId xmlns:a16="http://schemas.microsoft.com/office/drawing/2014/main" id="{34BC33B9-3A4E-AF68-7954-CB573BF630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1770" y="6043"/>
            <a:ext cx="3292823" cy="5131413"/>
          </a:xfrm>
          <a:prstGeom prst="rect">
            <a:avLst/>
          </a:prstGeom>
        </p:spPr>
      </p:pic>
    </p:spTree>
    <p:extLst>
      <p:ext uri="{BB962C8B-B14F-4D97-AF65-F5344CB8AC3E}">
        <p14:creationId xmlns:p14="http://schemas.microsoft.com/office/powerpoint/2010/main" val="6224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2040F7-5E2B-A7C4-E9D1-3A7078BB8AF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9115" y="0"/>
            <a:ext cx="8725770" cy="5143499"/>
          </a:xfrm>
          <a:prstGeom prst="rect">
            <a:avLst/>
          </a:prstGeom>
        </p:spPr>
      </p:pic>
      <p:sp>
        <p:nvSpPr>
          <p:cNvPr id="3" name="TextBox 2">
            <a:extLst>
              <a:ext uri="{FF2B5EF4-FFF2-40B4-BE49-F238E27FC236}">
                <a16:creationId xmlns:a16="http://schemas.microsoft.com/office/drawing/2014/main" id="{338D5AE5-F023-65F9-3B3C-6F5A891ED3C9}"/>
              </a:ext>
            </a:extLst>
          </p:cNvPr>
          <p:cNvSpPr txBox="1"/>
          <p:nvPr/>
        </p:nvSpPr>
        <p:spPr>
          <a:xfrm>
            <a:off x="209115" y="4638675"/>
            <a:ext cx="8725770" cy="400110"/>
          </a:xfrm>
          <a:prstGeom prst="rect">
            <a:avLst/>
          </a:prstGeom>
          <a:noFill/>
        </p:spPr>
        <p:txBody>
          <a:bodyPr wrap="square" rtlCol="0">
            <a:spAutoFit/>
          </a:bodyPr>
          <a:lstStyle/>
          <a:p>
            <a:pPr algn="ctr"/>
            <a:r>
              <a:rPr lang="en-US" sz="2000" b="1" dirty="0">
                <a:solidFill>
                  <a:schemeClr val="bg1"/>
                </a:solidFill>
                <a:latin typeface="Century Schoolbook" panose="02040604050505020304" pitchFamily="18" charset="0"/>
                <a:ea typeface="BatangChe" panose="02030609000101010101" pitchFamily="49" charset="-127"/>
                <a:cs typeface="Times New Roman" panose="02020603050405020304" pitchFamily="18" charset="0"/>
              </a:rPr>
              <a:t>March 22–23, 2024 (Friday &amp; Saturday)</a:t>
            </a:r>
          </a:p>
        </p:txBody>
      </p:sp>
    </p:spTree>
    <p:extLst>
      <p:ext uri="{BB962C8B-B14F-4D97-AF65-F5344CB8AC3E}">
        <p14:creationId xmlns:p14="http://schemas.microsoft.com/office/powerpoint/2010/main" val="41275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58F8-D99E-2B4F-1EBC-3E52BEA51C3C}"/>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0E73CB63-177D-8C1D-143D-FCBDB0D6DF7A}"/>
              </a:ext>
            </a:extLst>
          </p:cNvPr>
          <p:cNvSpPr txBox="1"/>
          <p:nvPr/>
        </p:nvSpPr>
        <p:spPr>
          <a:xfrm>
            <a:off x="638175" y="2295525"/>
            <a:ext cx="7915275" cy="646331"/>
          </a:xfrm>
          <a:prstGeom prst="rect">
            <a:avLst/>
          </a:prstGeom>
          <a:noFill/>
        </p:spPr>
        <p:txBody>
          <a:bodyPr wrap="square" rtlCol="0">
            <a:spAutoFit/>
          </a:bodyPr>
          <a:lstStyle/>
          <a:p>
            <a:pPr algn="ctr"/>
            <a:r>
              <a:rPr lang="en-US" dirty="0">
                <a:hlinkClick r:id="rId2">
                  <a:extLst>
                    <a:ext uri="{A12FA001-AC4F-418D-AE19-62706E023703}">
                      <ahyp:hlinkClr xmlns:ahyp="http://schemas.microsoft.com/office/drawing/2018/hyperlinkcolor" val="tx"/>
                    </a:ext>
                  </a:extLst>
                </a:hlinkClick>
              </a:rPr>
              <a:t>https://www.smu.edu/perkins/publicprograms/summit-for-faith-and-learning</a:t>
            </a:r>
            <a:endParaRPr lang="en-US" dirty="0"/>
          </a:p>
          <a:p>
            <a:pPr algn="ctr"/>
            <a:endParaRPr lang="en-US" dirty="0"/>
          </a:p>
        </p:txBody>
      </p:sp>
    </p:spTree>
    <p:extLst>
      <p:ext uri="{BB962C8B-B14F-4D97-AF65-F5344CB8AC3E}">
        <p14:creationId xmlns:p14="http://schemas.microsoft.com/office/powerpoint/2010/main" val="133259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3543301" y="12700"/>
            <a:ext cx="5600700" cy="5117941"/>
          </a:xfrm>
        </p:spPr>
        <p:txBody>
          <a:bodyPr>
            <a:normAutofit/>
          </a:bodyPr>
          <a:lstStyle/>
          <a:p>
            <a:r>
              <a:rPr lang="en-US" sz="4800" dirty="0">
                <a:effectLst>
                  <a:outerShdw blurRad="50800" dist="38100" algn="l" rotWithShape="0">
                    <a:prstClr val="black">
                      <a:alpha val="40000"/>
                    </a:prstClr>
                  </a:outerShdw>
                </a:effectLst>
              </a:rPr>
              <a:t>A Suitable Helper?</a:t>
            </a:r>
            <a:br>
              <a:rPr lang="en-US" sz="4800" dirty="0">
                <a:effectLst>
                  <a:outerShdw blurRad="50800" dist="38100" algn="l" rotWithShape="0">
                    <a:prstClr val="black">
                      <a:alpha val="40000"/>
                    </a:prstClr>
                  </a:outerShdw>
                </a:effectLst>
              </a:rPr>
            </a:br>
            <a:br>
              <a:rPr lang="en-US" sz="4800" dirty="0">
                <a:effectLst>
                  <a:outerShdw blurRad="50800" dist="38100" algn="l" rotWithShape="0">
                    <a:prstClr val="black">
                      <a:alpha val="40000"/>
                    </a:prstClr>
                  </a:outerShdw>
                </a:effectLst>
              </a:rPr>
            </a:br>
            <a:r>
              <a:rPr lang="en-US" sz="4800" dirty="0">
                <a:effectLst>
                  <a:outerShdw blurRad="50800" dist="38100" algn="l" rotWithShape="0">
                    <a:prstClr val="black">
                      <a:alpha val="40000"/>
                    </a:prstClr>
                  </a:outerShdw>
                </a:effectLst>
              </a:rPr>
              <a:t>Gen 2:4–3:24</a:t>
            </a:r>
          </a:p>
        </p:txBody>
      </p:sp>
      <p:pic>
        <p:nvPicPr>
          <p:cNvPr id="2" name="Picture 1">
            <a:extLst>
              <a:ext uri="{FF2B5EF4-FFF2-40B4-BE49-F238E27FC236}">
                <a16:creationId xmlns:a16="http://schemas.microsoft.com/office/drawing/2014/main" id="{14438274-856D-538D-13B6-6B4F840190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381066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93372A-F820-938C-6013-0A96F77B9356}"/>
              </a:ext>
            </a:extLst>
          </p:cNvPr>
          <p:cNvSpPr txBox="1"/>
          <p:nvPr/>
        </p:nvSpPr>
        <p:spPr>
          <a:xfrm>
            <a:off x="3571875" y="348658"/>
            <a:ext cx="5141643" cy="1711366"/>
          </a:xfrm>
          <a:prstGeom prst="rect">
            <a:avLst/>
          </a:prstGeom>
          <a:noFill/>
        </p:spPr>
        <p:txBody>
          <a:bodyPr wrap="square" rtlCol="0">
            <a:spAutoFit/>
          </a:bodyPr>
          <a:lstStyle/>
          <a:p>
            <a:pPr>
              <a:lnSpc>
                <a:spcPct val="150000"/>
              </a:lnSpc>
            </a:pPr>
            <a:r>
              <a:rPr lang="en-US" dirty="0"/>
              <a:t>Dr. Phyllis Trible (PhD, Union Theological Seminary)</a:t>
            </a:r>
          </a:p>
          <a:p>
            <a:pPr>
              <a:lnSpc>
                <a:spcPct val="150000"/>
              </a:lnSpc>
            </a:pPr>
            <a:r>
              <a:rPr lang="en-US" dirty="0"/>
              <a:t>Professor Emeritus, Union Theological Seminary</a:t>
            </a:r>
          </a:p>
          <a:p>
            <a:pPr>
              <a:lnSpc>
                <a:spcPct val="150000"/>
              </a:lnSpc>
            </a:pPr>
            <a:r>
              <a:rPr lang="en-US" dirty="0"/>
              <a:t>Hebrew Bible Scholar</a:t>
            </a:r>
          </a:p>
          <a:p>
            <a:pPr>
              <a:lnSpc>
                <a:spcPct val="150000"/>
              </a:lnSpc>
            </a:pPr>
            <a:r>
              <a:rPr lang="en-US" dirty="0"/>
              <a:t>Literary/Rhetorical Critic Applies a Feminist Lens</a:t>
            </a:r>
          </a:p>
        </p:txBody>
      </p:sp>
      <p:pic>
        <p:nvPicPr>
          <p:cNvPr id="2" name="Picture 1">
            <a:extLst>
              <a:ext uri="{FF2B5EF4-FFF2-40B4-BE49-F238E27FC236}">
                <a16:creationId xmlns:a16="http://schemas.microsoft.com/office/drawing/2014/main" id="{B6423CBA-51AF-319E-D1E9-069B27A2004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0482" y="496543"/>
            <a:ext cx="2651656" cy="4150414"/>
          </a:xfrm>
          <a:prstGeom prst="rect">
            <a:avLst/>
          </a:prstGeom>
        </p:spPr>
      </p:pic>
      <p:pic>
        <p:nvPicPr>
          <p:cNvPr id="5" name="Picture 4">
            <a:extLst>
              <a:ext uri="{FF2B5EF4-FFF2-40B4-BE49-F238E27FC236}">
                <a16:creationId xmlns:a16="http://schemas.microsoft.com/office/drawing/2014/main" id="{1F414985-6AE8-06ED-C4FF-9ACA81AE0D8E}"/>
              </a:ext>
            </a:extLst>
          </p:cNvPr>
          <p:cNvPicPr>
            <a:picLocks noChangeAspect="1"/>
          </p:cNvPicPr>
          <p:nvPr/>
        </p:nvPicPr>
        <p:blipFill>
          <a:blip r:embed="rId3"/>
          <a:stretch>
            <a:fillRect/>
          </a:stretch>
        </p:blipFill>
        <p:spPr>
          <a:xfrm>
            <a:off x="6229350" y="2310674"/>
            <a:ext cx="2484168" cy="2484168"/>
          </a:xfrm>
          <a:prstGeom prst="rect">
            <a:avLst/>
          </a:prstGeom>
        </p:spPr>
      </p:pic>
    </p:spTree>
    <p:extLst>
      <p:ext uri="{BB962C8B-B14F-4D97-AF65-F5344CB8AC3E}">
        <p14:creationId xmlns:p14="http://schemas.microsoft.com/office/powerpoint/2010/main" val="36291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AAD1-99F7-1AC2-B588-A95FE0D73AFB}"/>
              </a:ext>
            </a:extLst>
          </p:cNvPr>
          <p:cNvSpPr>
            <a:spLocks noGrp="1"/>
          </p:cNvSpPr>
          <p:nvPr>
            <p:ph type="title"/>
          </p:nvPr>
        </p:nvSpPr>
        <p:spPr/>
        <p:txBody>
          <a:bodyPr/>
          <a:lstStyle/>
          <a:p>
            <a:r>
              <a:rPr lang="en-US" dirty="0"/>
              <a:t>Trible’s Method of Interpretation</a:t>
            </a:r>
          </a:p>
        </p:txBody>
      </p:sp>
      <p:sp>
        <p:nvSpPr>
          <p:cNvPr id="3" name="Content Placeholder 2">
            <a:extLst>
              <a:ext uri="{FF2B5EF4-FFF2-40B4-BE49-F238E27FC236}">
                <a16:creationId xmlns:a16="http://schemas.microsoft.com/office/drawing/2014/main" id="{BEFCF6EA-D90D-925A-19C5-9DACBD327C37}"/>
              </a:ext>
            </a:extLst>
          </p:cNvPr>
          <p:cNvSpPr>
            <a:spLocks noGrp="1"/>
          </p:cNvSpPr>
          <p:nvPr>
            <p:ph idx="1"/>
          </p:nvPr>
        </p:nvSpPr>
        <p:spPr/>
        <p:txBody>
          <a:bodyPr>
            <a:normAutofit fontScale="92500"/>
          </a:bodyPr>
          <a:lstStyle/>
          <a:p>
            <a:r>
              <a:rPr lang="en-US" dirty="0"/>
              <a:t>Literary/Rhetorical Critic</a:t>
            </a:r>
          </a:p>
          <a:p>
            <a:r>
              <a:rPr lang="en-US" dirty="0"/>
              <a:t>Reads the Bible as a literary text.</a:t>
            </a:r>
          </a:p>
          <a:p>
            <a:pPr lvl="1"/>
            <a:r>
              <a:rPr lang="en-US" dirty="0"/>
              <a:t>Type of literature utilized.</a:t>
            </a:r>
          </a:p>
          <a:p>
            <a:pPr lvl="1"/>
            <a:r>
              <a:rPr lang="en-US" dirty="0"/>
              <a:t>Literary conventions applied.</a:t>
            </a:r>
          </a:p>
          <a:p>
            <a:r>
              <a:rPr lang="en-US" dirty="0"/>
              <a:t>She has no interest in the cultural context.</a:t>
            </a:r>
          </a:p>
          <a:p>
            <a:r>
              <a:rPr lang="en-US" dirty="0"/>
              <a:t>Close and careful reading of the text as literature.</a:t>
            </a:r>
          </a:p>
        </p:txBody>
      </p:sp>
    </p:spTree>
    <p:extLst>
      <p:ext uri="{BB962C8B-B14F-4D97-AF65-F5344CB8AC3E}">
        <p14:creationId xmlns:p14="http://schemas.microsoft.com/office/powerpoint/2010/main" val="259422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21307</TotalTime>
  <Words>2022</Words>
  <Application>Microsoft Macintosh PowerPoint</Application>
  <PresentationFormat>On-screen Show (16:9)</PresentationFormat>
  <Paragraphs>252</Paragraphs>
  <Slides>38</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Century Schoolbook</vt:lpstr>
      <vt:lpstr>Black</vt:lpstr>
      <vt:lpstr>Being God’s Image</vt:lpstr>
      <vt:lpstr>PowerPoint Presentation</vt:lpstr>
      <vt:lpstr>www.SteppingIntoTheJordan.com</vt:lpstr>
      <vt:lpstr>Direct Link</vt:lpstr>
      <vt:lpstr>PowerPoint Presentation</vt:lpstr>
      <vt:lpstr>Direct Link</vt:lpstr>
      <vt:lpstr>A Suitable Helper?  Gen 2:4–3:24</vt:lpstr>
      <vt:lpstr>PowerPoint Presentation</vt:lpstr>
      <vt:lpstr>Trible’s Method of Interpretation</vt:lpstr>
      <vt:lpstr>Trible’s Question</vt:lpstr>
      <vt:lpstr>PowerPoint Presentation</vt:lpstr>
      <vt:lpstr>The Kingdom of God</vt:lpstr>
      <vt:lpstr>PowerPoint Presentation</vt:lpstr>
      <vt:lpstr>PowerPoint Presentation</vt:lpstr>
      <vt:lpstr>PowerPoint Presentation</vt:lpstr>
      <vt:lpstr>PowerPoint Presentation</vt:lpstr>
      <vt:lpstr>PowerPoint Presentation</vt:lpstr>
      <vt:lpstr>PowerPoint Presentation</vt:lpstr>
      <vt:lpstr>Genesis 2:18</vt:lpstr>
      <vt:lpstr>A Word about Translation</vt:lpstr>
      <vt:lpstr>Ezer (עֵזֶר​)</vt:lpstr>
      <vt:lpstr>Kenegddo (כְּנֶגְדּוֹ​)</vt:lpstr>
      <vt:lpstr>Ezer Kenegdo (עֵזֶר כְּנֶגְדּוֹ​)</vt:lpstr>
      <vt:lpstr>In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Consequences</vt:lpstr>
      <vt:lpstr>PowerPoint Presentation</vt:lpstr>
      <vt:lpstr>A Post-Script</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1046</cp:revision>
  <cp:lastPrinted>2023-01-29T03:14:22Z</cp:lastPrinted>
  <dcterms:created xsi:type="dcterms:W3CDTF">2014-10-04T23:26:39Z</dcterms:created>
  <dcterms:modified xsi:type="dcterms:W3CDTF">2024-02-25T14:23:44Z</dcterms:modified>
</cp:coreProperties>
</file>