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18" r:id="rId4"/>
    <p:sldId id="328" r:id="rId5"/>
    <p:sldId id="353" r:id="rId6"/>
    <p:sldId id="326" r:id="rId7"/>
    <p:sldId id="331" r:id="rId8"/>
    <p:sldId id="330" r:id="rId9"/>
    <p:sldId id="332" r:id="rId10"/>
    <p:sldId id="333" r:id="rId11"/>
    <p:sldId id="300" r:id="rId12"/>
    <p:sldId id="337" r:id="rId13"/>
    <p:sldId id="339" r:id="rId14"/>
    <p:sldId id="340" r:id="rId15"/>
    <p:sldId id="341" r:id="rId16"/>
    <p:sldId id="338" r:id="rId17"/>
    <p:sldId id="342" r:id="rId18"/>
    <p:sldId id="344" r:id="rId19"/>
    <p:sldId id="343" r:id="rId20"/>
    <p:sldId id="345" r:id="rId21"/>
    <p:sldId id="347" r:id="rId22"/>
    <p:sldId id="349" r:id="rId23"/>
    <p:sldId id="348" r:id="rId24"/>
    <p:sldId id="350" r:id="rId25"/>
    <p:sldId id="351" r:id="rId26"/>
    <p:sldId id="352" r:id="rId27"/>
    <p:sldId id="354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gF3xEQzI4dotGxuiColXtIQNjF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customschemas.google.com/relationships/presentationmetadata" Target="metadata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4.xml"/><Relationship Id="rId4" Type="http://schemas.openxmlformats.org/officeDocument/2006/relationships/customXml" Target="../ink/ink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7" Type="http://schemas.openxmlformats.org/officeDocument/2006/relationships/image" Target="../media/image52.png"/><Relationship Id="rId2" Type="http://schemas.openxmlformats.org/officeDocument/2006/relationships/hyperlink" Target="https://www.biblegateway.com/passage/?search=Gen.15.6&amp;version=NIRV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5" Type="http://schemas.openxmlformats.org/officeDocument/2006/relationships/customXml" Target="../ink/ink26.xml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30.xml"/><Relationship Id="rId4" Type="http://schemas.openxmlformats.org/officeDocument/2006/relationships/customXml" Target="../ink/ink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1.xml"/><Relationship Id="rId7" Type="http://schemas.openxmlformats.org/officeDocument/2006/relationships/image" Target="../media/image3.png"/><Relationship Id="rId2" Type="http://schemas.openxmlformats.org/officeDocument/2006/relationships/hyperlink" Target="https://www.biblegateway.com/passage/?search=Ps.32.1-Ps.32.2&amp;version=NIRV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5" Type="http://schemas.openxmlformats.org/officeDocument/2006/relationships/customXml" Target="../ink/ink3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36.xml"/><Relationship Id="rId4" Type="http://schemas.openxmlformats.org/officeDocument/2006/relationships/customXml" Target="../ink/ink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39.xml"/><Relationship Id="rId4" Type="http://schemas.openxmlformats.org/officeDocument/2006/relationships/customXml" Target="../ink/ink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42.xml"/><Relationship Id="rId4" Type="http://schemas.openxmlformats.org/officeDocument/2006/relationships/customXml" Target="../ink/ink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45.xml"/><Relationship Id="rId4" Type="http://schemas.openxmlformats.org/officeDocument/2006/relationships/customXml" Target="../ink/ink4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48.xml"/><Relationship Id="rId4" Type="http://schemas.openxmlformats.org/officeDocument/2006/relationships/customXml" Target="../ink/ink4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51.xml"/><Relationship Id="rId4" Type="http://schemas.openxmlformats.org/officeDocument/2006/relationships/customXml" Target="../ink/ink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54.xml"/><Relationship Id="rId4" Type="http://schemas.openxmlformats.org/officeDocument/2006/relationships/customXml" Target="../ink/ink5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57.xml"/><Relationship Id="rId4" Type="http://schemas.openxmlformats.org/officeDocument/2006/relationships/customXml" Target="../ink/ink5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60.xml"/><Relationship Id="rId4" Type="http://schemas.openxmlformats.org/officeDocument/2006/relationships/customXml" Target="../ink/ink5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63.xml"/><Relationship Id="rId4" Type="http://schemas.openxmlformats.org/officeDocument/2006/relationships/customXml" Target="../ink/ink6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6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66.xml"/><Relationship Id="rId4" Type="http://schemas.openxmlformats.org/officeDocument/2006/relationships/customXml" Target="../ink/ink6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6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69.xml"/><Relationship Id="rId4" Type="http://schemas.openxmlformats.org/officeDocument/2006/relationships/customXml" Target="../ink/ink6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7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72.xml"/><Relationship Id="rId4" Type="http://schemas.openxmlformats.org/officeDocument/2006/relationships/customXml" Target="../ink/ink7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7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75.xml"/><Relationship Id="rId4" Type="http://schemas.openxmlformats.org/officeDocument/2006/relationships/customXml" Target="../ink/ink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6.xml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9.xml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12.xml"/><Relationship Id="rId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15.xml"/><Relationship Id="rId4" Type="http://schemas.openxmlformats.org/officeDocument/2006/relationships/customXml" Target="../ink/ink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18.xml"/><Relationship Id="rId4" Type="http://schemas.openxmlformats.org/officeDocument/2006/relationships/customXml" Target="../ink/ink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1.xml"/><Relationship Id="rId4" Type="http://schemas.openxmlformats.org/officeDocument/2006/relationships/customXml" Target="../ink/ink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Paul’s Worldview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Paul’s misuse of the Old Testament in Romans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What should we say about these things? What did Abraham, the father our people, discover about being (righteous) right with God?</a:t>
            </a:r>
          </a:p>
          <a:p>
            <a:pPr marL="11430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b="1" baseline="30000" dirty="0">
                <a:solidFill>
                  <a:schemeClr val="bg1"/>
                </a:solidFill>
              </a:rPr>
              <a:t>2 </a:t>
            </a:r>
            <a:r>
              <a:rPr lang="en-US" sz="4000" dirty="0">
                <a:solidFill>
                  <a:schemeClr val="bg1"/>
                </a:solidFill>
              </a:rPr>
              <a:t>Did he become right with God because of something he did?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If so, he could brag about it.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But he couldn’t brag to God. 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43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3600" b="1" baseline="30000" dirty="0">
                <a:solidFill>
                  <a:schemeClr val="bg1"/>
                </a:solidFill>
              </a:rPr>
              <a:t>3</a:t>
            </a:r>
            <a:r>
              <a:rPr lang="en-US" sz="4000" b="1" baseline="30000" dirty="0">
                <a:solidFill>
                  <a:schemeClr val="bg1"/>
                </a:solidFill>
              </a:rPr>
              <a:t> </a:t>
            </a:r>
            <a:r>
              <a:rPr lang="en-US" sz="4000" dirty="0">
                <a:solidFill>
                  <a:schemeClr val="bg1"/>
                </a:solidFill>
              </a:rPr>
              <a:t>What do we find in Scripture?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It says, “</a:t>
            </a:r>
            <a:r>
              <a:rPr lang="en-US" sz="4000" u="sng" dirty="0">
                <a:solidFill>
                  <a:schemeClr val="bg1"/>
                </a:solidFill>
              </a:rPr>
              <a:t>Abraham believed God</a:t>
            </a:r>
            <a:r>
              <a:rPr lang="en-US" sz="4000" dirty="0">
                <a:solidFill>
                  <a:schemeClr val="bg1"/>
                </a:solidFill>
              </a:rPr>
              <a:t>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God accepted Abraham’s faith,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and so </a:t>
            </a:r>
            <a:r>
              <a:rPr lang="en-US" sz="4000" u="sng" dirty="0">
                <a:solidFill>
                  <a:schemeClr val="bg1"/>
                </a:solidFill>
              </a:rPr>
              <a:t>his faith </a:t>
            </a:r>
            <a:r>
              <a:rPr lang="en-US" sz="4000" dirty="0">
                <a:solidFill>
                  <a:schemeClr val="bg1"/>
                </a:solidFill>
              </a:rPr>
              <a:t>made him right with God.”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Genesis 15:6</a:t>
            </a:r>
            <a:r>
              <a:rPr lang="en-US" sz="4000" dirty="0">
                <a:solidFill>
                  <a:schemeClr val="bg1"/>
                </a:solidFill>
              </a:rPr>
              <a:t>).”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20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b="1" baseline="30000" dirty="0">
                <a:solidFill>
                  <a:schemeClr val="bg1"/>
                </a:solidFill>
              </a:rPr>
              <a:t>4 </a:t>
            </a:r>
            <a:r>
              <a:rPr lang="en-US" sz="4000" dirty="0">
                <a:solidFill>
                  <a:schemeClr val="bg1"/>
                </a:solidFill>
              </a:rPr>
              <a:t>When a person works, the are paid because it is owed to them…their pay is not considered </a:t>
            </a:r>
            <a:r>
              <a:rPr lang="en-US" sz="4000">
                <a:solidFill>
                  <a:schemeClr val="bg1"/>
                </a:solidFill>
              </a:rPr>
              <a:t>a gift. </a:t>
            </a:r>
            <a:endParaRPr lang="en-US" sz="4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b="1" baseline="30000" dirty="0">
                <a:solidFill>
                  <a:schemeClr val="bg1"/>
                </a:solidFill>
              </a:rPr>
              <a:t>5 </a:t>
            </a:r>
            <a:r>
              <a:rPr lang="en-US" sz="4000" dirty="0">
                <a:solidFill>
                  <a:schemeClr val="bg1"/>
                </a:solidFill>
              </a:rPr>
              <a:t>But things are different with God.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God makes ungodly people right with himself.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 If people trust in him, their faith is accepted even though they do not work. </a:t>
            </a:r>
          </a:p>
          <a:p>
            <a:pPr marL="114300" indent="0">
              <a:buNone/>
            </a:pPr>
            <a:r>
              <a:rPr lang="en-US" sz="4000" u="sng" dirty="0">
                <a:solidFill>
                  <a:schemeClr val="bg1"/>
                </a:solidFill>
              </a:rPr>
              <a:t>Their faith </a:t>
            </a:r>
            <a:r>
              <a:rPr lang="en-US" sz="4000" dirty="0">
                <a:solidFill>
                  <a:schemeClr val="bg1"/>
                </a:solidFill>
              </a:rPr>
              <a:t>makes them right with God. 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09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King David says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“Blessed are those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    whose lawless acts are forgiven.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Blessed are those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    whose sins are taken away.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b="1" baseline="30000" dirty="0">
                <a:solidFill>
                  <a:schemeClr val="bg1"/>
                </a:solidFill>
              </a:rPr>
              <a:t>8 </a:t>
            </a:r>
            <a:r>
              <a:rPr lang="en-US" sz="4000" dirty="0">
                <a:solidFill>
                  <a:schemeClr val="bg1"/>
                </a:solidFill>
              </a:rPr>
              <a:t>Blessed is the person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    whose sin the Lord never counts against them.” (</a:t>
            </a:r>
            <a:r>
              <a:rPr lang="en-US" sz="4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Psalm 32:1,2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  <a:endParaRPr lang="en-US" sz="5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62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3600" b="1" baseline="30000" dirty="0"/>
              <a:t> </a:t>
            </a:r>
            <a:r>
              <a:rPr lang="en-US" sz="4400" dirty="0">
                <a:solidFill>
                  <a:schemeClr val="bg1"/>
                </a:solidFill>
              </a:rPr>
              <a:t>Is the blessing of having sins removed only for those who are baptized? </a:t>
            </a:r>
          </a:p>
          <a:p>
            <a:pPr marL="11430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Or is it also for those who are not baptized?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749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b="1" baseline="30000" dirty="0"/>
              <a:t> </a:t>
            </a:r>
            <a:r>
              <a:rPr lang="en-US" sz="4000" dirty="0">
                <a:solidFill>
                  <a:schemeClr val="bg1"/>
                </a:solidFill>
              </a:rPr>
              <a:t>We have been saying that God accepted Abraham’s faith.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So his faith made him right with God. </a:t>
            </a:r>
          </a:p>
          <a:p>
            <a:pPr marL="114300" indent="0">
              <a:buNone/>
            </a:pPr>
            <a:r>
              <a:rPr lang="en-US" sz="4000" b="1" baseline="30000" dirty="0">
                <a:solidFill>
                  <a:schemeClr val="bg1"/>
                </a:solidFill>
              </a:rPr>
              <a:t>10 </a:t>
            </a:r>
            <a:r>
              <a:rPr lang="en-US" sz="4000" dirty="0">
                <a:solidFill>
                  <a:schemeClr val="bg1"/>
                </a:solidFill>
              </a:rPr>
              <a:t>When did it happen?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Was it after Abraham was baptized, or before? </a:t>
            </a:r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56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b="1" baseline="30000" dirty="0"/>
              <a:t> </a:t>
            </a:r>
            <a:r>
              <a:rPr lang="en-US" sz="4800" dirty="0">
                <a:solidFill>
                  <a:schemeClr val="bg1"/>
                </a:solidFill>
              </a:rPr>
              <a:t>It was before he was baptized, not after! </a:t>
            </a:r>
          </a:p>
          <a:p>
            <a:pPr marL="114300" indent="0">
              <a:buNone/>
            </a:pPr>
            <a:r>
              <a:rPr lang="en-US" sz="4800" b="1" baseline="30000" dirty="0">
                <a:solidFill>
                  <a:schemeClr val="bg1"/>
                </a:solidFill>
              </a:rPr>
              <a:t>11 </a:t>
            </a:r>
            <a:r>
              <a:rPr lang="en-US" sz="4800" dirty="0">
                <a:solidFill>
                  <a:schemeClr val="bg1"/>
                </a:solidFill>
              </a:rPr>
              <a:t>He was baptized as a </a:t>
            </a:r>
            <a:r>
              <a:rPr lang="en-US" sz="4800" u="sng" dirty="0">
                <a:solidFill>
                  <a:schemeClr val="bg1"/>
                </a:solidFill>
              </a:rPr>
              <a:t>SIGN</a:t>
            </a:r>
            <a:r>
              <a:rPr lang="en-US" sz="4800" dirty="0">
                <a:solidFill>
                  <a:schemeClr val="bg1"/>
                </a:solidFill>
              </a:rPr>
              <a:t> of the covenant God had made with him. </a:t>
            </a:r>
          </a:p>
          <a:p>
            <a:pPr marL="11430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It showed that his</a:t>
            </a:r>
            <a:r>
              <a:rPr lang="en-US" sz="4800" u="sng" dirty="0">
                <a:solidFill>
                  <a:schemeClr val="bg1"/>
                </a:solidFill>
              </a:rPr>
              <a:t> faith </a:t>
            </a:r>
            <a:r>
              <a:rPr lang="en-US" sz="4800" dirty="0">
                <a:solidFill>
                  <a:schemeClr val="bg1"/>
                </a:solidFill>
              </a:rPr>
              <a:t>had made him right with God before he was baptized.</a:t>
            </a:r>
            <a:endParaRPr lang="en-US" sz="6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800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 So Abraham is the father of all believers who have not been baptized.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God accepts their faith. So their faith makes them right with him. 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253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b="1" baseline="30000" dirty="0">
                <a:solidFill>
                  <a:schemeClr val="bg1"/>
                </a:solidFill>
              </a:rPr>
              <a:t>12 </a:t>
            </a:r>
            <a:r>
              <a:rPr lang="en-US" sz="4000" dirty="0">
                <a:solidFill>
                  <a:schemeClr val="bg1"/>
                </a:solidFill>
              </a:rPr>
              <a:t>And Abraham is also the father of those who are baptized and believe.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So just being baptized is not enough.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Those who are baptized must also follow the steps of our father Abraham. He had faith before he was baptized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056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BLASPHEMEY!!!!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  <a:p>
            <a:pPr marL="114300" indent="0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Jewish Christians were saying that the only way to be “saved” is by believing in Jesus AND keeping the Torah laws (sabbath, dietary rules, circumcision)</a:t>
            </a: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In order to be marked out as a Christian you must keep the Torah. </a:t>
            </a: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Paul says…. Abraham did it</a:t>
            </a: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99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6" name="Google Shape;96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64889" y="144380"/>
            <a:ext cx="10130633" cy="6769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4:13 </a:t>
            </a:r>
          </a:p>
          <a:p>
            <a:pPr marL="114300" indent="0">
              <a:buNone/>
            </a:pPr>
            <a:endParaRPr lang="en-US" sz="8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b="1" baseline="30000" dirty="0">
                <a:solidFill>
                  <a:schemeClr val="bg1"/>
                </a:solidFill>
              </a:rPr>
              <a:t> </a:t>
            </a:r>
            <a:r>
              <a:rPr lang="en-US" sz="4000" dirty="0">
                <a:solidFill>
                  <a:schemeClr val="bg1"/>
                </a:solidFill>
              </a:rPr>
              <a:t>Abraham and his family received a promise.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God promised that Abraham would be the heir of the world.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It would not come to him because he obeyed the law. It would come because of his faith, which made him right with God.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007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4:14 </a:t>
            </a:r>
          </a:p>
          <a:p>
            <a:pPr marL="114300" indent="0">
              <a:buNone/>
            </a:pPr>
            <a:endParaRPr lang="en-US" sz="5400" b="1" baseline="30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5400" b="1" baseline="30000" dirty="0">
                <a:solidFill>
                  <a:schemeClr val="bg1"/>
                </a:solidFill>
              </a:rPr>
              <a:t> </a:t>
            </a:r>
            <a:r>
              <a:rPr lang="en-US" sz="4000" b="1" baseline="30000" dirty="0">
                <a:solidFill>
                  <a:schemeClr val="bg1"/>
                </a:solidFill>
              </a:rPr>
              <a:t>14 </a:t>
            </a:r>
            <a:r>
              <a:rPr lang="en-US" sz="4000" dirty="0">
                <a:solidFill>
                  <a:schemeClr val="bg1"/>
                </a:solidFill>
              </a:rPr>
              <a:t>Do those who </a:t>
            </a:r>
            <a:r>
              <a:rPr lang="en-US" sz="4000" u="sng" dirty="0">
                <a:solidFill>
                  <a:schemeClr val="bg1"/>
                </a:solidFill>
              </a:rPr>
              <a:t>depend</a:t>
            </a:r>
            <a:r>
              <a:rPr lang="en-US" sz="4000" dirty="0">
                <a:solidFill>
                  <a:schemeClr val="bg1"/>
                </a:solidFill>
              </a:rPr>
              <a:t> on the Bible for salvation receive the promise ?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If they do, faith would mean nothing.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God’s promise would be worthless. </a:t>
            </a:r>
          </a:p>
          <a:p>
            <a:pPr marL="11430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i="1" dirty="0">
                <a:solidFill>
                  <a:schemeClr val="bg1"/>
                </a:solidFill>
              </a:rPr>
              <a:t>The Abrahamic, Mosaic and “new” covenant has it’s place but its not intended to supersede the PURPOSE of the covenant. </a:t>
            </a:r>
            <a:endParaRPr lang="en-US" sz="6600" i="1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485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4:14 </a:t>
            </a:r>
          </a:p>
          <a:p>
            <a:pPr marL="114300" indent="0">
              <a:buNone/>
            </a:pPr>
            <a:endParaRPr lang="en-US" sz="5400" b="1" baseline="30000" dirty="0">
              <a:solidFill>
                <a:schemeClr val="bg1"/>
              </a:solidFill>
            </a:endParaRPr>
          </a:p>
          <a:p>
            <a:r>
              <a:rPr lang="en-US" sz="4000" b="1" baseline="30000" dirty="0">
                <a:solidFill>
                  <a:schemeClr val="bg1"/>
                </a:solidFill>
              </a:rPr>
              <a:t>15 </a:t>
            </a:r>
            <a:r>
              <a:rPr lang="en-US" sz="4000" dirty="0">
                <a:solidFill>
                  <a:schemeClr val="bg1"/>
                </a:solidFill>
              </a:rPr>
              <a:t>The law brings God’s anger. Where there is no law, the law can’t be broken.</a:t>
            </a:r>
          </a:p>
          <a:p>
            <a:r>
              <a:rPr lang="en-US" sz="4000" b="1" baseline="30000" dirty="0">
                <a:solidFill>
                  <a:schemeClr val="bg1"/>
                </a:solidFill>
              </a:rPr>
              <a:t>16 </a:t>
            </a:r>
            <a:r>
              <a:rPr lang="en-US" sz="4000" dirty="0">
                <a:solidFill>
                  <a:schemeClr val="bg1"/>
                </a:solidFill>
              </a:rPr>
              <a:t>The promise is based on God’s grace. The promise comes by faith. </a:t>
            </a: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488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4:16</a:t>
            </a:r>
          </a:p>
          <a:p>
            <a:pPr marL="114300" indent="0">
              <a:buNone/>
            </a:pPr>
            <a:endParaRPr lang="en-US" sz="8000" b="1" baseline="300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All of Abraham’s children will certainly receive the promise. And it is not only for those who are ruled by the law. </a:t>
            </a:r>
          </a:p>
          <a:p>
            <a:r>
              <a:rPr lang="en-US" sz="4400" dirty="0">
                <a:solidFill>
                  <a:schemeClr val="bg1"/>
                </a:solidFill>
              </a:rPr>
              <a:t>Those who have the same faith that Abraham had are also included. </a:t>
            </a:r>
          </a:p>
          <a:p>
            <a:r>
              <a:rPr lang="en-US" sz="4400" dirty="0">
                <a:solidFill>
                  <a:schemeClr val="bg1"/>
                </a:solidFill>
              </a:rPr>
              <a:t>Abraham is the father of everyone.</a:t>
            </a:r>
            <a:endParaRPr lang="en-US" sz="6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77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Why is this important to us?</a:t>
            </a:r>
          </a:p>
          <a:p>
            <a:pPr marL="114300" indent="0">
              <a:buNone/>
            </a:pPr>
            <a:endParaRPr lang="en-US" sz="8000" b="1" baseline="300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Torah separates </a:t>
            </a:r>
          </a:p>
          <a:p>
            <a:r>
              <a:rPr lang="en-US" sz="4400" dirty="0">
                <a:solidFill>
                  <a:schemeClr val="bg1"/>
                </a:solidFill>
              </a:rPr>
              <a:t>Torah points out sinfulness</a:t>
            </a:r>
          </a:p>
          <a:p>
            <a:r>
              <a:rPr lang="en-US" sz="4400" dirty="0">
                <a:solidFill>
                  <a:schemeClr val="bg1"/>
                </a:solidFill>
              </a:rPr>
              <a:t>Torah can’t save</a:t>
            </a:r>
          </a:p>
          <a:p>
            <a:r>
              <a:rPr lang="en-US" sz="4400" dirty="0">
                <a:solidFill>
                  <a:schemeClr val="bg1"/>
                </a:solidFill>
              </a:rPr>
              <a:t>Abraham plan of salvation</a:t>
            </a:r>
          </a:p>
          <a:p>
            <a:r>
              <a:rPr lang="en-US" sz="4400" dirty="0">
                <a:solidFill>
                  <a:schemeClr val="bg1"/>
                </a:solidFill>
              </a:rPr>
              <a:t>Faith in the faithfulness of Yahweh.</a:t>
            </a:r>
            <a:endParaRPr lang="en-US" sz="6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597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Why is this important to us?</a:t>
            </a:r>
          </a:p>
          <a:p>
            <a:pPr marL="114300" indent="0">
              <a:buNone/>
            </a:pPr>
            <a:endParaRPr lang="en-US" sz="8000" b="1" baseline="300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Bible points out sinfulness</a:t>
            </a:r>
          </a:p>
          <a:p>
            <a:r>
              <a:rPr lang="en-US" sz="4400" dirty="0">
                <a:solidFill>
                  <a:schemeClr val="bg1"/>
                </a:solidFill>
              </a:rPr>
              <a:t>Bible can’t save</a:t>
            </a:r>
          </a:p>
          <a:p>
            <a:r>
              <a:rPr lang="en-US" sz="4400" dirty="0">
                <a:solidFill>
                  <a:schemeClr val="bg1"/>
                </a:solidFill>
              </a:rPr>
              <a:t>Bible is a series of books showing a plan of salvation</a:t>
            </a:r>
          </a:p>
          <a:p>
            <a:r>
              <a:rPr lang="en-US" sz="4400" dirty="0">
                <a:solidFill>
                  <a:schemeClr val="bg1"/>
                </a:solidFill>
              </a:rPr>
              <a:t>Faith in the faithfulness of Yahweh.</a:t>
            </a:r>
            <a:endParaRPr lang="en-US" sz="6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397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Why is this important to us?</a:t>
            </a:r>
          </a:p>
          <a:p>
            <a:pPr marL="114300" indent="0">
              <a:buNone/>
            </a:pPr>
            <a:endParaRPr lang="en-US" sz="8000" b="1" baseline="300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As we are encountering people (nations), we are not using the Bible to point out sinfulness</a:t>
            </a:r>
          </a:p>
          <a:p>
            <a:r>
              <a:rPr lang="en-US" sz="4400" dirty="0">
                <a:solidFill>
                  <a:schemeClr val="bg1"/>
                </a:solidFill>
              </a:rPr>
              <a:t>We are looking for ways that Yahweh is being faithful to the long term plan. </a:t>
            </a:r>
          </a:p>
          <a:p>
            <a:r>
              <a:rPr lang="en-US" sz="4400" dirty="0">
                <a:solidFill>
                  <a:schemeClr val="bg1"/>
                </a:solidFill>
              </a:rPr>
              <a:t>Bible is used to show “Israel” is the rescue plan  </a:t>
            </a:r>
            <a:endParaRPr lang="en-US" sz="6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353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Why is this important to us?</a:t>
            </a:r>
          </a:p>
          <a:p>
            <a:pPr marL="114300" indent="0">
              <a:buNone/>
            </a:pPr>
            <a:endParaRPr lang="en-US" sz="8000" b="1" baseline="300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How do I know that I am righteous?</a:t>
            </a:r>
          </a:p>
          <a:p>
            <a:r>
              <a:rPr lang="en-US" sz="4400" dirty="0">
                <a:solidFill>
                  <a:schemeClr val="bg1"/>
                </a:solidFill>
              </a:rPr>
              <a:t>What do I do with the guilt? </a:t>
            </a:r>
            <a:endParaRPr lang="en-US" sz="6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8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96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Paul’s tension in Romans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543987"/>
            <a:ext cx="11257613" cy="5161612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Faith/faithfulness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Torah keeping  (as a merit-based salvation)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80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Romans 3:21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963827"/>
            <a:ext cx="11257613" cy="574177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Yahweh has now shown us his saving power </a:t>
            </a:r>
            <a:r>
              <a:rPr lang="en-US" sz="3600" u="sng" dirty="0">
                <a:solidFill>
                  <a:schemeClr val="bg1"/>
                </a:solidFill>
              </a:rPr>
              <a:t>without</a:t>
            </a:r>
            <a:r>
              <a:rPr lang="en-US" sz="3600" dirty="0">
                <a:solidFill>
                  <a:schemeClr val="bg1"/>
                </a:solidFill>
              </a:rPr>
              <a:t> the help of the Torah </a:t>
            </a:r>
          </a:p>
          <a:p>
            <a:r>
              <a:rPr lang="en-US" sz="3600" dirty="0">
                <a:solidFill>
                  <a:schemeClr val="bg1"/>
                </a:solidFill>
              </a:rPr>
              <a:t>But the Torah and the Prophets testify to us about this. </a:t>
            </a:r>
          </a:p>
          <a:p>
            <a:r>
              <a:rPr lang="en-US" b="1" dirty="0">
                <a:solidFill>
                  <a:schemeClr val="bg1"/>
                </a:solidFill>
              </a:rPr>
              <a:t>(Deuteronomy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dirty="0">
                <a:solidFill>
                  <a:schemeClr val="bg1"/>
                </a:solidFill>
              </a:rPr>
              <a:t>19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b="1" dirty="0">
                <a:solidFill>
                  <a:schemeClr val="bg1"/>
                </a:solidFill>
              </a:rPr>
              <a:t>15)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1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Romans 3:21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963827"/>
            <a:ext cx="11257613" cy="574177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22 </a:t>
            </a:r>
            <a:r>
              <a:rPr lang="en-US" sz="3600" dirty="0">
                <a:solidFill>
                  <a:schemeClr val="bg1"/>
                </a:solidFill>
              </a:rPr>
              <a:t>We are made right/ righteous with God by putting </a:t>
            </a:r>
            <a:r>
              <a:rPr lang="en-US" sz="3600" u="sng" dirty="0">
                <a:solidFill>
                  <a:schemeClr val="bg1"/>
                </a:solidFill>
              </a:rPr>
              <a:t>our faith</a:t>
            </a:r>
            <a:r>
              <a:rPr lang="en-US" sz="3600" dirty="0">
                <a:solidFill>
                  <a:schemeClr val="bg1"/>
                </a:solidFill>
              </a:rPr>
              <a:t> in Jesus Christ. This happens to all who believe. </a:t>
            </a:r>
          </a:p>
          <a:p>
            <a:r>
              <a:rPr lang="en-US" sz="3600" dirty="0">
                <a:solidFill>
                  <a:schemeClr val="bg1"/>
                </a:solidFill>
              </a:rPr>
              <a:t>It is no different for the Jews than for the Gentiles. </a:t>
            </a:r>
            <a:r>
              <a:rPr lang="en-US" sz="3600" b="1" baseline="30000" dirty="0">
                <a:solidFill>
                  <a:schemeClr val="bg1"/>
                </a:solidFill>
              </a:rPr>
              <a:t>23 </a:t>
            </a:r>
            <a:r>
              <a:rPr lang="en-US" sz="3600" dirty="0">
                <a:solidFill>
                  <a:schemeClr val="bg1"/>
                </a:solidFill>
              </a:rPr>
              <a:t>Everyone has sinned. No one measures up to Yahweh’s glory. 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543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Romans 3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199213"/>
            <a:ext cx="11257613" cy="550638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God did all this to prove that he does what is right. </a:t>
            </a:r>
          </a:p>
          <a:p>
            <a:r>
              <a:rPr lang="en-US" sz="4400" dirty="0">
                <a:solidFill>
                  <a:schemeClr val="bg1"/>
                </a:solidFill>
              </a:rPr>
              <a:t>He is a God of mercy so he did not punish the people for their sins who lived before Jesus lived. 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624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Romans 3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199213"/>
            <a:ext cx="11257613" cy="550638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26 </a:t>
            </a:r>
            <a:r>
              <a:rPr lang="en-US" sz="4400" dirty="0">
                <a:solidFill>
                  <a:schemeClr val="bg1"/>
                </a:solidFill>
              </a:rPr>
              <a:t>God did all this to prove in our time that he does what is right. He also makes right (relationship) with himself those who believe in Jesus. 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40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Romans 3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951470"/>
            <a:ext cx="11257613" cy="5754129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en-US" sz="3900" b="1" baseline="30000" dirty="0">
                <a:solidFill>
                  <a:schemeClr val="bg1"/>
                </a:solidFill>
              </a:rPr>
              <a:t>27</a:t>
            </a:r>
            <a:r>
              <a:rPr lang="en-US" sz="4800" b="1" baseline="30000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So who can brag?     No one! </a:t>
            </a:r>
          </a:p>
          <a:p>
            <a:r>
              <a:rPr lang="en-US" sz="4800" dirty="0">
                <a:solidFill>
                  <a:schemeClr val="bg1"/>
                </a:solidFill>
              </a:rPr>
              <a:t>Are people saved by the law that requires them to obey? Not at all!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4300" dirty="0">
                <a:solidFill>
                  <a:schemeClr val="bg1"/>
                </a:solidFill>
              </a:rPr>
              <a:t>They are saved because of the specific law that requires faith. </a:t>
            </a:r>
          </a:p>
          <a:p>
            <a:r>
              <a:rPr lang="en-US" sz="4300" b="1" baseline="30000" dirty="0">
                <a:solidFill>
                  <a:schemeClr val="bg1"/>
                </a:solidFill>
              </a:rPr>
              <a:t>28 </a:t>
            </a:r>
            <a:r>
              <a:rPr lang="en-US" sz="4300" dirty="0">
                <a:solidFill>
                  <a:schemeClr val="bg1"/>
                </a:solidFill>
              </a:rPr>
              <a:t>We believe that a person is made right with God because of </a:t>
            </a:r>
            <a:r>
              <a:rPr lang="en-US" sz="4300" u="sng" dirty="0">
                <a:solidFill>
                  <a:schemeClr val="bg1"/>
                </a:solidFill>
              </a:rPr>
              <a:t>their faith</a:t>
            </a:r>
            <a:r>
              <a:rPr lang="en-US" sz="4300" dirty="0">
                <a:solidFill>
                  <a:schemeClr val="bg1"/>
                </a:solidFill>
              </a:rPr>
              <a:t>. </a:t>
            </a:r>
          </a:p>
          <a:p>
            <a:r>
              <a:rPr lang="en-US" sz="4300" dirty="0">
                <a:solidFill>
                  <a:schemeClr val="bg1"/>
                </a:solidFill>
              </a:rPr>
              <a:t>They are not saved by obeying the law</a:t>
            </a:r>
            <a:r>
              <a:rPr lang="en-US" sz="3900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endParaRPr lang="en-US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053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Romans 3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199213"/>
            <a:ext cx="11257613" cy="550638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When those who are baptized believe in Jesus, then Yahweh makes them right with himself.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Suppose those who are not baptized believe in Jesus.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Then God also will make them right with himself. </a:t>
            </a:r>
          </a:p>
          <a:p>
            <a:r>
              <a:rPr lang="en-US" sz="4000" b="1" baseline="30000" dirty="0">
                <a:solidFill>
                  <a:schemeClr val="bg1"/>
                </a:solidFill>
              </a:rPr>
              <a:t>31 </a:t>
            </a:r>
            <a:r>
              <a:rPr lang="en-US" sz="4000" dirty="0">
                <a:solidFill>
                  <a:schemeClr val="bg1"/>
                </a:solidFill>
              </a:rPr>
              <a:t>Does faith make the law useless? </a:t>
            </a:r>
          </a:p>
          <a:p>
            <a:r>
              <a:rPr lang="en-US" sz="4000" dirty="0">
                <a:solidFill>
                  <a:schemeClr val="bg1"/>
                </a:solidFill>
              </a:rPr>
              <a:t>Not at all! We agree with the law of baptism.</a:t>
            </a:r>
            <a:endParaRPr lang="en-US" sz="6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690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37230</TotalTime>
  <Words>1096</Words>
  <Application>Microsoft Office PowerPoint</Application>
  <PresentationFormat>Widescreen</PresentationFormat>
  <Paragraphs>127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Paul’s Worldview</vt:lpstr>
      <vt:lpstr>PowerPoint Presentation</vt:lpstr>
      <vt:lpstr>Paul’s tension in Romans</vt:lpstr>
      <vt:lpstr>Romans 3:21 )</vt:lpstr>
      <vt:lpstr>Romans 3:21 )</vt:lpstr>
      <vt:lpstr>Romans 3 )</vt:lpstr>
      <vt:lpstr>Romans 3 )</vt:lpstr>
      <vt:lpstr>Romans 3 )</vt:lpstr>
      <vt:lpstr>Romans 3 )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Worldview</dc:title>
  <dc:creator>Jess Ellis</dc:creator>
  <cp:lastModifiedBy>Anthony Patton</cp:lastModifiedBy>
  <cp:revision>73</cp:revision>
  <dcterms:created xsi:type="dcterms:W3CDTF">2022-07-24T15:54:16Z</dcterms:created>
  <dcterms:modified xsi:type="dcterms:W3CDTF">2023-02-05T14:41:52Z</dcterms:modified>
</cp:coreProperties>
</file>