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theme/themeOverride6.xml" ContentType="application/vnd.openxmlformats-officedocument.themeOverride+xml"/>
  <Override PartName="/ppt/notesSlides/notesSlide6.xml" ContentType="application/vnd.openxmlformats-officedocument.presentationml.notesSlide+xml"/>
  <Override PartName="/ppt/theme/themeOverride7.xml" ContentType="application/vnd.openxmlformats-officedocument.themeOverride+xml"/>
  <Override PartName="/ppt/notesSlides/notesSlide7.xml" ContentType="application/vnd.openxmlformats-officedocument.presentationml.notesSlide+xml"/>
  <Override PartName="/ppt/theme/themeOverride8.xml" ContentType="application/vnd.openxmlformats-officedocument.themeOverride+xml"/>
  <Override PartName="/ppt/notesSlides/notesSlide8.xml" ContentType="application/vnd.openxmlformats-officedocument.presentationml.notesSlide+xml"/>
  <Override PartName="/ppt/theme/themeOverride9.xml" ContentType="application/vnd.openxmlformats-officedocument.themeOverr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4"/>
  </p:notesMasterIdLst>
  <p:sldIdLst>
    <p:sldId id="256" r:id="rId2"/>
    <p:sldId id="332" r:id="rId3"/>
    <p:sldId id="331" r:id="rId4"/>
    <p:sldId id="334" r:id="rId5"/>
    <p:sldId id="336" r:id="rId6"/>
    <p:sldId id="333" r:id="rId7"/>
    <p:sldId id="343" r:id="rId8"/>
    <p:sldId id="337" r:id="rId9"/>
    <p:sldId id="335" r:id="rId10"/>
    <p:sldId id="338" r:id="rId11"/>
    <p:sldId id="339" r:id="rId12"/>
    <p:sldId id="340" r:id="rId13"/>
    <p:sldId id="341" r:id="rId14"/>
    <p:sldId id="342" r:id="rId15"/>
    <p:sldId id="344" r:id="rId16"/>
    <p:sldId id="371" r:id="rId17"/>
    <p:sldId id="378" r:id="rId18"/>
    <p:sldId id="379" r:id="rId19"/>
    <p:sldId id="380" r:id="rId20"/>
    <p:sldId id="381" r:id="rId21"/>
    <p:sldId id="382" r:id="rId22"/>
    <p:sldId id="38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154"/>
    <p:restoredTop sz="94407"/>
  </p:normalViewPr>
  <p:slideViewPr>
    <p:cSldViewPr snapToGrid="0" snapToObjects="1">
      <p:cViewPr varScale="1">
        <p:scale>
          <a:sx n="123" d="100"/>
          <a:sy n="123" d="100"/>
        </p:scale>
        <p:origin x="1104" y="192"/>
      </p:cViewPr>
      <p:guideLst/>
    </p:cSldViewPr>
  </p:slideViewPr>
  <p:outlineViewPr>
    <p:cViewPr>
      <p:scale>
        <a:sx n="33" d="100"/>
        <a:sy n="33" d="100"/>
      </p:scale>
      <p:origin x="0" y="-3372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212312-CE0E-4746-A8D4-78DACC090144}" type="datetimeFigureOut">
              <a:rPr lang="en-US" smtClean="0"/>
              <a:t>3/17/24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98319A-FEE1-4045-B21D-5BE85BFBC67C}" type="slidenum">
              <a:rPr lang="en-US" smtClean="0"/>
              <a:t>‹#›</a:t>
            </a:fld>
            <a:endParaRPr lang="en-US"/>
          </a:p>
        </p:txBody>
      </p:sp>
    </p:spTree>
    <p:extLst>
      <p:ext uri="{BB962C8B-B14F-4D97-AF65-F5344CB8AC3E}">
        <p14:creationId xmlns:p14="http://schemas.microsoft.com/office/powerpoint/2010/main" val="31707926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D98319A-FEE1-4045-B21D-5BE85BFBC67C}" type="slidenum">
              <a:rPr lang="en-US" smtClean="0"/>
              <a:t>1</a:t>
            </a:fld>
            <a:endParaRPr lang="en-US"/>
          </a:p>
        </p:txBody>
      </p:sp>
    </p:spTree>
    <p:extLst>
      <p:ext uri="{BB962C8B-B14F-4D97-AF65-F5344CB8AC3E}">
        <p14:creationId xmlns:p14="http://schemas.microsoft.com/office/powerpoint/2010/main" val="13791358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16</a:t>
            </a:fld>
            <a:endParaRPr lang="en-US"/>
          </a:p>
        </p:txBody>
      </p:sp>
    </p:spTree>
    <p:extLst>
      <p:ext uri="{BB962C8B-B14F-4D97-AF65-F5344CB8AC3E}">
        <p14:creationId xmlns:p14="http://schemas.microsoft.com/office/powerpoint/2010/main" val="2204355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17</a:t>
            </a:fld>
            <a:endParaRPr lang="en-US"/>
          </a:p>
        </p:txBody>
      </p:sp>
    </p:spTree>
    <p:extLst>
      <p:ext uri="{BB962C8B-B14F-4D97-AF65-F5344CB8AC3E}">
        <p14:creationId xmlns:p14="http://schemas.microsoft.com/office/powerpoint/2010/main" val="275747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18</a:t>
            </a:fld>
            <a:endParaRPr lang="en-US"/>
          </a:p>
        </p:txBody>
      </p:sp>
    </p:spTree>
    <p:extLst>
      <p:ext uri="{BB962C8B-B14F-4D97-AF65-F5344CB8AC3E}">
        <p14:creationId xmlns:p14="http://schemas.microsoft.com/office/powerpoint/2010/main" val="22304569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19</a:t>
            </a:fld>
            <a:endParaRPr lang="en-US"/>
          </a:p>
        </p:txBody>
      </p:sp>
    </p:spTree>
    <p:extLst>
      <p:ext uri="{BB962C8B-B14F-4D97-AF65-F5344CB8AC3E}">
        <p14:creationId xmlns:p14="http://schemas.microsoft.com/office/powerpoint/2010/main" val="41999485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20</a:t>
            </a:fld>
            <a:endParaRPr lang="en-US"/>
          </a:p>
        </p:txBody>
      </p:sp>
    </p:spTree>
    <p:extLst>
      <p:ext uri="{BB962C8B-B14F-4D97-AF65-F5344CB8AC3E}">
        <p14:creationId xmlns:p14="http://schemas.microsoft.com/office/powerpoint/2010/main" val="18779875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21</a:t>
            </a:fld>
            <a:endParaRPr lang="en-US"/>
          </a:p>
        </p:txBody>
      </p:sp>
    </p:spTree>
    <p:extLst>
      <p:ext uri="{BB962C8B-B14F-4D97-AF65-F5344CB8AC3E}">
        <p14:creationId xmlns:p14="http://schemas.microsoft.com/office/powerpoint/2010/main" val="2599353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D98319A-FEE1-4045-B21D-5BE85BFBC67C}" type="slidenum">
              <a:rPr lang="en-US" smtClean="0"/>
              <a:t>2</a:t>
            </a:fld>
            <a:endParaRPr lang="en-US"/>
          </a:p>
        </p:txBody>
      </p:sp>
    </p:spTree>
    <p:extLst>
      <p:ext uri="{BB962C8B-B14F-4D97-AF65-F5344CB8AC3E}">
        <p14:creationId xmlns:p14="http://schemas.microsoft.com/office/powerpoint/2010/main" val="2162108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3</a:t>
            </a:fld>
            <a:endParaRPr lang="en-US"/>
          </a:p>
        </p:txBody>
      </p:sp>
    </p:spTree>
    <p:extLst>
      <p:ext uri="{BB962C8B-B14F-4D97-AF65-F5344CB8AC3E}">
        <p14:creationId xmlns:p14="http://schemas.microsoft.com/office/powerpoint/2010/main" val="1411589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4</a:t>
            </a:fld>
            <a:endParaRPr lang="en-US"/>
          </a:p>
        </p:txBody>
      </p:sp>
    </p:spTree>
    <p:extLst>
      <p:ext uri="{BB962C8B-B14F-4D97-AF65-F5344CB8AC3E}">
        <p14:creationId xmlns:p14="http://schemas.microsoft.com/office/powerpoint/2010/main" val="2928299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5</a:t>
            </a:fld>
            <a:endParaRPr lang="en-US"/>
          </a:p>
        </p:txBody>
      </p:sp>
    </p:spTree>
    <p:extLst>
      <p:ext uri="{BB962C8B-B14F-4D97-AF65-F5344CB8AC3E}">
        <p14:creationId xmlns:p14="http://schemas.microsoft.com/office/powerpoint/2010/main" val="19567969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6</a:t>
            </a:fld>
            <a:endParaRPr lang="en-US"/>
          </a:p>
        </p:txBody>
      </p:sp>
    </p:spTree>
    <p:extLst>
      <p:ext uri="{BB962C8B-B14F-4D97-AF65-F5344CB8AC3E}">
        <p14:creationId xmlns:p14="http://schemas.microsoft.com/office/powerpoint/2010/main" val="1237499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7</a:t>
            </a:fld>
            <a:endParaRPr lang="en-US"/>
          </a:p>
        </p:txBody>
      </p:sp>
    </p:spTree>
    <p:extLst>
      <p:ext uri="{BB962C8B-B14F-4D97-AF65-F5344CB8AC3E}">
        <p14:creationId xmlns:p14="http://schemas.microsoft.com/office/powerpoint/2010/main" val="32111696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8</a:t>
            </a:fld>
            <a:endParaRPr lang="en-US"/>
          </a:p>
        </p:txBody>
      </p:sp>
    </p:spTree>
    <p:extLst>
      <p:ext uri="{BB962C8B-B14F-4D97-AF65-F5344CB8AC3E}">
        <p14:creationId xmlns:p14="http://schemas.microsoft.com/office/powerpoint/2010/main" val="4029658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98319A-FEE1-4045-B21D-5BE85BFBC67C}" type="slidenum">
              <a:rPr lang="en-US" smtClean="0"/>
              <a:t>9</a:t>
            </a:fld>
            <a:endParaRPr lang="en-US"/>
          </a:p>
        </p:txBody>
      </p:sp>
    </p:spTree>
    <p:extLst>
      <p:ext uri="{BB962C8B-B14F-4D97-AF65-F5344CB8AC3E}">
        <p14:creationId xmlns:p14="http://schemas.microsoft.com/office/powerpoint/2010/main" val="3852248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1EABE1F-423C-5046-A537-B106733C88A5}" type="datetimeFigureOut">
              <a:rPr lang="en-US" smtClean="0"/>
              <a:t>3/17/24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1005829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EABE1F-423C-5046-A537-B106733C88A5}" type="datetimeFigureOut">
              <a:rPr lang="en-US" smtClean="0"/>
              <a:t>3/17/24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12284919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EABE1F-423C-5046-A537-B106733C88A5}" type="datetimeFigureOut">
              <a:rPr lang="en-US" smtClean="0"/>
              <a:t>3/17/24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480640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EABE1F-423C-5046-A537-B106733C88A5}" type="datetimeFigureOut">
              <a:rPr lang="en-US" smtClean="0"/>
              <a:t>3/17/24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27431210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EABE1F-423C-5046-A537-B106733C88A5}" type="datetimeFigureOut">
              <a:rPr lang="en-US" smtClean="0"/>
              <a:t>3/17/24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4268906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1EABE1F-423C-5046-A537-B106733C88A5}" type="datetimeFigureOut">
              <a:rPr lang="en-US" smtClean="0"/>
              <a:t>3/17/24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35393258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1EABE1F-423C-5046-A537-B106733C88A5}" type="datetimeFigureOut">
              <a:rPr lang="en-US" smtClean="0"/>
              <a:t>3/17/24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2718916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1EABE1F-423C-5046-A537-B106733C88A5}" type="datetimeFigureOut">
              <a:rPr lang="en-US" smtClean="0"/>
              <a:t>3/17/24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2094558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EABE1F-423C-5046-A537-B106733C88A5}" type="datetimeFigureOut">
              <a:rPr lang="en-US" smtClean="0"/>
              <a:t>3/17/24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2575990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31EABE1F-423C-5046-A537-B106733C88A5}" type="datetimeFigureOut">
              <a:rPr lang="en-US" smtClean="0"/>
              <a:t>3/17/24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9543290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Drag picture to placeholder or click icon to add</a:t>
            </a:r>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31EABE1F-423C-5046-A537-B106733C88A5}" type="datetimeFigureOut">
              <a:rPr lang="en-US" smtClean="0"/>
              <a:t>3/17/24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B32CB7-FDB0-BD4B-968B-8CF612323C96}" type="slidenum">
              <a:rPr lang="en-US" smtClean="0"/>
              <a:t>‹#›</a:t>
            </a:fld>
            <a:endParaRPr lang="en-US"/>
          </a:p>
        </p:txBody>
      </p:sp>
    </p:spTree>
    <p:extLst>
      <p:ext uri="{BB962C8B-B14F-4D97-AF65-F5344CB8AC3E}">
        <p14:creationId xmlns:p14="http://schemas.microsoft.com/office/powerpoint/2010/main" val="4083099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31EABE1F-423C-5046-A537-B106733C88A5}" type="datetimeFigureOut">
              <a:rPr lang="en-US" smtClean="0"/>
              <a:t>3/17/24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6FB32CB7-FDB0-BD4B-968B-8CF612323C96}" type="slidenum">
              <a:rPr lang="en-US" smtClean="0"/>
              <a:t>‹#›</a:t>
            </a:fld>
            <a:endParaRPr lang="en-US"/>
          </a:p>
        </p:txBody>
      </p:sp>
    </p:spTree>
    <p:extLst>
      <p:ext uri="{BB962C8B-B14F-4D97-AF65-F5344CB8AC3E}">
        <p14:creationId xmlns:p14="http://schemas.microsoft.com/office/powerpoint/2010/main" val="54287254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194C1-5245-094B-A114-1F46B25F9118}"/>
              </a:ext>
            </a:extLst>
          </p:cNvPr>
          <p:cNvSpPr>
            <a:spLocks noGrp="1"/>
          </p:cNvSpPr>
          <p:nvPr>
            <p:ph type="ctrTitle"/>
          </p:nvPr>
        </p:nvSpPr>
        <p:spPr/>
        <p:txBody>
          <a:bodyPr>
            <a:normAutofit/>
          </a:bodyPr>
          <a:lstStyle/>
          <a:p>
            <a:r>
              <a:rPr lang="en-US" sz="4800" dirty="0"/>
              <a:t>ATONEMENT</a:t>
            </a:r>
          </a:p>
        </p:txBody>
      </p:sp>
    </p:spTree>
    <p:extLst>
      <p:ext uri="{BB962C8B-B14F-4D97-AF65-F5344CB8AC3E}">
        <p14:creationId xmlns:p14="http://schemas.microsoft.com/office/powerpoint/2010/main" val="198646276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B4CD6-A121-8994-676F-ED086FF7EDC8}"/>
              </a:ext>
            </a:extLst>
          </p:cNvPr>
          <p:cNvSpPr>
            <a:spLocks noGrp="1"/>
          </p:cNvSpPr>
          <p:nvPr>
            <p:ph type="title"/>
          </p:nvPr>
        </p:nvSpPr>
        <p:spPr/>
        <p:txBody>
          <a:bodyPr>
            <a:normAutofit fontScale="90000"/>
          </a:bodyPr>
          <a:lstStyle/>
          <a:p>
            <a:r>
              <a:rPr lang="en-US" sz="4000" dirty="0"/>
              <a:t>“GO OUT in joy”</a:t>
            </a:r>
            <a:br>
              <a:rPr lang="en-US" sz="4000" dirty="0"/>
            </a:br>
            <a:r>
              <a:rPr lang="en-US" sz="4000" dirty="0"/>
              <a:t>by Ladye Rachel Howell</a:t>
            </a:r>
          </a:p>
        </p:txBody>
      </p:sp>
      <p:pic>
        <p:nvPicPr>
          <p:cNvPr id="5" name="Content Placeholder 4">
            <a:extLst>
              <a:ext uri="{FF2B5EF4-FFF2-40B4-BE49-F238E27FC236}">
                <a16:creationId xmlns:a16="http://schemas.microsoft.com/office/drawing/2014/main" id="{46BA207A-5631-DD9C-7FAE-AC16F97380C0}"/>
              </a:ext>
            </a:extLst>
          </p:cNvPr>
          <p:cNvPicPr>
            <a:picLocks noGrp="1" noChangeAspect="1"/>
          </p:cNvPicPr>
          <p:nvPr>
            <p:ph idx="1"/>
          </p:nvPr>
        </p:nvPicPr>
        <p:blipFill>
          <a:blip r:embed="rId2"/>
          <a:stretch>
            <a:fillRect/>
          </a:stretch>
        </p:blipFill>
        <p:spPr>
          <a:xfrm>
            <a:off x="3833018" y="1600200"/>
            <a:ext cx="4525963" cy="4525963"/>
          </a:xfrm>
        </p:spPr>
      </p:pic>
    </p:spTree>
    <p:extLst>
      <p:ext uri="{BB962C8B-B14F-4D97-AF65-F5344CB8AC3E}">
        <p14:creationId xmlns:p14="http://schemas.microsoft.com/office/powerpoint/2010/main" val="1853266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97C9A-C9EA-6CB2-A4DC-D40F9639B7E2}"/>
              </a:ext>
            </a:extLst>
          </p:cNvPr>
          <p:cNvSpPr>
            <a:spLocks noGrp="1"/>
          </p:cNvSpPr>
          <p:nvPr>
            <p:ph type="title"/>
          </p:nvPr>
        </p:nvSpPr>
        <p:spPr/>
        <p:txBody>
          <a:bodyPr/>
          <a:lstStyle/>
          <a:p>
            <a:r>
              <a:rPr lang="en-US" dirty="0"/>
              <a:t>Atonement Theory</a:t>
            </a:r>
          </a:p>
        </p:txBody>
      </p:sp>
      <p:sp>
        <p:nvSpPr>
          <p:cNvPr id="3" name="Content Placeholder 2">
            <a:extLst>
              <a:ext uri="{FF2B5EF4-FFF2-40B4-BE49-F238E27FC236}">
                <a16:creationId xmlns:a16="http://schemas.microsoft.com/office/drawing/2014/main" id="{9B19A22B-A4C5-E7E1-D2FA-FC7417AC7B2A}"/>
              </a:ext>
            </a:extLst>
          </p:cNvPr>
          <p:cNvSpPr>
            <a:spLocks noGrp="1"/>
          </p:cNvSpPr>
          <p:nvPr>
            <p:ph idx="1"/>
          </p:nvPr>
        </p:nvSpPr>
        <p:spPr/>
        <p:txBody>
          <a:bodyPr>
            <a:normAutofit/>
          </a:bodyPr>
          <a:lstStyle/>
          <a:p>
            <a:pPr>
              <a:buClr>
                <a:schemeClr val="bg1"/>
              </a:buClr>
            </a:pPr>
            <a:r>
              <a:rPr lang="en-US" sz="3200" dirty="0"/>
              <a:t>Legal Satisfaction Atonement Theory</a:t>
            </a:r>
          </a:p>
          <a:p>
            <a:pPr lvl="1"/>
            <a:r>
              <a:rPr lang="en-US" sz="2800" dirty="0"/>
              <a:t>Anselm of Canterbury (11</a:t>
            </a:r>
            <a:r>
              <a:rPr lang="en-US" sz="2800" baseline="30000" dirty="0"/>
              <a:t>th</a:t>
            </a:r>
            <a:r>
              <a:rPr lang="en-US" sz="2800" dirty="0"/>
              <a:t> Century)</a:t>
            </a:r>
          </a:p>
          <a:p>
            <a:pPr lvl="1"/>
            <a:r>
              <a:rPr lang="en-US" sz="2800" dirty="0"/>
              <a:t>Human sin requires a legal debt to be paid to God.</a:t>
            </a:r>
          </a:p>
          <a:p>
            <a:pPr lvl="1"/>
            <a:r>
              <a:rPr lang="en-US" sz="2800" dirty="0"/>
              <a:t>God’s honor is offended by human sin.</a:t>
            </a:r>
          </a:p>
          <a:p>
            <a:pPr lvl="1"/>
            <a:r>
              <a:rPr lang="en-US" sz="2800" dirty="0"/>
              <a:t>No human could pay the honor debt.</a:t>
            </a:r>
          </a:p>
          <a:p>
            <a:pPr lvl="1"/>
            <a:r>
              <a:rPr lang="en-US" sz="2800" dirty="0"/>
              <a:t>Jesus vicariously pays the debt humans owe to God’s honor.</a:t>
            </a:r>
          </a:p>
        </p:txBody>
      </p:sp>
    </p:spTree>
    <p:extLst>
      <p:ext uri="{BB962C8B-B14F-4D97-AF65-F5344CB8AC3E}">
        <p14:creationId xmlns:p14="http://schemas.microsoft.com/office/powerpoint/2010/main" val="220745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97C9A-C9EA-6CB2-A4DC-D40F9639B7E2}"/>
              </a:ext>
            </a:extLst>
          </p:cNvPr>
          <p:cNvSpPr>
            <a:spLocks noGrp="1"/>
          </p:cNvSpPr>
          <p:nvPr>
            <p:ph type="title"/>
          </p:nvPr>
        </p:nvSpPr>
        <p:spPr/>
        <p:txBody>
          <a:bodyPr/>
          <a:lstStyle/>
          <a:p>
            <a:r>
              <a:rPr lang="en-US" dirty="0"/>
              <a:t>Atonement Theory</a:t>
            </a:r>
          </a:p>
        </p:txBody>
      </p:sp>
      <p:sp>
        <p:nvSpPr>
          <p:cNvPr id="3" name="Content Placeholder 2">
            <a:extLst>
              <a:ext uri="{FF2B5EF4-FFF2-40B4-BE49-F238E27FC236}">
                <a16:creationId xmlns:a16="http://schemas.microsoft.com/office/drawing/2014/main" id="{9B19A22B-A4C5-E7E1-D2FA-FC7417AC7B2A}"/>
              </a:ext>
            </a:extLst>
          </p:cNvPr>
          <p:cNvSpPr>
            <a:spLocks noGrp="1"/>
          </p:cNvSpPr>
          <p:nvPr>
            <p:ph idx="1"/>
          </p:nvPr>
        </p:nvSpPr>
        <p:spPr/>
        <p:txBody>
          <a:bodyPr>
            <a:normAutofit/>
          </a:bodyPr>
          <a:lstStyle/>
          <a:p>
            <a:pPr>
              <a:buClr>
                <a:schemeClr val="bg1"/>
              </a:buClr>
            </a:pPr>
            <a:r>
              <a:rPr lang="en-US" sz="3200" dirty="0"/>
              <a:t>Moral Influence Atonement Theory</a:t>
            </a:r>
          </a:p>
          <a:p>
            <a:pPr lvl="1"/>
            <a:r>
              <a:rPr lang="en-US" sz="2800" dirty="0"/>
              <a:t>Peter Abelard (11</a:t>
            </a:r>
            <a:r>
              <a:rPr lang="en-US" sz="2800" baseline="30000" dirty="0"/>
              <a:t>th</a:t>
            </a:r>
            <a:r>
              <a:rPr lang="en-US" sz="2800" dirty="0"/>
              <a:t> Century)</a:t>
            </a:r>
          </a:p>
          <a:p>
            <a:pPr lvl="1"/>
            <a:r>
              <a:rPr lang="en-US" sz="2800" dirty="0"/>
              <a:t>Sharply disagreed with Anselm.</a:t>
            </a:r>
          </a:p>
          <a:p>
            <a:pPr lvl="1"/>
            <a:r>
              <a:rPr lang="en-US" sz="2800" dirty="0"/>
              <a:t>The work accomplished by Jesus on the cross was to demonstrate the love of a God who was willing to suffer.</a:t>
            </a:r>
          </a:p>
          <a:p>
            <a:pPr lvl="1"/>
            <a:r>
              <a:rPr lang="en-US" sz="2800" dirty="0"/>
              <a:t>That demonstration of crucified love then became the moral influence that can work transformation in humans.</a:t>
            </a:r>
          </a:p>
        </p:txBody>
      </p:sp>
    </p:spTree>
    <p:extLst>
      <p:ext uri="{BB962C8B-B14F-4D97-AF65-F5344CB8AC3E}">
        <p14:creationId xmlns:p14="http://schemas.microsoft.com/office/powerpoint/2010/main" val="1614037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97C9A-C9EA-6CB2-A4DC-D40F9639B7E2}"/>
              </a:ext>
            </a:extLst>
          </p:cNvPr>
          <p:cNvSpPr>
            <a:spLocks noGrp="1"/>
          </p:cNvSpPr>
          <p:nvPr>
            <p:ph type="title"/>
          </p:nvPr>
        </p:nvSpPr>
        <p:spPr/>
        <p:txBody>
          <a:bodyPr/>
          <a:lstStyle/>
          <a:p>
            <a:r>
              <a:rPr lang="en-US" dirty="0"/>
              <a:t>Atonement Theory</a:t>
            </a:r>
          </a:p>
        </p:txBody>
      </p:sp>
      <p:sp>
        <p:nvSpPr>
          <p:cNvPr id="3" name="Content Placeholder 2">
            <a:extLst>
              <a:ext uri="{FF2B5EF4-FFF2-40B4-BE49-F238E27FC236}">
                <a16:creationId xmlns:a16="http://schemas.microsoft.com/office/drawing/2014/main" id="{9B19A22B-A4C5-E7E1-D2FA-FC7417AC7B2A}"/>
              </a:ext>
            </a:extLst>
          </p:cNvPr>
          <p:cNvSpPr>
            <a:spLocks noGrp="1"/>
          </p:cNvSpPr>
          <p:nvPr>
            <p:ph idx="1"/>
          </p:nvPr>
        </p:nvSpPr>
        <p:spPr/>
        <p:txBody>
          <a:bodyPr>
            <a:normAutofit/>
          </a:bodyPr>
          <a:lstStyle/>
          <a:p>
            <a:pPr>
              <a:buClr>
                <a:schemeClr val="bg1"/>
              </a:buClr>
            </a:pPr>
            <a:r>
              <a:rPr lang="en-US" sz="3200" dirty="0"/>
              <a:t>Penal Substitutionary Atonement Theory (PSAT)</a:t>
            </a:r>
          </a:p>
          <a:p>
            <a:pPr lvl="1"/>
            <a:r>
              <a:rPr lang="en-US" sz="2800" dirty="0"/>
              <a:t>John Calvin (16</a:t>
            </a:r>
            <a:r>
              <a:rPr lang="en-US" sz="2800" baseline="30000" dirty="0"/>
              <a:t>th</a:t>
            </a:r>
            <a:r>
              <a:rPr lang="en-US" sz="2800" dirty="0"/>
              <a:t> Century)</a:t>
            </a:r>
          </a:p>
          <a:p>
            <a:pPr lvl="1"/>
            <a:r>
              <a:rPr lang="en-US" sz="2800" dirty="0"/>
              <a:t>A spin on the Legal Satisfaction Atonement Theory.</a:t>
            </a:r>
          </a:p>
          <a:p>
            <a:pPr lvl="1"/>
            <a:r>
              <a:rPr lang="en-US" sz="2800" dirty="0"/>
              <a:t>Penal meaning punishment.</a:t>
            </a:r>
          </a:p>
          <a:p>
            <a:pPr lvl="1"/>
            <a:r>
              <a:rPr lang="en-US" sz="2800" dirty="0"/>
              <a:t>Substitutionary meaning taking our place.</a:t>
            </a:r>
          </a:p>
          <a:p>
            <a:pPr lvl="1"/>
            <a:r>
              <a:rPr lang="en-US" sz="2800" dirty="0"/>
              <a:t>Human sin is more like a crime that must be punished by God to maintain justice.</a:t>
            </a:r>
          </a:p>
          <a:p>
            <a:pPr lvl="1"/>
            <a:r>
              <a:rPr lang="en-US" sz="2800" dirty="0"/>
              <a:t>Jesus vicariously receives the punishment that sinful humans deserve.</a:t>
            </a:r>
          </a:p>
        </p:txBody>
      </p:sp>
    </p:spTree>
    <p:extLst>
      <p:ext uri="{BB962C8B-B14F-4D97-AF65-F5344CB8AC3E}">
        <p14:creationId xmlns:p14="http://schemas.microsoft.com/office/powerpoint/2010/main" val="2573399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97C9A-C9EA-6CB2-A4DC-D40F9639B7E2}"/>
              </a:ext>
            </a:extLst>
          </p:cNvPr>
          <p:cNvSpPr>
            <a:spLocks noGrp="1"/>
          </p:cNvSpPr>
          <p:nvPr>
            <p:ph type="title"/>
          </p:nvPr>
        </p:nvSpPr>
        <p:spPr/>
        <p:txBody>
          <a:bodyPr/>
          <a:lstStyle/>
          <a:p>
            <a:r>
              <a:rPr lang="en-US" dirty="0"/>
              <a:t>Atonement Theory</a:t>
            </a:r>
          </a:p>
        </p:txBody>
      </p:sp>
      <p:sp>
        <p:nvSpPr>
          <p:cNvPr id="3" name="Content Placeholder 2">
            <a:extLst>
              <a:ext uri="{FF2B5EF4-FFF2-40B4-BE49-F238E27FC236}">
                <a16:creationId xmlns:a16="http://schemas.microsoft.com/office/drawing/2014/main" id="{9B19A22B-A4C5-E7E1-D2FA-FC7417AC7B2A}"/>
              </a:ext>
            </a:extLst>
          </p:cNvPr>
          <p:cNvSpPr>
            <a:spLocks noGrp="1"/>
          </p:cNvSpPr>
          <p:nvPr>
            <p:ph idx="1"/>
          </p:nvPr>
        </p:nvSpPr>
        <p:spPr/>
        <p:txBody>
          <a:bodyPr>
            <a:normAutofit/>
          </a:bodyPr>
          <a:lstStyle/>
          <a:p>
            <a:r>
              <a:rPr lang="en-US" sz="3200" dirty="0"/>
              <a:t>Christus Victor Model of Atonement</a:t>
            </a:r>
          </a:p>
          <a:p>
            <a:pPr lvl="1"/>
            <a:r>
              <a:rPr lang="en-US" sz="2800" dirty="0"/>
              <a:t>Christus Victor, Latin for “Christ is the conqueror”</a:t>
            </a:r>
          </a:p>
          <a:p>
            <a:pPr lvl="1"/>
            <a:r>
              <a:rPr lang="en-US" sz="2800" dirty="0"/>
              <a:t>Gustaf Aulen (20</a:t>
            </a:r>
            <a:r>
              <a:rPr lang="en-US" sz="2800" baseline="30000" dirty="0"/>
              <a:t>th</a:t>
            </a:r>
            <a:r>
              <a:rPr lang="en-US" sz="2800" dirty="0"/>
              <a:t> Century)</a:t>
            </a:r>
          </a:p>
          <a:p>
            <a:pPr lvl="1"/>
            <a:r>
              <a:rPr lang="en-US" sz="2800" dirty="0"/>
              <a:t>The ”classic” model because it was how the early church understood Jesus’s work on the cross.</a:t>
            </a:r>
          </a:p>
          <a:p>
            <a:pPr lvl="1"/>
            <a:r>
              <a:rPr lang="en-US" sz="2800" dirty="0"/>
              <a:t>The model is much older than Anselm’s or Abelard’s theories.</a:t>
            </a:r>
          </a:p>
          <a:p>
            <a:pPr lvl="1"/>
            <a:r>
              <a:rPr lang="en-US" sz="2800" dirty="0"/>
              <a:t>Jesus’s work on the cross is actually a cosmic victory where God is conquering evil and all demonic forces.</a:t>
            </a:r>
          </a:p>
        </p:txBody>
      </p:sp>
    </p:spTree>
    <p:extLst>
      <p:ext uri="{BB962C8B-B14F-4D97-AF65-F5344CB8AC3E}">
        <p14:creationId xmlns:p14="http://schemas.microsoft.com/office/powerpoint/2010/main" val="20578833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97C9A-C9EA-6CB2-A4DC-D40F9639B7E2}"/>
              </a:ext>
            </a:extLst>
          </p:cNvPr>
          <p:cNvSpPr>
            <a:spLocks noGrp="1"/>
          </p:cNvSpPr>
          <p:nvPr>
            <p:ph type="title"/>
          </p:nvPr>
        </p:nvSpPr>
        <p:spPr/>
        <p:txBody>
          <a:bodyPr/>
          <a:lstStyle/>
          <a:p>
            <a:r>
              <a:rPr lang="en-US" dirty="0"/>
              <a:t>Atonement Theory</a:t>
            </a:r>
          </a:p>
        </p:txBody>
      </p:sp>
      <p:sp>
        <p:nvSpPr>
          <p:cNvPr id="3" name="Content Placeholder 2">
            <a:extLst>
              <a:ext uri="{FF2B5EF4-FFF2-40B4-BE49-F238E27FC236}">
                <a16:creationId xmlns:a16="http://schemas.microsoft.com/office/drawing/2014/main" id="{9B19A22B-A4C5-E7E1-D2FA-FC7417AC7B2A}"/>
              </a:ext>
            </a:extLst>
          </p:cNvPr>
          <p:cNvSpPr>
            <a:spLocks noGrp="1"/>
          </p:cNvSpPr>
          <p:nvPr>
            <p:ph idx="1"/>
          </p:nvPr>
        </p:nvSpPr>
        <p:spPr/>
        <p:txBody>
          <a:bodyPr>
            <a:normAutofit/>
          </a:bodyPr>
          <a:lstStyle/>
          <a:p>
            <a:pPr>
              <a:buClr>
                <a:schemeClr val="bg1"/>
              </a:buClr>
            </a:pPr>
            <a:r>
              <a:rPr lang="en-US" sz="3200" dirty="0"/>
              <a:t>Objective Model:</a:t>
            </a:r>
          </a:p>
          <a:p>
            <a:pPr lvl="1"/>
            <a:r>
              <a:rPr lang="en-US" sz="2800" dirty="0"/>
              <a:t>Christus Victor, Legal Satisfaction and Penal Substitution</a:t>
            </a:r>
          </a:p>
          <a:p>
            <a:pPr lvl="1"/>
            <a:r>
              <a:rPr lang="en-US" sz="2800" dirty="0"/>
              <a:t>Jesus’s work on the cross accomplished something “outside” of humans.</a:t>
            </a:r>
          </a:p>
          <a:p>
            <a:pPr>
              <a:buClr>
                <a:schemeClr val="bg1"/>
              </a:buClr>
            </a:pPr>
            <a:r>
              <a:rPr lang="en-US" sz="3200" dirty="0"/>
              <a:t>Subjective Model:</a:t>
            </a:r>
          </a:p>
          <a:p>
            <a:pPr lvl="1"/>
            <a:r>
              <a:rPr lang="en-US" sz="2800" dirty="0"/>
              <a:t>Moral Influence</a:t>
            </a:r>
          </a:p>
          <a:p>
            <a:pPr lvl="1"/>
            <a:r>
              <a:rPr lang="en-US" sz="2800" dirty="0"/>
              <a:t>Jesus’ work on the cross accomplished something “inside” humans.</a:t>
            </a:r>
          </a:p>
        </p:txBody>
      </p:sp>
    </p:spTree>
    <p:extLst>
      <p:ext uri="{BB962C8B-B14F-4D97-AF65-F5344CB8AC3E}">
        <p14:creationId xmlns:p14="http://schemas.microsoft.com/office/powerpoint/2010/main" val="3855257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a:xfrm>
            <a:off x="609600" y="274639"/>
            <a:ext cx="10972800" cy="1325562"/>
          </a:xfrm>
        </p:spPr>
        <p:txBody>
          <a:bodyPr>
            <a:normAutofit/>
          </a:bodyPr>
          <a:lstStyle/>
          <a:p>
            <a:pPr algn="ctr"/>
            <a:r>
              <a:rPr lang="en-US" sz="3600" dirty="0"/>
              <a:t>The New Community In Christ</a:t>
            </a:r>
            <a:br>
              <a:rPr lang="en-US" sz="3600" dirty="0"/>
            </a:br>
            <a:r>
              <a:rPr lang="en-US" sz="3600" dirty="0"/>
              <a:t>Summary</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fontAlgn="ctr">
              <a:buClr>
                <a:schemeClr val="bg1"/>
              </a:buClr>
            </a:pPr>
            <a:r>
              <a:rPr lang="en-US" sz="3200" dirty="0"/>
              <a:t>These overlapping themes (motifs) frame Paul’s ethical thought:</a:t>
            </a:r>
          </a:p>
          <a:p>
            <a:pPr lvl="1" fontAlgn="ctr">
              <a:buClr>
                <a:schemeClr val="tx1"/>
              </a:buClr>
            </a:pPr>
            <a:r>
              <a:rPr lang="en-US" sz="3200" dirty="0"/>
              <a:t>New creation in collision with the present age.</a:t>
            </a:r>
          </a:p>
          <a:p>
            <a:pPr lvl="1" fontAlgn="ctr">
              <a:buClr>
                <a:schemeClr val="tx1"/>
              </a:buClr>
            </a:pPr>
            <a:r>
              <a:rPr lang="en-US" sz="3200" dirty="0">
                <a:solidFill>
                  <a:srgbClr val="FFFF00"/>
                </a:solidFill>
              </a:rPr>
              <a:t>The cross as a paradigm for action.</a:t>
            </a:r>
          </a:p>
          <a:p>
            <a:pPr lvl="1" fontAlgn="ctr">
              <a:buClr>
                <a:schemeClr val="tx1"/>
              </a:buClr>
            </a:pPr>
            <a:r>
              <a:rPr lang="en-US" sz="3200" dirty="0"/>
              <a:t>The community as the locus of God’s saving power.</a:t>
            </a:r>
          </a:p>
        </p:txBody>
      </p:sp>
    </p:spTree>
    <p:extLst>
      <p:ext uri="{BB962C8B-B14F-4D97-AF65-F5344CB8AC3E}">
        <p14:creationId xmlns:p14="http://schemas.microsoft.com/office/powerpoint/2010/main" val="5904008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TRANSFORMATION</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fontAlgn="ctr">
              <a:buClr>
                <a:schemeClr val="tx1"/>
              </a:buClr>
            </a:pPr>
            <a:r>
              <a:rPr lang="en-US" sz="3200" dirty="0"/>
              <a:t>Through </a:t>
            </a:r>
            <a:r>
              <a:rPr lang="en-US" sz="3200" dirty="0">
                <a:solidFill>
                  <a:srgbClr val="FFFF00"/>
                </a:solidFill>
              </a:rPr>
              <a:t>union</a:t>
            </a:r>
            <a:r>
              <a:rPr lang="en-US" sz="3200" dirty="0"/>
              <a:t> with Christ, we undergo </a:t>
            </a:r>
            <a:r>
              <a:rPr lang="en-US" sz="3200" dirty="0">
                <a:solidFill>
                  <a:srgbClr val="FFFF00"/>
                </a:solidFill>
              </a:rPr>
              <a:t>transformation</a:t>
            </a:r>
            <a:r>
              <a:rPr lang="en-US" sz="3200" dirty="0"/>
              <a:t> that should cause us to “</a:t>
            </a:r>
            <a:r>
              <a:rPr lang="en-US" sz="3200" dirty="0">
                <a:solidFill>
                  <a:srgbClr val="FFFF00"/>
                </a:solidFill>
              </a:rPr>
              <a:t>walk</a:t>
            </a:r>
            <a:r>
              <a:rPr lang="en-US" sz="3200" dirty="0"/>
              <a:t> in newness of life.”</a:t>
            </a:r>
          </a:p>
          <a:p>
            <a:pPr fontAlgn="ctr">
              <a:buClr>
                <a:schemeClr val="tx1"/>
              </a:buClr>
            </a:pPr>
            <a:r>
              <a:rPr lang="en-US" sz="3200" dirty="0"/>
              <a:t>Because God has </a:t>
            </a:r>
            <a:r>
              <a:rPr lang="en-US" sz="3200" dirty="0">
                <a:solidFill>
                  <a:srgbClr val="FFFF00"/>
                </a:solidFill>
              </a:rPr>
              <a:t>liberated</a:t>
            </a:r>
            <a:r>
              <a:rPr lang="en-US" sz="3200" dirty="0"/>
              <a:t> us from the power of sin, we should </a:t>
            </a:r>
            <a:r>
              <a:rPr lang="en-US" sz="3200" dirty="0">
                <a:solidFill>
                  <a:srgbClr val="FFFF00"/>
                </a:solidFill>
              </a:rPr>
              <a:t>transfer</a:t>
            </a:r>
            <a:r>
              <a:rPr lang="en-US" sz="3200" dirty="0"/>
              <a:t> our allegiance to the one who has set us free.</a:t>
            </a:r>
          </a:p>
          <a:p>
            <a:pPr fontAlgn="ctr">
              <a:buClr>
                <a:schemeClr val="tx1"/>
              </a:buClr>
            </a:pPr>
            <a:r>
              <a:rPr lang="en-US" sz="3200" dirty="0"/>
              <a:t>Because the Holy Spirit is at </a:t>
            </a:r>
            <a:r>
              <a:rPr lang="en-US" sz="3200" dirty="0">
                <a:solidFill>
                  <a:srgbClr val="FFFF00"/>
                </a:solidFill>
              </a:rPr>
              <a:t>work</a:t>
            </a:r>
            <a:r>
              <a:rPr lang="en-US" sz="3200" dirty="0"/>
              <a:t> in the community of faith, the fruit of the Spirit should be </a:t>
            </a:r>
            <a:r>
              <a:rPr lang="en-US" sz="3200" dirty="0">
                <a:solidFill>
                  <a:srgbClr val="FFFF00"/>
                </a:solidFill>
              </a:rPr>
              <a:t>manifest</a:t>
            </a:r>
            <a:r>
              <a:rPr lang="en-US" sz="3200" dirty="0"/>
              <a:t> in the community’s life.</a:t>
            </a:r>
          </a:p>
        </p:txBody>
      </p:sp>
    </p:spTree>
    <p:extLst>
      <p:ext uri="{BB962C8B-B14F-4D97-AF65-F5344CB8AC3E}">
        <p14:creationId xmlns:p14="http://schemas.microsoft.com/office/powerpoint/2010/main" val="30646907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TRANSFORMATION</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marL="0" indent="0" fontAlgn="ctr">
              <a:buClr>
                <a:schemeClr val="tx1"/>
              </a:buClr>
              <a:buNone/>
            </a:pPr>
            <a:r>
              <a:rPr lang="en-US" sz="3200" dirty="0"/>
              <a:t>“What shall we say then? Are we to remain in sin so that grace may increase? </a:t>
            </a:r>
            <a:r>
              <a:rPr lang="en-US" sz="3200" dirty="0">
                <a:solidFill>
                  <a:srgbClr val="FFFF00"/>
                </a:solidFill>
              </a:rPr>
              <a:t>Absolutely not! </a:t>
            </a:r>
            <a:r>
              <a:rPr lang="en-US" sz="3200" dirty="0"/>
              <a:t>How can we who died to sin still live in it? Or do you not know that as many as were baptized </a:t>
            </a:r>
            <a:r>
              <a:rPr lang="en-US" sz="3200" dirty="0">
                <a:solidFill>
                  <a:srgbClr val="FFFF00"/>
                </a:solidFill>
              </a:rPr>
              <a:t>into</a:t>
            </a:r>
            <a:r>
              <a:rPr lang="en-US" sz="3200" dirty="0"/>
              <a:t> Christ Jesus were baptized </a:t>
            </a:r>
            <a:r>
              <a:rPr lang="en-US" sz="3200" dirty="0">
                <a:solidFill>
                  <a:srgbClr val="FFFF00"/>
                </a:solidFill>
              </a:rPr>
              <a:t>into</a:t>
            </a:r>
            <a:r>
              <a:rPr lang="en-US" sz="3200" dirty="0"/>
              <a:t> his death? Therefore we have been buried with him through baptism </a:t>
            </a:r>
            <a:r>
              <a:rPr lang="en-US" sz="3200" dirty="0">
                <a:solidFill>
                  <a:srgbClr val="FFFF00"/>
                </a:solidFill>
              </a:rPr>
              <a:t>into</a:t>
            </a:r>
            <a:r>
              <a:rPr lang="en-US" sz="3200" dirty="0"/>
              <a:t> death, in order that just as Christ was raised from the dead through the glory of the Father, so we too may </a:t>
            </a:r>
            <a:r>
              <a:rPr lang="en-US" sz="3200" dirty="0">
                <a:solidFill>
                  <a:srgbClr val="FFFF00"/>
                </a:solidFill>
              </a:rPr>
              <a:t>live a new life</a:t>
            </a:r>
            <a:r>
              <a:rPr lang="en-US" sz="3200" dirty="0"/>
              <a:t>.” (Romans 6:1-4)</a:t>
            </a:r>
          </a:p>
        </p:txBody>
      </p:sp>
    </p:spTree>
    <p:extLst>
      <p:ext uri="{BB962C8B-B14F-4D97-AF65-F5344CB8AC3E}">
        <p14:creationId xmlns:p14="http://schemas.microsoft.com/office/powerpoint/2010/main" val="1771399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TRANSFORMATION</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marL="0" indent="0" fontAlgn="ctr">
              <a:buClr>
                <a:schemeClr val="tx1"/>
              </a:buClr>
              <a:buNone/>
            </a:pPr>
            <a:r>
              <a:rPr lang="en-US" sz="3200" dirty="0"/>
              <a:t>“For if we have become </a:t>
            </a:r>
            <a:r>
              <a:rPr lang="en-US" sz="3200" dirty="0">
                <a:solidFill>
                  <a:srgbClr val="FFFF00"/>
                </a:solidFill>
              </a:rPr>
              <a:t>united</a:t>
            </a:r>
            <a:r>
              <a:rPr lang="en-US" sz="3200" dirty="0"/>
              <a:t> with him in the likeness of his death, we will certainly also be </a:t>
            </a:r>
            <a:r>
              <a:rPr lang="en-US" sz="3200" dirty="0">
                <a:solidFill>
                  <a:srgbClr val="FFFF00"/>
                </a:solidFill>
              </a:rPr>
              <a:t>united</a:t>
            </a:r>
            <a:r>
              <a:rPr lang="en-US" sz="3200" dirty="0"/>
              <a:t> in the likeness of his resurrection. We know that our old man was crucified with him so that the body of sin would no longer dominate us, so that we would no longer be enslaved to sin. For someone who has died has been freed from sin.” (Romans 6:5-7)</a:t>
            </a:r>
          </a:p>
        </p:txBody>
      </p:sp>
    </p:spTree>
    <p:extLst>
      <p:ext uri="{BB962C8B-B14F-4D97-AF65-F5344CB8AC3E}">
        <p14:creationId xmlns:p14="http://schemas.microsoft.com/office/powerpoint/2010/main" val="1850976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194C1-5245-094B-A114-1F46B25F9118}"/>
              </a:ext>
            </a:extLst>
          </p:cNvPr>
          <p:cNvSpPr>
            <a:spLocks noGrp="1"/>
          </p:cNvSpPr>
          <p:nvPr>
            <p:ph type="ctrTitle"/>
          </p:nvPr>
        </p:nvSpPr>
        <p:spPr/>
        <p:txBody>
          <a:bodyPr>
            <a:normAutofit/>
          </a:bodyPr>
          <a:lstStyle/>
          <a:p>
            <a:r>
              <a:rPr lang="en-US" sz="4800" dirty="0"/>
              <a:t>SAY YOU HAVE A $100</a:t>
            </a:r>
          </a:p>
        </p:txBody>
      </p:sp>
    </p:spTree>
    <p:extLst>
      <p:ext uri="{BB962C8B-B14F-4D97-AF65-F5344CB8AC3E}">
        <p14:creationId xmlns:p14="http://schemas.microsoft.com/office/powerpoint/2010/main" val="5348403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TRANSFORMATION</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marL="0" indent="0" fontAlgn="ctr">
              <a:buClr>
                <a:schemeClr val="tx1"/>
              </a:buClr>
              <a:buNone/>
            </a:pPr>
            <a:r>
              <a:rPr lang="en-US" sz="3200" dirty="0"/>
              <a:t>“There is therefore now no condemnation for those who are </a:t>
            </a:r>
            <a:r>
              <a:rPr lang="en-US" sz="3200" dirty="0">
                <a:solidFill>
                  <a:srgbClr val="FFFF00"/>
                </a:solidFill>
              </a:rPr>
              <a:t>in Christ Jesus</a:t>
            </a:r>
            <a:r>
              <a:rPr lang="en-US" sz="3200" dirty="0"/>
              <a:t>. For the law of the life-giving Spirit </a:t>
            </a:r>
            <a:r>
              <a:rPr lang="en-US" sz="3200" dirty="0">
                <a:solidFill>
                  <a:srgbClr val="FFFF00"/>
                </a:solidFill>
              </a:rPr>
              <a:t>in Christ Jesus </a:t>
            </a:r>
            <a:r>
              <a:rPr lang="en-US" sz="3200" dirty="0"/>
              <a:t>has set you free from the law of sin and death.” (Romans 8:1-2)</a:t>
            </a:r>
          </a:p>
        </p:txBody>
      </p:sp>
    </p:spTree>
    <p:extLst>
      <p:ext uri="{BB962C8B-B14F-4D97-AF65-F5344CB8AC3E}">
        <p14:creationId xmlns:p14="http://schemas.microsoft.com/office/powerpoint/2010/main" val="1152056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3600" dirty="0"/>
              <a:t>TRANSFORMATION</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lnSpcReduction="10000"/>
          </a:bodyPr>
          <a:lstStyle/>
          <a:p>
            <a:pPr marL="0" indent="0">
              <a:buNone/>
            </a:pPr>
            <a:r>
              <a:rPr lang="en-US" sz="3200" dirty="0"/>
              <a:t>”And although you were dead in your transgressions and sins, in which you formerly lived according to this world’s present path, according to the ruler of the kingdom of the air, the ruler of the spirit that is now energizing the sons of disobedience, among whom all of us also formerly lived out our lives in the cravings of our flesh, indulging the desires of the flesh and the mind, and were by nature children of wrath even as the rest... </a:t>
            </a:r>
            <a:r>
              <a:rPr lang="en-US" sz="3200" dirty="0">
                <a:solidFill>
                  <a:srgbClr val="FFFF00"/>
                </a:solidFill>
              </a:rPr>
              <a:t>But God,</a:t>
            </a:r>
            <a:r>
              <a:rPr lang="en-US" sz="3200" dirty="0"/>
              <a:t> </a:t>
            </a:r>
            <a:r>
              <a:rPr lang="en-US" sz="3200" dirty="0">
                <a:solidFill>
                  <a:srgbClr val="FFFF00"/>
                </a:solidFill>
              </a:rPr>
              <a:t>being rich in mercy, because of his great love with which he loved us, even though we were dead in transgressions, made us</a:t>
            </a:r>
            <a:r>
              <a:rPr lang="en-US" sz="3200" dirty="0"/>
              <a:t> </a:t>
            </a:r>
            <a:r>
              <a:rPr lang="en-US" sz="3200" dirty="0">
                <a:solidFill>
                  <a:srgbClr val="FFFF00"/>
                </a:solidFill>
              </a:rPr>
              <a:t>alive together with Christ</a:t>
            </a:r>
            <a:r>
              <a:rPr lang="en-US" sz="3200" dirty="0"/>
              <a:t> </a:t>
            </a:r>
            <a:r>
              <a:rPr lang="en-US" sz="3200" dirty="0">
                <a:solidFill>
                  <a:srgbClr val="FFFF00"/>
                </a:solidFill>
              </a:rPr>
              <a:t>– by grace you are saved!”</a:t>
            </a:r>
            <a:r>
              <a:rPr lang="en-US" sz="3200" dirty="0"/>
              <a:t> (Ephesians 2: 1-5)</a:t>
            </a:r>
          </a:p>
          <a:p>
            <a:pPr marL="0" indent="0" fontAlgn="ctr">
              <a:buClr>
                <a:schemeClr val="tx1"/>
              </a:buClr>
              <a:buNone/>
            </a:pPr>
            <a:endParaRPr lang="en-US" sz="3200" dirty="0"/>
          </a:p>
        </p:txBody>
      </p:sp>
    </p:spTree>
    <p:extLst>
      <p:ext uri="{BB962C8B-B14F-4D97-AF65-F5344CB8AC3E}">
        <p14:creationId xmlns:p14="http://schemas.microsoft.com/office/powerpoint/2010/main" val="779944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9998A-D684-2079-5448-F9B724A2CAE3}"/>
              </a:ext>
            </a:extLst>
          </p:cNvPr>
          <p:cNvSpPr>
            <a:spLocks noGrp="1"/>
          </p:cNvSpPr>
          <p:nvPr>
            <p:ph type="title"/>
          </p:nvPr>
        </p:nvSpPr>
        <p:spPr/>
        <p:txBody>
          <a:bodyPr/>
          <a:lstStyle/>
          <a:p>
            <a:r>
              <a:rPr lang="en-US" dirty="0"/>
              <a:t>Next Week</a:t>
            </a:r>
          </a:p>
        </p:txBody>
      </p:sp>
      <p:sp>
        <p:nvSpPr>
          <p:cNvPr id="3" name="Content Placeholder 2">
            <a:extLst>
              <a:ext uri="{FF2B5EF4-FFF2-40B4-BE49-F238E27FC236}">
                <a16:creationId xmlns:a16="http://schemas.microsoft.com/office/drawing/2014/main" id="{C4D37EA7-B4EB-279E-CF4D-D1076E43D6A9}"/>
              </a:ext>
            </a:extLst>
          </p:cNvPr>
          <p:cNvSpPr>
            <a:spLocks noGrp="1"/>
          </p:cNvSpPr>
          <p:nvPr>
            <p:ph idx="1"/>
          </p:nvPr>
        </p:nvSpPr>
        <p:spPr/>
        <p:txBody>
          <a:bodyPr>
            <a:normAutofit/>
          </a:bodyPr>
          <a:lstStyle/>
          <a:p>
            <a:pPr marL="0" indent="0" algn="ctr">
              <a:buNone/>
            </a:pPr>
            <a:r>
              <a:rPr lang="en-US" sz="4800" dirty="0"/>
              <a:t>RESURRECTION</a:t>
            </a:r>
          </a:p>
        </p:txBody>
      </p:sp>
    </p:spTree>
    <p:extLst>
      <p:ext uri="{BB962C8B-B14F-4D97-AF65-F5344CB8AC3E}">
        <p14:creationId xmlns:p14="http://schemas.microsoft.com/office/powerpoint/2010/main" val="2147628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4800" b="1" dirty="0"/>
              <a:t>FINANCIAL BALANCE SHEET</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marL="0" indent="0" algn="ctr">
              <a:buNone/>
            </a:pPr>
            <a:r>
              <a:rPr lang="en-US" sz="4400" dirty="0"/>
              <a:t>ASSETS – LIABILITIES = EQUITY</a:t>
            </a:r>
          </a:p>
          <a:p>
            <a:pPr marL="0" indent="0" algn="ctr">
              <a:buNone/>
            </a:pPr>
            <a:r>
              <a:rPr lang="en-US" sz="4400" dirty="0"/>
              <a:t>RESOURCES – OBLIGATIONS = OWNERSHIP</a:t>
            </a:r>
          </a:p>
          <a:p>
            <a:pPr marL="0" indent="0">
              <a:buNone/>
            </a:pPr>
            <a:endParaRPr lang="en-US" dirty="0"/>
          </a:p>
        </p:txBody>
      </p:sp>
    </p:spTree>
    <p:extLst>
      <p:ext uri="{BB962C8B-B14F-4D97-AF65-F5344CB8AC3E}">
        <p14:creationId xmlns:p14="http://schemas.microsoft.com/office/powerpoint/2010/main" val="2539288448"/>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4800" b="1" dirty="0"/>
              <a:t>PERSONAL BALANCE SHEET</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marL="0" indent="0" algn="ctr">
              <a:buNone/>
            </a:pPr>
            <a:r>
              <a:rPr lang="en-US" sz="4400" dirty="0"/>
              <a:t>STRENGTHS – WEAKNESSES = POTENTIAL</a:t>
            </a:r>
          </a:p>
        </p:txBody>
      </p:sp>
    </p:spTree>
    <p:extLst>
      <p:ext uri="{BB962C8B-B14F-4D97-AF65-F5344CB8AC3E}">
        <p14:creationId xmlns:p14="http://schemas.microsoft.com/office/powerpoint/2010/main" val="370225379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4800" b="1" dirty="0"/>
              <a:t>EMOTIONAL BALANCE SHEET</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marL="0" indent="0" algn="ctr">
              <a:buNone/>
            </a:pPr>
            <a:r>
              <a:rPr lang="en-US" sz="4400" dirty="0"/>
              <a:t>GOOD VIBES – BAD VIBES = POSITIVE VIBES</a:t>
            </a:r>
          </a:p>
          <a:p>
            <a:pPr marL="0" indent="0">
              <a:buNone/>
            </a:pPr>
            <a:endParaRPr lang="en-US" dirty="0"/>
          </a:p>
        </p:txBody>
      </p:sp>
    </p:spTree>
    <p:extLst>
      <p:ext uri="{BB962C8B-B14F-4D97-AF65-F5344CB8AC3E}">
        <p14:creationId xmlns:p14="http://schemas.microsoft.com/office/powerpoint/2010/main" val="419793940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4800" b="1" dirty="0"/>
              <a:t>SPIRITUAL BALANCE SHEET</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marL="0" indent="0" algn="ctr">
              <a:buNone/>
            </a:pPr>
            <a:r>
              <a:rPr lang="en-US" sz="4400" dirty="0"/>
              <a:t>HOPE – FEAR = PEACE</a:t>
            </a:r>
          </a:p>
          <a:p>
            <a:pPr marL="0" indent="0" algn="ctr">
              <a:buNone/>
            </a:pPr>
            <a:endParaRPr lang="en-US" dirty="0"/>
          </a:p>
          <a:p>
            <a:pPr marL="0" indent="0">
              <a:buNone/>
            </a:pPr>
            <a:r>
              <a:rPr lang="en-US" sz="3200" dirty="0"/>
              <a:t>“May the God of hope fill you with all joy and peace as you trust in Him so that you may overflow with hope by the power of the Holy Spirit.” Romans 15:13 (NIV)</a:t>
            </a:r>
          </a:p>
        </p:txBody>
      </p:sp>
    </p:spTree>
    <p:extLst>
      <p:ext uri="{BB962C8B-B14F-4D97-AF65-F5344CB8AC3E}">
        <p14:creationId xmlns:p14="http://schemas.microsoft.com/office/powerpoint/2010/main" val="120046717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4800" b="1" dirty="0"/>
              <a:t>I LIKE BALANCE</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a:buClr>
                <a:schemeClr val="bg1"/>
              </a:buClr>
            </a:pPr>
            <a:r>
              <a:rPr lang="en-US" sz="4400" dirty="0"/>
              <a:t>I like things that are simple to understand.</a:t>
            </a:r>
          </a:p>
          <a:p>
            <a:pPr>
              <a:buClr>
                <a:schemeClr val="bg1"/>
              </a:buClr>
            </a:pPr>
            <a:r>
              <a:rPr lang="en-US" sz="4400" dirty="0"/>
              <a:t>I like things that reconcile easily.</a:t>
            </a:r>
          </a:p>
          <a:p>
            <a:pPr>
              <a:buClr>
                <a:schemeClr val="bg1"/>
              </a:buClr>
            </a:pPr>
            <a:r>
              <a:rPr lang="en-US" sz="4400" dirty="0"/>
              <a:t>I like things that make sense.</a:t>
            </a:r>
          </a:p>
          <a:p>
            <a:pPr>
              <a:buClr>
                <a:schemeClr val="bg1"/>
              </a:buClr>
            </a:pPr>
            <a:r>
              <a:rPr lang="en-US" sz="4400" dirty="0"/>
              <a:t>I like things that bring people together.</a:t>
            </a:r>
          </a:p>
          <a:p>
            <a:pPr>
              <a:buClr>
                <a:schemeClr val="bg1"/>
              </a:buClr>
            </a:pPr>
            <a:r>
              <a:rPr lang="en-US" sz="4400" dirty="0"/>
              <a:t>I like things that bring peace and joy.</a:t>
            </a:r>
          </a:p>
        </p:txBody>
      </p:sp>
    </p:spTree>
    <p:extLst>
      <p:ext uri="{BB962C8B-B14F-4D97-AF65-F5344CB8AC3E}">
        <p14:creationId xmlns:p14="http://schemas.microsoft.com/office/powerpoint/2010/main" val="233428504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4800" b="1" dirty="0"/>
              <a:t>QUESTION</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marL="0" indent="0" algn="ctr">
              <a:buNone/>
            </a:pPr>
            <a:r>
              <a:rPr lang="en-US" sz="4800" u="sng" dirty="0"/>
              <a:t>WHY DID JESUS HAVE TO DIE?</a:t>
            </a:r>
            <a:endParaRPr lang="en-US" sz="4800" dirty="0"/>
          </a:p>
        </p:txBody>
      </p:sp>
    </p:spTree>
    <p:extLst>
      <p:ext uri="{BB962C8B-B14F-4D97-AF65-F5344CB8AC3E}">
        <p14:creationId xmlns:p14="http://schemas.microsoft.com/office/powerpoint/2010/main" val="132639956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C25FF-BC67-0F41-95F8-E943E7730805}"/>
              </a:ext>
            </a:extLst>
          </p:cNvPr>
          <p:cNvSpPr>
            <a:spLocks noGrp="1"/>
          </p:cNvSpPr>
          <p:nvPr>
            <p:ph type="title"/>
          </p:nvPr>
        </p:nvSpPr>
        <p:spPr/>
        <p:txBody>
          <a:bodyPr>
            <a:normAutofit/>
          </a:bodyPr>
          <a:lstStyle/>
          <a:p>
            <a:pPr algn="ctr"/>
            <a:r>
              <a:rPr lang="en-US" sz="4800" b="1" dirty="0"/>
              <a:t>REDEMPTION PERSPECTIVES</a:t>
            </a:r>
          </a:p>
        </p:txBody>
      </p:sp>
      <p:sp>
        <p:nvSpPr>
          <p:cNvPr id="3" name="Content Placeholder 2">
            <a:extLst>
              <a:ext uri="{FF2B5EF4-FFF2-40B4-BE49-F238E27FC236}">
                <a16:creationId xmlns:a16="http://schemas.microsoft.com/office/drawing/2014/main" id="{77AAC641-C366-404F-B499-4241B26CFD6B}"/>
              </a:ext>
            </a:extLst>
          </p:cNvPr>
          <p:cNvSpPr>
            <a:spLocks noGrp="1"/>
          </p:cNvSpPr>
          <p:nvPr>
            <p:ph idx="1"/>
          </p:nvPr>
        </p:nvSpPr>
        <p:spPr/>
        <p:txBody>
          <a:bodyPr>
            <a:normAutofit/>
          </a:bodyPr>
          <a:lstStyle/>
          <a:p>
            <a:pPr marL="0" indent="0" algn="ctr">
              <a:buNone/>
            </a:pPr>
            <a:r>
              <a:rPr lang="en-US" sz="3200" dirty="0"/>
              <a:t>Webster Definitions</a:t>
            </a:r>
          </a:p>
          <a:p>
            <a:pPr>
              <a:buClr>
                <a:schemeClr val="bg1"/>
              </a:buClr>
            </a:pPr>
            <a:r>
              <a:rPr lang="en-US" sz="3200" u="sng" dirty="0"/>
              <a:t>Redemption:</a:t>
            </a:r>
            <a:endParaRPr lang="en-US" sz="3200" dirty="0"/>
          </a:p>
          <a:p>
            <a:pPr lvl="1"/>
            <a:r>
              <a:rPr lang="en-US" sz="2800" dirty="0"/>
              <a:t>The act of saving or being saved from sin, error, or evil.</a:t>
            </a:r>
          </a:p>
          <a:p>
            <a:pPr lvl="1"/>
            <a:r>
              <a:rPr lang="en-US" sz="2800" dirty="0"/>
              <a:t>The action of regaining or gaining possession of something in exchange for payment, or clearing a debt.</a:t>
            </a:r>
          </a:p>
          <a:p>
            <a:pPr>
              <a:buClr>
                <a:schemeClr val="bg1"/>
              </a:buClr>
            </a:pPr>
            <a:r>
              <a:rPr lang="en-US" sz="3200" u="sng" dirty="0"/>
              <a:t>Atonement:</a:t>
            </a:r>
            <a:r>
              <a:rPr lang="en-US" sz="3200" dirty="0"/>
              <a:t> The reconciliation of God and humankind through Jesus Christ.</a:t>
            </a:r>
          </a:p>
          <a:p>
            <a:pPr marL="0" indent="0">
              <a:buNone/>
            </a:pPr>
            <a:endParaRPr lang="en-US" sz="3200" dirty="0"/>
          </a:p>
        </p:txBody>
      </p:sp>
    </p:spTree>
    <p:extLst>
      <p:ext uri="{BB962C8B-B14F-4D97-AF65-F5344CB8AC3E}">
        <p14:creationId xmlns:p14="http://schemas.microsoft.com/office/powerpoint/2010/main" val="100714256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63646</TotalTime>
  <Words>975</Words>
  <Application>Microsoft Macintosh PowerPoint</Application>
  <PresentationFormat>Widescreen</PresentationFormat>
  <Paragraphs>97</Paragraphs>
  <Slides>22</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Black</vt:lpstr>
      <vt:lpstr>ATONEMENT</vt:lpstr>
      <vt:lpstr>SAY YOU HAVE A $100</vt:lpstr>
      <vt:lpstr>FINANCIAL BALANCE SHEET</vt:lpstr>
      <vt:lpstr>PERSONAL BALANCE SHEET</vt:lpstr>
      <vt:lpstr>EMOTIONAL BALANCE SHEET</vt:lpstr>
      <vt:lpstr>SPIRITUAL BALANCE SHEET</vt:lpstr>
      <vt:lpstr>I LIKE BALANCE</vt:lpstr>
      <vt:lpstr>QUESTION</vt:lpstr>
      <vt:lpstr>REDEMPTION PERSPECTIVES</vt:lpstr>
      <vt:lpstr>“GO OUT in joy” by Ladye Rachel Howell</vt:lpstr>
      <vt:lpstr>Atonement Theory</vt:lpstr>
      <vt:lpstr>Atonement Theory</vt:lpstr>
      <vt:lpstr>Atonement Theory</vt:lpstr>
      <vt:lpstr>Atonement Theory</vt:lpstr>
      <vt:lpstr>Atonement Theory</vt:lpstr>
      <vt:lpstr>The New Community In Christ Summary</vt:lpstr>
      <vt:lpstr>TRANSFORMATION</vt:lpstr>
      <vt:lpstr>TRANSFORMATION</vt:lpstr>
      <vt:lpstr>TRANSFORMATION</vt:lpstr>
      <vt:lpstr>TRANSFORMATION</vt:lpstr>
      <vt:lpstr>TRANSFORMATION</vt:lpstr>
      <vt:lpstr>Next Week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HEAVEN AND HELL</dc:title>
  <dc:creator>Jess Ellis</dc:creator>
  <cp:lastModifiedBy>Jess Ellis</cp:lastModifiedBy>
  <cp:revision>169</cp:revision>
  <dcterms:created xsi:type="dcterms:W3CDTF">2019-06-01T02:06:24Z</dcterms:created>
  <dcterms:modified xsi:type="dcterms:W3CDTF">2024-03-17T18:35:31Z</dcterms:modified>
</cp:coreProperties>
</file>