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theme/themeOverride4.xml" ContentType="application/vnd.openxmlformats-officedocument.themeOverride+xml"/>
  <Override PartName="/ppt/notesSlides/notesSlide5.xml" ContentType="application/vnd.openxmlformats-officedocument.presentationml.notesSlide+xml"/>
  <Override PartName="/ppt/theme/themeOverride5.xml" ContentType="application/vnd.openxmlformats-officedocument.themeOverride+xml"/>
  <Override PartName="/ppt/notesSlides/notesSlide6.xml" ContentType="application/vnd.openxmlformats-officedocument.presentationml.notesSlide+xml"/>
  <Override PartName="/ppt/theme/themeOverride6.xml" ContentType="application/vnd.openxmlformats-officedocument.themeOverride+xml"/>
  <Override PartName="/ppt/notesSlides/notesSlide7.xml" ContentType="application/vnd.openxmlformats-officedocument.presentationml.notesSlide+xml"/>
  <Override PartName="/ppt/theme/themeOverride7.xml" ContentType="application/vnd.openxmlformats-officedocument.themeOverride+xml"/>
  <Override PartName="/ppt/notesSlides/notesSlide8.xml" ContentType="application/vnd.openxmlformats-officedocument.presentationml.notesSlide+xml"/>
  <Override PartName="/ppt/theme/themeOverride8.xml" ContentType="application/vnd.openxmlformats-officedocument.themeOverride+xml"/>
  <Override PartName="/ppt/notesSlides/notesSlide9.xml" ContentType="application/vnd.openxmlformats-officedocument.presentationml.notesSlide+xml"/>
  <Override PartName="/ppt/theme/themeOverride9.xml" ContentType="application/vnd.openxmlformats-officedocument.themeOverride+xml"/>
  <Override PartName="/ppt/notesSlides/notesSlide10.xml" ContentType="application/vnd.openxmlformats-officedocument.presentationml.notesSlide+xml"/>
  <Override PartName="/ppt/theme/themeOverride10.xml" ContentType="application/vnd.openxmlformats-officedocument.themeOverride+xml"/>
  <Override PartName="/ppt/notesSlides/notesSlide11.xml" ContentType="application/vnd.openxmlformats-officedocument.presentationml.notesSlide+xml"/>
  <Override PartName="/ppt/theme/themeOverride11.xml" ContentType="application/vnd.openxmlformats-officedocument.themeOverride+xml"/>
  <Override PartName="/ppt/notesSlides/notesSlide12.xml" ContentType="application/vnd.openxmlformats-officedocument.presentationml.notesSlide+xml"/>
  <Override PartName="/ppt/theme/themeOverride12.xml" ContentType="application/vnd.openxmlformats-officedocument.themeOverride+xml"/>
  <Override PartName="/ppt/notesSlides/notesSlide13.xml" ContentType="application/vnd.openxmlformats-officedocument.presentationml.notesSlide+xml"/>
  <Override PartName="/ppt/theme/themeOverride13.xml" ContentType="application/vnd.openxmlformats-officedocument.themeOverride+xml"/>
  <Override PartName="/ppt/notesSlides/notesSlide14.xml" ContentType="application/vnd.openxmlformats-officedocument.presentationml.notesSlide+xml"/>
  <Override PartName="/ppt/theme/themeOverride14.xml" ContentType="application/vnd.openxmlformats-officedocument.themeOverride+xml"/>
  <Override PartName="/ppt/notesSlides/notesSlide15.xml" ContentType="application/vnd.openxmlformats-officedocument.presentationml.notesSlide+xml"/>
  <Override PartName="/ppt/theme/themeOverride15.xml" ContentType="application/vnd.openxmlformats-officedocument.themeOverride+xml"/>
  <Override PartName="/ppt/notesSlides/notesSlide16.xml" ContentType="application/vnd.openxmlformats-officedocument.presentationml.notesSlide+xml"/>
  <Override PartName="/ppt/theme/themeOverride16.xml" ContentType="application/vnd.openxmlformats-officedocument.themeOverride+xml"/>
  <Override PartName="/ppt/notesSlides/notesSlide17.xml" ContentType="application/vnd.openxmlformats-officedocument.presentationml.notesSlide+xml"/>
  <Override PartName="/ppt/theme/themeOverride17.xml" ContentType="application/vnd.openxmlformats-officedocument.themeOverride+xml"/>
  <Override PartName="/ppt/notesSlides/notesSlide18.xml" ContentType="application/vnd.openxmlformats-officedocument.presentationml.notesSlide+xml"/>
  <Override PartName="/ppt/theme/themeOverride18.xml" ContentType="application/vnd.openxmlformats-officedocument.themeOverr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4"/>
  </p:notesMasterIdLst>
  <p:sldIdLst>
    <p:sldId id="256" r:id="rId2"/>
    <p:sldId id="332" r:id="rId3"/>
    <p:sldId id="352" r:id="rId4"/>
    <p:sldId id="257" r:id="rId5"/>
    <p:sldId id="337" r:id="rId6"/>
    <p:sldId id="355" r:id="rId7"/>
    <p:sldId id="373" r:id="rId8"/>
    <p:sldId id="356" r:id="rId9"/>
    <p:sldId id="359" r:id="rId10"/>
    <p:sldId id="360" r:id="rId11"/>
    <p:sldId id="361" r:id="rId12"/>
    <p:sldId id="364" r:id="rId13"/>
    <p:sldId id="365" r:id="rId14"/>
    <p:sldId id="366" r:id="rId15"/>
    <p:sldId id="367" r:id="rId16"/>
    <p:sldId id="368" r:id="rId17"/>
    <p:sldId id="369" r:id="rId18"/>
    <p:sldId id="370" r:id="rId19"/>
    <p:sldId id="371" r:id="rId20"/>
    <p:sldId id="372" r:id="rId21"/>
    <p:sldId id="374" r:id="rId22"/>
    <p:sldId id="37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91"/>
    <p:restoredTop sz="94462"/>
  </p:normalViewPr>
  <p:slideViewPr>
    <p:cSldViewPr snapToGrid="0" snapToObjects="1">
      <p:cViewPr varScale="1">
        <p:scale>
          <a:sx n="104" d="100"/>
          <a:sy n="104" d="100"/>
        </p:scale>
        <p:origin x="792" y="200"/>
      </p:cViewPr>
      <p:guideLst/>
    </p:cSldViewPr>
  </p:slideViewPr>
  <p:outlineViewPr>
    <p:cViewPr>
      <p:scale>
        <a:sx n="33" d="100"/>
        <a:sy n="33" d="100"/>
      </p:scale>
      <p:origin x="0" y="-3372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212312-CE0E-4746-A8D4-78DACC090144}" type="datetimeFigureOut">
              <a:rPr lang="en-US" smtClean="0"/>
              <a:t>12/9/23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98319A-FEE1-4045-B21D-5BE85BFBC67C}" type="slidenum">
              <a:rPr lang="en-US" smtClean="0"/>
              <a:t>‹#›</a:t>
            </a:fld>
            <a:endParaRPr lang="en-US"/>
          </a:p>
        </p:txBody>
      </p:sp>
    </p:spTree>
    <p:extLst>
      <p:ext uri="{BB962C8B-B14F-4D97-AF65-F5344CB8AC3E}">
        <p14:creationId xmlns:p14="http://schemas.microsoft.com/office/powerpoint/2010/main" val="3170792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D98319A-FEE1-4045-B21D-5BE85BFBC67C}" type="slidenum">
              <a:rPr lang="en-US" smtClean="0"/>
              <a:t>1</a:t>
            </a:fld>
            <a:endParaRPr lang="en-US"/>
          </a:p>
        </p:txBody>
      </p:sp>
    </p:spTree>
    <p:extLst>
      <p:ext uri="{BB962C8B-B14F-4D97-AF65-F5344CB8AC3E}">
        <p14:creationId xmlns:p14="http://schemas.microsoft.com/office/powerpoint/2010/main" val="1379135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10</a:t>
            </a:fld>
            <a:endParaRPr lang="en-US"/>
          </a:p>
        </p:txBody>
      </p:sp>
    </p:spTree>
    <p:extLst>
      <p:ext uri="{BB962C8B-B14F-4D97-AF65-F5344CB8AC3E}">
        <p14:creationId xmlns:p14="http://schemas.microsoft.com/office/powerpoint/2010/main" val="35650535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11</a:t>
            </a:fld>
            <a:endParaRPr lang="en-US"/>
          </a:p>
        </p:txBody>
      </p:sp>
    </p:spTree>
    <p:extLst>
      <p:ext uri="{BB962C8B-B14F-4D97-AF65-F5344CB8AC3E}">
        <p14:creationId xmlns:p14="http://schemas.microsoft.com/office/powerpoint/2010/main" val="16787166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12</a:t>
            </a:fld>
            <a:endParaRPr lang="en-US"/>
          </a:p>
        </p:txBody>
      </p:sp>
    </p:spTree>
    <p:extLst>
      <p:ext uri="{BB962C8B-B14F-4D97-AF65-F5344CB8AC3E}">
        <p14:creationId xmlns:p14="http://schemas.microsoft.com/office/powerpoint/2010/main" val="11934656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13</a:t>
            </a:fld>
            <a:endParaRPr lang="en-US"/>
          </a:p>
        </p:txBody>
      </p:sp>
    </p:spTree>
    <p:extLst>
      <p:ext uri="{BB962C8B-B14F-4D97-AF65-F5344CB8AC3E}">
        <p14:creationId xmlns:p14="http://schemas.microsoft.com/office/powerpoint/2010/main" val="2061478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14</a:t>
            </a:fld>
            <a:endParaRPr lang="en-US"/>
          </a:p>
        </p:txBody>
      </p:sp>
    </p:spTree>
    <p:extLst>
      <p:ext uri="{BB962C8B-B14F-4D97-AF65-F5344CB8AC3E}">
        <p14:creationId xmlns:p14="http://schemas.microsoft.com/office/powerpoint/2010/main" val="1576989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15</a:t>
            </a:fld>
            <a:endParaRPr lang="en-US"/>
          </a:p>
        </p:txBody>
      </p:sp>
    </p:spTree>
    <p:extLst>
      <p:ext uri="{BB962C8B-B14F-4D97-AF65-F5344CB8AC3E}">
        <p14:creationId xmlns:p14="http://schemas.microsoft.com/office/powerpoint/2010/main" val="3682797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16</a:t>
            </a:fld>
            <a:endParaRPr lang="en-US"/>
          </a:p>
        </p:txBody>
      </p:sp>
    </p:spTree>
    <p:extLst>
      <p:ext uri="{BB962C8B-B14F-4D97-AF65-F5344CB8AC3E}">
        <p14:creationId xmlns:p14="http://schemas.microsoft.com/office/powerpoint/2010/main" val="42200516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17</a:t>
            </a:fld>
            <a:endParaRPr lang="en-US"/>
          </a:p>
        </p:txBody>
      </p:sp>
    </p:spTree>
    <p:extLst>
      <p:ext uri="{BB962C8B-B14F-4D97-AF65-F5344CB8AC3E}">
        <p14:creationId xmlns:p14="http://schemas.microsoft.com/office/powerpoint/2010/main" val="15658964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18</a:t>
            </a:fld>
            <a:endParaRPr lang="en-US"/>
          </a:p>
        </p:txBody>
      </p:sp>
    </p:spTree>
    <p:extLst>
      <p:ext uri="{BB962C8B-B14F-4D97-AF65-F5344CB8AC3E}">
        <p14:creationId xmlns:p14="http://schemas.microsoft.com/office/powerpoint/2010/main" val="41337463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19</a:t>
            </a:fld>
            <a:endParaRPr lang="en-US"/>
          </a:p>
        </p:txBody>
      </p:sp>
    </p:spTree>
    <p:extLst>
      <p:ext uri="{BB962C8B-B14F-4D97-AF65-F5344CB8AC3E}">
        <p14:creationId xmlns:p14="http://schemas.microsoft.com/office/powerpoint/2010/main" val="2204355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D98319A-FEE1-4045-B21D-5BE85BFBC67C}" type="slidenum">
              <a:rPr lang="en-US" smtClean="0"/>
              <a:t>3</a:t>
            </a:fld>
            <a:endParaRPr lang="en-US"/>
          </a:p>
        </p:txBody>
      </p:sp>
    </p:spTree>
    <p:extLst>
      <p:ext uri="{BB962C8B-B14F-4D97-AF65-F5344CB8AC3E}">
        <p14:creationId xmlns:p14="http://schemas.microsoft.com/office/powerpoint/2010/main" val="2122355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4</a:t>
            </a:fld>
            <a:endParaRPr lang="en-US"/>
          </a:p>
        </p:txBody>
      </p:sp>
    </p:spTree>
    <p:extLst>
      <p:ext uri="{BB962C8B-B14F-4D97-AF65-F5344CB8AC3E}">
        <p14:creationId xmlns:p14="http://schemas.microsoft.com/office/powerpoint/2010/main" val="507116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5</a:t>
            </a:fld>
            <a:endParaRPr lang="en-US"/>
          </a:p>
        </p:txBody>
      </p:sp>
    </p:spTree>
    <p:extLst>
      <p:ext uri="{BB962C8B-B14F-4D97-AF65-F5344CB8AC3E}">
        <p14:creationId xmlns:p14="http://schemas.microsoft.com/office/powerpoint/2010/main" val="3476811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6</a:t>
            </a:fld>
            <a:endParaRPr lang="en-US"/>
          </a:p>
        </p:txBody>
      </p:sp>
    </p:spTree>
    <p:extLst>
      <p:ext uri="{BB962C8B-B14F-4D97-AF65-F5344CB8AC3E}">
        <p14:creationId xmlns:p14="http://schemas.microsoft.com/office/powerpoint/2010/main" val="2955298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7</a:t>
            </a:fld>
            <a:endParaRPr lang="en-US"/>
          </a:p>
        </p:txBody>
      </p:sp>
    </p:spTree>
    <p:extLst>
      <p:ext uri="{BB962C8B-B14F-4D97-AF65-F5344CB8AC3E}">
        <p14:creationId xmlns:p14="http://schemas.microsoft.com/office/powerpoint/2010/main" val="1470726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8</a:t>
            </a:fld>
            <a:endParaRPr lang="en-US"/>
          </a:p>
        </p:txBody>
      </p:sp>
    </p:spTree>
    <p:extLst>
      <p:ext uri="{BB962C8B-B14F-4D97-AF65-F5344CB8AC3E}">
        <p14:creationId xmlns:p14="http://schemas.microsoft.com/office/powerpoint/2010/main" val="45875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9</a:t>
            </a:fld>
            <a:endParaRPr lang="en-US"/>
          </a:p>
        </p:txBody>
      </p:sp>
    </p:spTree>
    <p:extLst>
      <p:ext uri="{BB962C8B-B14F-4D97-AF65-F5344CB8AC3E}">
        <p14:creationId xmlns:p14="http://schemas.microsoft.com/office/powerpoint/2010/main" val="1049490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1EABE1F-423C-5046-A537-B106733C88A5}" type="datetimeFigureOut">
              <a:rPr lang="en-US" smtClean="0"/>
              <a:t>12/9/23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745774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EABE1F-423C-5046-A537-B106733C88A5}" type="datetimeFigureOut">
              <a:rPr lang="en-US" smtClean="0"/>
              <a:t>12/9/23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691856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EABE1F-423C-5046-A537-B106733C88A5}" type="datetimeFigureOut">
              <a:rPr lang="en-US" smtClean="0"/>
              <a:t>12/9/23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69220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EABE1F-423C-5046-A537-B106733C88A5}" type="datetimeFigureOut">
              <a:rPr lang="en-US" smtClean="0"/>
              <a:t>12/9/23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736221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EABE1F-423C-5046-A537-B106733C88A5}" type="datetimeFigureOut">
              <a:rPr lang="en-US" smtClean="0"/>
              <a:t>12/9/23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4164408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1EABE1F-423C-5046-A537-B106733C88A5}" type="datetimeFigureOut">
              <a:rPr lang="en-US" smtClean="0"/>
              <a:t>12/9/23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102723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EABE1F-423C-5046-A537-B106733C88A5}" type="datetimeFigureOut">
              <a:rPr lang="en-US" smtClean="0"/>
              <a:t>12/9/23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145915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1EABE1F-423C-5046-A537-B106733C88A5}" type="datetimeFigureOut">
              <a:rPr lang="en-US" smtClean="0"/>
              <a:t>12/9/23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61299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EABE1F-423C-5046-A537-B106733C88A5}" type="datetimeFigureOut">
              <a:rPr lang="en-US" smtClean="0"/>
              <a:t>12/9/23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170413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31EABE1F-423C-5046-A537-B106733C88A5}" type="datetimeFigureOut">
              <a:rPr lang="en-US" smtClean="0"/>
              <a:t>12/9/23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816586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Drag picture to placeholder or click icon to add</a:t>
            </a:r>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31EABE1F-423C-5046-A537-B106733C88A5}" type="datetimeFigureOut">
              <a:rPr lang="en-US" smtClean="0"/>
              <a:t>12/9/23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738392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31EABE1F-423C-5046-A537-B106733C88A5}" type="datetimeFigureOut">
              <a:rPr lang="en-US" smtClean="0"/>
              <a:t>12/9/23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6FB32CB7-FDB0-BD4B-968B-8CF612323C96}" type="slidenum">
              <a:rPr lang="en-US" smtClean="0"/>
              <a:t>‹#›</a:t>
            </a:fld>
            <a:endParaRPr lang="en-US"/>
          </a:p>
        </p:txBody>
      </p:sp>
    </p:spTree>
    <p:extLst>
      <p:ext uri="{BB962C8B-B14F-4D97-AF65-F5344CB8AC3E}">
        <p14:creationId xmlns:p14="http://schemas.microsoft.com/office/powerpoint/2010/main" val="37676861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5.xml"/><Relationship Id="rId5" Type="http://schemas.openxmlformats.org/officeDocument/2006/relationships/hyperlink" Target="https://ref.ly/logosres/LLS:1.0.710;ref=bible$2Besv.81.2.9;pos=res$2FLLS:1.0.710$2F2019-04-30T20:46:24Z$2F5281439" TargetMode="External"/><Relationship Id="rId4" Type="http://schemas.openxmlformats.org/officeDocument/2006/relationships/hyperlink" Target="https://ref.ly/logosres/LLS:1.0.710;ref=bible$2Besv.81.2.9;pos=res$2FLLS:1.0.710$2F2019-04-30T20:46:24Z$2F5281426"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194C1-5245-094B-A114-1F46B25F9118}"/>
              </a:ext>
            </a:extLst>
          </p:cNvPr>
          <p:cNvSpPr>
            <a:spLocks noGrp="1"/>
          </p:cNvSpPr>
          <p:nvPr>
            <p:ph type="ctrTitle"/>
          </p:nvPr>
        </p:nvSpPr>
        <p:spPr/>
        <p:txBody>
          <a:bodyPr>
            <a:normAutofit/>
          </a:bodyPr>
          <a:lstStyle/>
          <a:p>
            <a:r>
              <a:rPr lang="en-US" sz="4800" dirty="0"/>
              <a:t>FULFILLING THE MISSION OF CHRIST</a:t>
            </a:r>
          </a:p>
        </p:txBody>
      </p:sp>
    </p:spTree>
    <p:extLst>
      <p:ext uri="{BB962C8B-B14F-4D97-AF65-F5344CB8AC3E}">
        <p14:creationId xmlns:p14="http://schemas.microsoft.com/office/powerpoint/2010/main" val="198646276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 New Community In Christ</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fontAlgn="ctr">
              <a:buClr>
                <a:schemeClr val="tx1"/>
              </a:buClr>
            </a:pPr>
            <a:r>
              <a:rPr lang="en-US" sz="3200" dirty="0"/>
              <a:t>The Galatians are called to express sacrificial love and mutual service for each other in their communal conformity to Christ.</a:t>
            </a:r>
          </a:p>
          <a:p>
            <a:pPr lvl="1" fontAlgn="ctr">
              <a:buClr>
                <a:schemeClr val="tx1"/>
              </a:buClr>
            </a:pPr>
            <a:r>
              <a:rPr lang="en-US" sz="3200" dirty="0"/>
              <a:t>“For you were called to freedom, brothers and sisters; only do not use your freedom as an opportunity to indulge your flesh, but through love serve one another.” (Galatians 5:13)</a:t>
            </a:r>
          </a:p>
          <a:p>
            <a:pPr lvl="1" fontAlgn="ctr">
              <a:buClr>
                <a:schemeClr val="tx1"/>
              </a:buClr>
            </a:pPr>
            <a:r>
              <a:rPr lang="en-US" sz="3200" dirty="0"/>
              <a:t>”Carry one another’s burdens, and in this way you will fulfill the law of Christ”. (Galatians 6:2)</a:t>
            </a:r>
          </a:p>
        </p:txBody>
      </p:sp>
    </p:spTree>
    <p:extLst>
      <p:ext uri="{BB962C8B-B14F-4D97-AF65-F5344CB8AC3E}">
        <p14:creationId xmlns:p14="http://schemas.microsoft.com/office/powerpoint/2010/main" val="358811628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 New Community In Christ</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fontAlgn="ctr">
              <a:buClr>
                <a:schemeClr val="tx1"/>
              </a:buClr>
            </a:pPr>
            <a:r>
              <a:rPr lang="en-US" sz="3200" dirty="0"/>
              <a:t>Communal unity in Corinth.</a:t>
            </a:r>
          </a:p>
          <a:p>
            <a:pPr lvl="1" fontAlgn="ctr">
              <a:buClr>
                <a:schemeClr val="tx1"/>
              </a:buClr>
            </a:pPr>
            <a:r>
              <a:rPr lang="en-US" sz="3200" dirty="0"/>
              <a:t>“God is faithful, by whom you were called into fellowship with his son, Jesus Christ our Lord. I urge you, brothers and sisters, by the name of our Lord Jesus Christ, to agree together, to end your divisions, and to be united by the same mind and purpose.” (1 Corinthians 1:9-10)</a:t>
            </a:r>
          </a:p>
        </p:txBody>
      </p:sp>
    </p:spTree>
    <p:extLst>
      <p:ext uri="{BB962C8B-B14F-4D97-AF65-F5344CB8AC3E}">
        <p14:creationId xmlns:p14="http://schemas.microsoft.com/office/powerpoint/2010/main" val="27151872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 New Community In Christ</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lnSpcReduction="10000"/>
          </a:bodyPr>
          <a:lstStyle/>
          <a:p>
            <a:pPr fontAlgn="ctr">
              <a:buClr>
                <a:schemeClr val="tx1"/>
              </a:buClr>
            </a:pPr>
            <a:r>
              <a:rPr lang="en-US" sz="3200" dirty="0"/>
              <a:t>Communal Spiritual Gifts | 1 Corinthians 12-14</a:t>
            </a:r>
          </a:p>
          <a:p>
            <a:pPr fontAlgn="ctr">
              <a:buClr>
                <a:schemeClr val="tx1"/>
              </a:buClr>
            </a:pPr>
            <a:r>
              <a:rPr lang="en-US" sz="3200" dirty="0"/>
              <a:t>Purpose: Communal edification.</a:t>
            </a:r>
          </a:p>
          <a:p>
            <a:pPr fontAlgn="ctr">
              <a:buClr>
                <a:schemeClr val="tx1"/>
              </a:buClr>
            </a:pPr>
            <a:r>
              <a:rPr lang="en-US" sz="3200" dirty="0"/>
              <a:t>Problem: Some claiming spiritual superiority.</a:t>
            </a:r>
          </a:p>
          <a:p>
            <a:pPr fontAlgn="ctr">
              <a:buClr>
                <a:schemeClr val="tx1"/>
              </a:buClr>
            </a:pPr>
            <a:r>
              <a:rPr lang="en-US" sz="3200" dirty="0"/>
              <a:t>Paul’s response:</a:t>
            </a:r>
          </a:p>
          <a:p>
            <a:pPr fontAlgn="ctr">
              <a:buClr>
                <a:schemeClr val="tx1"/>
              </a:buClr>
            </a:pPr>
            <a:r>
              <a:rPr lang="en-US" sz="3200" dirty="0"/>
              <a:t>“Now there are different gifts, but the same Spirit. And there are different ministries, but the same Lord. And there are different results, but the same God who produces all of them in everyone. </a:t>
            </a:r>
            <a:r>
              <a:rPr lang="en-US" sz="3200" dirty="0">
                <a:solidFill>
                  <a:srgbClr val="FFFF00"/>
                </a:solidFill>
              </a:rPr>
              <a:t>To each person the manifestation of the Spirit is given for the benefit of all</a:t>
            </a:r>
            <a:r>
              <a:rPr lang="en-US" sz="3200" dirty="0"/>
              <a:t>.” (1 Corinthians 12:4-7)</a:t>
            </a:r>
          </a:p>
          <a:p>
            <a:pPr fontAlgn="ctr">
              <a:buClr>
                <a:schemeClr val="tx1"/>
              </a:buClr>
            </a:pPr>
            <a:endParaRPr lang="en-US" sz="3200" dirty="0"/>
          </a:p>
          <a:p>
            <a:pPr marL="0" indent="0" fontAlgn="ctr">
              <a:buClr>
                <a:schemeClr val="tx1"/>
              </a:buClr>
              <a:buNone/>
            </a:pPr>
            <a:endParaRPr lang="en-US" sz="3200" dirty="0"/>
          </a:p>
        </p:txBody>
      </p:sp>
    </p:spTree>
    <p:extLst>
      <p:ext uri="{BB962C8B-B14F-4D97-AF65-F5344CB8AC3E}">
        <p14:creationId xmlns:p14="http://schemas.microsoft.com/office/powerpoint/2010/main" val="211884856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 New Community In Christ</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lnSpcReduction="10000"/>
          </a:bodyPr>
          <a:lstStyle/>
          <a:p>
            <a:pPr fontAlgn="ctr">
              <a:buClr>
                <a:schemeClr val="tx1"/>
              </a:buClr>
            </a:pPr>
            <a:r>
              <a:rPr lang="en-US" sz="3200" dirty="0"/>
              <a:t>The diversity of God’s gifts is necessary for the common good.</a:t>
            </a:r>
          </a:p>
          <a:p>
            <a:pPr fontAlgn="ctr">
              <a:buClr>
                <a:schemeClr val="tx1"/>
              </a:buClr>
            </a:pPr>
            <a:r>
              <a:rPr lang="en-US" sz="3200" dirty="0"/>
              <a:t>“If one member suffers, everyone suffers with it. If a member is honored, all rejoice with it” (12:26-27)</a:t>
            </a:r>
          </a:p>
          <a:p>
            <a:pPr fontAlgn="ctr">
              <a:buClr>
                <a:schemeClr val="tx1"/>
              </a:buClr>
            </a:pPr>
            <a:r>
              <a:rPr lang="en-US" sz="3200" dirty="0"/>
              <a:t>Common participation in the body of Christ is Paul’s expectation for community worship.</a:t>
            </a:r>
          </a:p>
          <a:p>
            <a:pPr fontAlgn="ctr">
              <a:buClr>
                <a:schemeClr val="tx1"/>
              </a:buClr>
            </a:pPr>
            <a:r>
              <a:rPr lang="en-US" sz="3200" dirty="0"/>
              <a:t>“What should you do then, brothers and sisters? When you come together, each one has a song, has a lesson, has a revelation, has a tongue, has an interpretation. Let all these things be done for the strengthening of the church.” (14:26)</a:t>
            </a:r>
          </a:p>
          <a:p>
            <a:pPr marL="0" indent="0" fontAlgn="ctr">
              <a:buClr>
                <a:schemeClr val="tx1"/>
              </a:buClr>
              <a:buNone/>
            </a:pPr>
            <a:endParaRPr lang="en-US" sz="3200" dirty="0"/>
          </a:p>
        </p:txBody>
      </p:sp>
    </p:spTree>
    <p:extLst>
      <p:ext uri="{BB962C8B-B14F-4D97-AF65-F5344CB8AC3E}">
        <p14:creationId xmlns:p14="http://schemas.microsoft.com/office/powerpoint/2010/main" val="41602054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 New Community In Christ</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fontAlgn="ctr">
              <a:buClr>
                <a:schemeClr val="tx1"/>
              </a:buClr>
            </a:pPr>
            <a:r>
              <a:rPr lang="en-US" sz="3200" dirty="0"/>
              <a:t>The “Love” chapter (13) is sandwiched between the “Spiritual Gift” chapters (12 &amp; 14).</a:t>
            </a:r>
          </a:p>
          <a:p>
            <a:pPr fontAlgn="ctr">
              <a:buClr>
                <a:schemeClr val="tx1"/>
              </a:buClr>
            </a:pPr>
            <a:r>
              <a:rPr lang="en-US" sz="3200" dirty="0"/>
              <a:t>Love should constrain the super spiritual Corinthians.</a:t>
            </a:r>
          </a:p>
          <a:p>
            <a:pPr fontAlgn="ctr">
              <a:buClr>
                <a:schemeClr val="tx1"/>
              </a:buClr>
            </a:pPr>
            <a:r>
              <a:rPr lang="en-US" sz="3200" dirty="0"/>
              <a:t>Love binds the body of Christ together in mutual suffering and rejoicing.</a:t>
            </a:r>
          </a:p>
          <a:p>
            <a:pPr fontAlgn="ctr">
              <a:buClr>
                <a:schemeClr val="tx1"/>
              </a:buClr>
            </a:pPr>
            <a:r>
              <a:rPr lang="en-US" sz="3200" dirty="0"/>
              <a:t>Love seeks to build up the whole community rather than individual advantage.</a:t>
            </a:r>
          </a:p>
          <a:p>
            <a:pPr marL="0" indent="0" fontAlgn="ctr">
              <a:buClr>
                <a:schemeClr val="tx1"/>
              </a:buClr>
              <a:buNone/>
            </a:pPr>
            <a:endParaRPr lang="en-US" sz="3200" dirty="0"/>
          </a:p>
        </p:txBody>
      </p:sp>
    </p:spTree>
    <p:extLst>
      <p:ext uri="{BB962C8B-B14F-4D97-AF65-F5344CB8AC3E}">
        <p14:creationId xmlns:p14="http://schemas.microsoft.com/office/powerpoint/2010/main" val="362410711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 New Community In Christ</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0" indent="0" fontAlgn="ctr">
              <a:buClr>
                <a:schemeClr val="tx1"/>
              </a:buClr>
              <a:buNone/>
            </a:pPr>
            <a:r>
              <a:rPr lang="en-US" sz="3200" dirty="0"/>
              <a:t>“Therefore I exhort you, brothers and sisters, by the mercies of God, to present your bodies as a sacrifice – alive, holy, and pleasing to God  - which is your reasonable service (spiritual worship). Do not be conformed to this present world, but be transformed by the renewing of your mind, so that you may test and approve what is the will of God – what is good and well-pleasing and perfect.” (Romans 12:1-2)</a:t>
            </a:r>
          </a:p>
        </p:txBody>
      </p:sp>
    </p:spTree>
    <p:extLst>
      <p:ext uri="{BB962C8B-B14F-4D97-AF65-F5344CB8AC3E}">
        <p14:creationId xmlns:p14="http://schemas.microsoft.com/office/powerpoint/2010/main" val="48881826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 New Community In Christ</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fontAlgn="ctr">
              <a:buClr>
                <a:schemeClr val="tx1"/>
              </a:buClr>
            </a:pPr>
            <a:r>
              <a:rPr lang="en-US" sz="3200" dirty="0"/>
              <a:t>The community is called to be a ”living sacrifice”.</a:t>
            </a:r>
          </a:p>
          <a:p>
            <a:pPr fontAlgn="ctr">
              <a:buClr>
                <a:schemeClr val="tx1"/>
              </a:buClr>
            </a:pPr>
            <a:r>
              <a:rPr lang="en-US" sz="3200" dirty="0"/>
              <a:t>A single collective sacrifice of obedience to God.</a:t>
            </a:r>
          </a:p>
          <a:p>
            <a:pPr fontAlgn="ctr">
              <a:buClr>
                <a:schemeClr val="tx1"/>
              </a:buClr>
            </a:pPr>
            <a:r>
              <a:rPr lang="en-US" sz="3200" dirty="0"/>
              <a:t>This act of worship must be performed together by the community as a whole.</a:t>
            </a:r>
          </a:p>
          <a:p>
            <a:pPr fontAlgn="ctr">
              <a:buClr>
                <a:schemeClr val="tx1"/>
              </a:buClr>
            </a:pPr>
            <a:r>
              <a:rPr lang="en-US" sz="3200" dirty="0"/>
              <a:t>This act of communal worship is fundamental to Paul’s understanding of his mission.</a:t>
            </a:r>
          </a:p>
        </p:txBody>
      </p:sp>
    </p:spTree>
    <p:extLst>
      <p:ext uri="{BB962C8B-B14F-4D97-AF65-F5344CB8AC3E}">
        <p14:creationId xmlns:p14="http://schemas.microsoft.com/office/powerpoint/2010/main" val="40810221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 New Community In Christ</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0" indent="0" fontAlgn="ctr">
              <a:buClr>
                <a:schemeClr val="tx1"/>
              </a:buClr>
              <a:buNone/>
            </a:pPr>
            <a:r>
              <a:rPr lang="en-US" sz="3200" dirty="0"/>
              <a:t>“For just as in one body we have many members, and not all the members serve the same function, so we who are many are one body in Christ, and individually we are members who belong to one another.” (Romans 12:4-5)</a:t>
            </a:r>
          </a:p>
        </p:txBody>
      </p:sp>
    </p:spTree>
    <p:extLst>
      <p:ext uri="{BB962C8B-B14F-4D97-AF65-F5344CB8AC3E}">
        <p14:creationId xmlns:p14="http://schemas.microsoft.com/office/powerpoint/2010/main" val="224378207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 New Community In Christ</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fontScale="92500"/>
          </a:bodyPr>
          <a:lstStyle/>
          <a:p>
            <a:pPr fontAlgn="ctr">
              <a:buClr>
                <a:schemeClr val="tx1"/>
              </a:buClr>
            </a:pPr>
            <a:r>
              <a:rPr lang="en-US" sz="3200" dirty="0"/>
              <a:t>In Romans 12:2, Paul moves from the community’s sacrificial self-surrender to the community’s transformation.</a:t>
            </a:r>
          </a:p>
          <a:p>
            <a:pPr fontAlgn="ctr">
              <a:buClr>
                <a:schemeClr val="tx1"/>
              </a:buClr>
            </a:pPr>
            <a:r>
              <a:rPr lang="en-US" sz="3200" dirty="0"/>
              <a:t>Having offered themselves to God they are to be transformed.</a:t>
            </a:r>
          </a:p>
          <a:p>
            <a:pPr fontAlgn="ctr">
              <a:buClr>
                <a:schemeClr val="tx1"/>
              </a:buClr>
            </a:pPr>
            <a:r>
              <a:rPr lang="en-US" sz="3200" dirty="0"/>
              <a:t>Set free from the confining power of this age.</a:t>
            </a:r>
          </a:p>
          <a:p>
            <a:pPr fontAlgn="ctr">
              <a:buClr>
                <a:schemeClr val="tx1"/>
              </a:buClr>
            </a:pPr>
            <a:r>
              <a:rPr lang="en-US" sz="3200" dirty="0"/>
              <a:t>Their mind (singular) is to be made new by God so they can discern the will of God.</a:t>
            </a:r>
          </a:p>
          <a:p>
            <a:pPr fontAlgn="ctr">
              <a:buClr>
                <a:schemeClr val="tx1"/>
              </a:buClr>
            </a:pPr>
            <a:r>
              <a:rPr lang="en-US" sz="3200" dirty="0"/>
              <a:t>Paul imagines God’s eschatological salvation in corporate terms.</a:t>
            </a:r>
          </a:p>
          <a:p>
            <a:pPr fontAlgn="ctr">
              <a:buClr>
                <a:schemeClr val="tx1"/>
              </a:buClr>
            </a:pPr>
            <a:r>
              <a:rPr lang="en-US" sz="3200" dirty="0"/>
              <a:t>The faithful find their identity and vocation as the body of Christ.</a:t>
            </a:r>
          </a:p>
        </p:txBody>
      </p:sp>
    </p:spTree>
    <p:extLst>
      <p:ext uri="{BB962C8B-B14F-4D97-AF65-F5344CB8AC3E}">
        <p14:creationId xmlns:p14="http://schemas.microsoft.com/office/powerpoint/2010/main" val="183451132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fontScale="90000"/>
          </a:bodyPr>
          <a:lstStyle/>
          <a:p>
            <a:pPr algn="ctr"/>
            <a:r>
              <a:rPr lang="en-US" sz="3600" dirty="0"/>
              <a:t>The New Community In Christ</a:t>
            </a:r>
            <a:br>
              <a:rPr lang="en-US" sz="3600" dirty="0"/>
            </a:br>
            <a:r>
              <a:rPr lang="en-US" sz="3600" dirty="0"/>
              <a:t>Summary</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fontAlgn="ctr">
              <a:buClr>
                <a:schemeClr val="tx1"/>
              </a:buClr>
            </a:pPr>
            <a:r>
              <a:rPr lang="en-US" sz="3200" dirty="0"/>
              <a:t>These overlapping themes (motifs) frame Paul’s ethical thought:</a:t>
            </a:r>
          </a:p>
          <a:p>
            <a:pPr lvl="1" fontAlgn="ctr">
              <a:buClr>
                <a:schemeClr val="tx1"/>
              </a:buClr>
            </a:pPr>
            <a:r>
              <a:rPr lang="en-US" sz="3200" dirty="0"/>
              <a:t>New creation in collision with the present age.</a:t>
            </a:r>
          </a:p>
          <a:p>
            <a:pPr lvl="1" fontAlgn="ctr">
              <a:buClr>
                <a:schemeClr val="tx1"/>
              </a:buClr>
            </a:pPr>
            <a:r>
              <a:rPr lang="en-US" sz="3200" dirty="0"/>
              <a:t>The cross as a paradigm for action.</a:t>
            </a:r>
          </a:p>
          <a:p>
            <a:pPr lvl="1" fontAlgn="ctr">
              <a:buClr>
                <a:schemeClr val="tx1"/>
              </a:buClr>
            </a:pPr>
            <a:r>
              <a:rPr lang="en-US" sz="3200" dirty="0"/>
              <a:t>The community as the locus of God’s saving power.</a:t>
            </a:r>
          </a:p>
        </p:txBody>
      </p:sp>
    </p:spTree>
    <p:extLst>
      <p:ext uri="{BB962C8B-B14F-4D97-AF65-F5344CB8AC3E}">
        <p14:creationId xmlns:p14="http://schemas.microsoft.com/office/powerpoint/2010/main" val="59040089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Shape 94"/>
        <p:cNvGrpSpPr/>
        <p:nvPr/>
      </p:nvGrpSpPr>
      <p:grpSpPr>
        <a:xfrm>
          <a:off x="0" y="0"/>
          <a:ext cx="0" cy="0"/>
          <a:chOff x="0" y="0"/>
          <a:chExt cx="0" cy="0"/>
        </a:xfrm>
      </p:grpSpPr>
      <p:sp>
        <p:nvSpPr>
          <p:cNvPr id="95" name="Google Shape;95;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pic>
        <p:nvPicPr>
          <p:cNvPr id="96" name="Google Shape;96;p2"/>
          <p:cNvPicPr preferRelativeResize="0">
            <a:picLocks noGrp="1"/>
          </p:cNvPicPr>
          <p:nvPr>
            <p:ph idx="1"/>
          </p:nvPr>
        </p:nvPicPr>
        <p:blipFill rotWithShape="1">
          <a:blip r:embed="rId4">
            <a:alphaModFix/>
          </a:blip>
          <a:srcRect/>
          <a:stretch/>
        </p:blipFill>
        <p:spPr>
          <a:xfrm>
            <a:off x="0" y="44116"/>
            <a:ext cx="12192000" cy="6769768"/>
          </a:xfrm>
          <a:prstGeom prst="rect">
            <a:avLst/>
          </a:prstGeom>
          <a:noFill/>
          <a:ln>
            <a:noFill/>
          </a:ln>
        </p:spPr>
      </p:pic>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E7252-C5BC-717C-2FF1-9EB62220B80C}"/>
              </a:ext>
            </a:extLst>
          </p:cNvPr>
          <p:cNvSpPr>
            <a:spLocks noGrp="1"/>
          </p:cNvSpPr>
          <p:nvPr>
            <p:ph type="title"/>
          </p:nvPr>
        </p:nvSpPr>
        <p:spPr/>
        <p:txBody>
          <a:bodyPr/>
          <a:lstStyle/>
          <a:p>
            <a:r>
              <a:rPr lang="en-US" dirty="0"/>
              <a:t>The Fellowship of His Sufferings</a:t>
            </a:r>
          </a:p>
        </p:txBody>
      </p:sp>
      <p:pic>
        <p:nvPicPr>
          <p:cNvPr id="5" name="Content Placeholder 4">
            <a:extLst>
              <a:ext uri="{FF2B5EF4-FFF2-40B4-BE49-F238E27FC236}">
                <a16:creationId xmlns:a16="http://schemas.microsoft.com/office/drawing/2014/main" id="{CA7374C0-842A-B8F2-EFEE-BCD7CE2FCEAA}"/>
              </a:ext>
            </a:extLst>
          </p:cNvPr>
          <p:cNvPicPr>
            <a:picLocks noGrp="1" noChangeAspect="1"/>
          </p:cNvPicPr>
          <p:nvPr>
            <p:ph idx="1"/>
          </p:nvPr>
        </p:nvPicPr>
        <p:blipFill>
          <a:blip r:embed="rId2"/>
          <a:stretch>
            <a:fillRect/>
          </a:stretch>
        </p:blipFill>
        <p:spPr>
          <a:xfrm>
            <a:off x="2078174" y="1600200"/>
            <a:ext cx="8035652" cy="4525963"/>
          </a:xfrm>
        </p:spPr>
      </p:pic>
    </p:spTree>
    <p:extLst>
      <p:ext uri="{BB962C8B-B14F-4D97-AF65-F5344CB8AC3E}">
        <p14:creationId xmlns:p14="http://schemas.microsoft.com/office/powerpoint/2010/main" val="626525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E7252-C5BC-717C-2FF1-9EB62220B80C}"/>
              </a:ext>
            </a:extLst>
          </p:cNvPr>
          <p:cNvSpPr>
            <a:spLocks noGrp="1"/>
          </p:cNvSpPr>
          <p:nvPr>
            <p:ph type="title"/>
          </p:nvPr>
        </p:nvSpPr>
        <p:spPr/>
        <p:txBody>
          <a:bodyPr/>
          <a:lstStyle/>
          <a:p>
            <a:r>
              <a:rPr lang="en-US" dirty="0"/>
              <a:t>The Fellowship of His Sufferings</a:t>
            </a:r>
          </a:p>
        </p:txBody>
      </p:sp>
      <p:sp>
        <p:nvSpPr>
          <p:cNvPr id="4" name="Content Placeholder 3">
            <a:extLst>
              <a:ext uri="{FF2B5EF4-FFF2-40B4-BE49-F238E27FC236}">
                <a16:creationId xmlns:a16="http://schemas.microsoft.com/office/drawing/2014/main" id="{41689E50-4EDC-20F6-1742-4BC7B7F804AB}"/>
              </a:ext>
            </a:extLst>
          </p:cNvPr>
          <p:cNvSpPr>
            <a:spLocks noGrp="1"/>
          </p:cNvSpPr>
          <p:nvPr>
            <p:ph idx="1"/>
          </p:nvPr>
        </p:nvSpPr>
        <p:spPr/>
        <p:txBody>
          <a:bodyPr>
            <a:normAutofit/>
          </a:bodyPr>
          <a:lstStyle/>
          <a:p>
            <a:pPr marL="0" indent="0">
              <a:buNone/>
            </a:pPr>
            <a:r>
              <a:rPr lang="en-US" sz="3200" dirty="0"/>
              <a:t>“But the Lord said to him (Ananias), “Go, because this man (Saul) is my chosen instrument to carry my name before Gentiles and kings and the people of Israel. </a:t>
            </a:r>
            <a:r>
              <a:rPr lang="en-US" sz="3200" dirty="0">
                <a:solidFill>
                  <a:srgbClr val="FFFF00"/>
                </a:solidFill>
              </a:rPr>
              <a:t>For I will show him how much he must suffer for the sake of my name</a:t>
            </a:r>
            <a:r>
              <a:rPr lang="en-US" sz="3200" dirty="0"/>
              <a:t>.”” (Acts 9:15-16)</a:t>
            </a:r>
          </a:p>
        </p:txBody>
      </p:sp>
    </p:spTree>
    <p:extLst>
      <p:ext uri="{BB962C8B-B14F-4D97-AF65-F5344CB8AC3E}">
        <p14:creationId xmlns:p14="http://schemas.microsoft.com/office/powerpoint/2010/main" val="266389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E7252-C5BC-717C-2FF1-9EB62220B80C}"/>
              </a:ext>
            </a:extLst>
          </p:cNvPr>
          <p:cNvSpPr>
            <a:spLocks noGrp="1"/>
          </p:cNvSpPr>
          <p:nvPr>
            <p:ph type="title"/>
          </p:nvPr>
        </p:nvSpPr>
        <p:spPr/>
        <p:txBody>
          <a:bodyPr/>
          <a:lstStyle/>
          <a:p>
            <a:r>
              <a:rPr lang="en-US" dirty="0"/>
              <a:t>Up Next</a:t>
            </a:r>
          </a:p>
        </p:txBody>
      </p:sp>
      <p:sp>
        <p:nvSpPr>
          <p:cNvPr id="4" name="Content Placeholder 3">
            <a:extLst>
              <a:ext uri="{FF2B5EF4-FFF2-40B4-BE49-F238E27FC236}">
                <a16:creationId xmlns:a16="http://schemas.microsoft.com/office/drawing/2014/main" id="{41689E50-4EDC-20F6-1742-4BC7B7F804AB}"/>
              </a:ext>
            </a:extLst>
          </p:cNvPr>
          <p:cNvSpPr>
            <a:spLocks noGrp="1"/>
          </p:cNvSpPr>
          <p:nvPr>
            <p:ph idx="1"/>
          </p:nvPr>
        </p:nvSpPr>
        <p:spPr/>
        <p:txBody>
          <a:bodyPr>
            <a:normAutofit/>
          </a:bodyPr>
          <a:lstStyle/>
          <a:p>
            <a:pPr marL="0" indent="0" algn="ctr">
              <a:buNone/>
            </a:pPr>
            <a:r>
              <a:rPr lang="en-US" sz="4400" dirty="0"/>
              <a:t>Bearing God’s Image:</a:t>
            </a:r>
          </a:p>
          <a:p>
            <a:pPr marL="0" indent="0" algn="ctr">
              <a:buNone/>
            </a:pPr>
            <a:r>
              <a:rPr lang="en-US" sz="4400" dirty="0"/>
              <a:t>Women and Men in the Kingdom of God</a:t>
            </a:r>
          </a:p>
          <a:p>
            <a:pPr marL="0" indent="0" algn="ctr">
              <a:buNone/>
            </a:pPr>
            <a:r>
              <a:rPr lang="en-US" sz="4400" dirty="0"/>
              <a:t>Rob Kranz</a:t>
            </a:r>
          </a:p>
        </p:txBody>
      </p:sp>
    </p:spTree>
    <p:extLst>
      <p:ext uri="{BB962C8B-B14F-4D97-AF65-F5344CB8AC3E}">
        <p14:creationId xmlns:p14="http://schemas.microsoft.com/office/powerpoint/2010/main" val="17318209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lstStyle/>
          <a:p>
            <a:pPr algn="ctr"/>
            <a:r>
              <a:rPr lang="en-US" b="1" dirty="0"/>
              <a:t>THE CHURCH</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0" indent="0" algn="ctr">
              <a:buNone/>
            </a:pPr>
            <a:r>
              <a:rPr lang="en-US" sz="3600" kern="100" dirty="0">
                <a:latin typeface="Calibri" panose="020F0502020204030204" pitchFamily="34" charset="0"/>
                <a:ea typeface="Calibri" panose="020F0502020204030204" pitchFamily="34" charset="0"/>
                <a:cs typeface="Times New Roman" panose="02020603050405020304" pitchFamily="18" charset="0"/>
              </a:rPr>
              <a:t>Community of Christ Followers</a:t>
            </a:r>
          </a:p>
          <a:p>
            <a:pPr marL="0" indent="0" algn="ctr">
              <a:buNone/>
            </a:pPr>
            <a:r>
              <a:rPr lang="en-US" sz="3600" kern="100" dirty="0">
                <a:latin typeface="Calibri" panose="020F0502020204030204" pitchFamily="34" charset="0"/>
                <a:ea typeface="Calibri" panose="020F0502020204030204" pitchFamily="34" charset="0"/>
                <a:cs typeface="Times New Roman" panose="02020603050405020304" pitchFamily="18" charset="0"/>
              </a:rPr>
              <a:t>Fulfilling Christ’s Mission</a:t>
            </a:r>
          </a:p>
          <a:p>
            <a:pPr marL="0" indent="0" algn="ctr">
              <a:buNone/>
            </a:pPr>
            <a:r>
              <a:rPr lang="en-US" sz="3600" kern="100" dirty="0">
                <a:latin typeface="Calibri" panose="020F0502020204030204" pitchFamily="34" charset="0"/>
                <a:ea typeface="Calibri" panose="020F0502020204030204" pitchFamily="34" charset="0"/>
                <a:cs typeface="Times New Roman" panose="02020603050405020304" pitchFamily="18" charset="0"/>
              </a:rPr>
              <a:t>Through Unity and Power of the Holy Spirit</a:t>
            </a:r>
          </a:p>
          <a:p>
            <a:pPr marL="0" indent="0" algn="ctr">
              <a:buNone/>
            </a:pPr>
            <a:r>
              <a:rPr lang="en-US" sz="3600" kern="100" dirty="0">
                <a:latin typeface="Calibri" panose="020F0502020204030204" pitchFamily="34" charset="0"/>
                <a:ea typeface="Calibri" panose="020F0502020204030204" pitchFamily="34" charset="0"/>
                <a:cs typeface="Times New Roman" panose="02020603050405020304" pitchFamily="18" charset="0"/>
              </a:rPr>
              <a:t>To the Glory of God</a:t>
            </a:r>
            <a:endParaRPr lang="en-US" sz="3600" dirty="0"/>
          </a:p>
        </p:txBody>
      </p:sp>
    </p:spTree>
    <p:extLst>
      <p:ext uri="{BB962C8B-B14F-4D97-AF65-F5344CB8AC3E}">
        <p14:creationId xmlns:p14="http://schemas.microsoft.com/office/powerpoint/2010/main" val="3698673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dirty="0"/>
              <a:t>Paul</a:t>
            </a:r>
            <a:endParaRPr lang="en-US" sz="3200" dirty="0"/>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lstStyle/>
          <a:p>
            <a:pPr marL="914400" lvl="2" indent="0" algn="ctr" fontAlgn="ctr">
              <a:buNone/>
            </a:pPr>
            <a:r>
              <a:rPr lang="en-US" sz="5400" dirty="0"/>
              <a:t>The Fellowship of His Sufferings</a:t>
            </a:r>
            <a:endParaRPr lang="en-US" dirty="0"/>
          </a:p>
        </p:txBody>
      </p:sp>
    </p:spTree>
    <p:extLst>
      <p:ext uri="{BB962C8B-B14F-4D97-AF65-F5344CB8AC3E}">
        <p14:creationId xmlns:p14="http://schemas.microsoft.com/office/powerpoint/2010/main" val="261787079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Theological Motifs for Pauline Ethics</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lstStyle/>
          <a:p>
            <a:pPr lvl="2" fontAlgn="ctr"/>
            <a:r>
              <a:rPr lang="en-US" sz="3600" dirty="0"/>
              <a:t>New Creation</a:t>
            </a:r>
          </a:p>
          <a:p>
            <a:pPr lvl="2" fontAlgn="ctr"/>
            <a:r>
              <a:rPr lang="en-US" sz="3600" dirty="0"/>
              <a:t>The Cross</a:t>
            </a:r>
          </a:p>
          <a:p>
            <a:pPr lvl="2" fontAlgn="ctr"/>
            <a:r>
              <a:rPr lang="en-US" sz="3600" dirty="0"/>
              <a:t>The New Community in Christ</a:t>
            </a:r>
          </a:p>
        </p:txBody>
      </p:sp>
    </p:spTree>
    <p:extLst>
      <p:ext uri="{BB962C8B-B14F-4D97-AF65-F5344CB8AC3E}">
        <p14:creationId xmlns:p14="http://schemas.microsoft.com/office/powerpoint/2010/main" val="366920475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 New Community In Christ</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Autofit/>
          </a:bodyPr>
          <a:lstStyle/>
          <a:p>
            <a:pPr marL="0" indent="0" algn="ctr" fontAlgn="ctr">
              <a:buClr>
                <a:schemeClr val="tx1"/>
              </a:buClr>
              <a:buNone/>
            </a:pPr>
            <a:r>
              <a:rPr lang="en-US" sz="4800" dirty="0"/>
              <a:t>“</a:t>
            </a:r>
            <a:r>
              <a:rPr lang="en-US" sz="4800" dirty="0" err="1"/>
              <a:t>Ekklesia</a:t>
            </a:r>
            <a:r>
              <a:rPr lang="en-US" sz="4800" dirty="0"/>
              <a:t>” | The Called Out Ones</a:t>
            </a:r>
          </a:p>
          <a:p>
            <a:pPr marL="0" indent="0" fontAlgn="ctr">
              <a:buClr>
                <a:schemeClr val="tx1"/>
              </a:buClr>
              <a:buNone/>
            </a:pPr>
            <a:r>
              <a:rPr lang="en-US" dirty="0"/>
              <a:t>“But you are a chosen race, a royal priesthood, a holy nation, a people for his own possession, that you may proclaim the excellencies of him who </a:t>
            </a:r>
            <a:r>
              <a:rPr lang="en-US" dirty="0">
                <a:solidFill>
                  <a:srgbClr val="FFFF00"/>
                </a:solidFill>
                <a:hlinkClick r:id="rId4">
                  <a:extLst>
                    <a:ext uri="{A12FA001-AC4F-418D-AE19-62706E023703}">
                      <ahyp:hlinkClr xmlns:ahyp="http://schemas.microsoft.com/office/drawing/2018/hyperlinkcolor" val="tx"/>
                    </a:ext>
                  </a:extLst>
                </a:hlinkClick>
              </a:rPr>
              <a:t>called</a:t>
            </a:r>
            <a:r>
              <a:rPr lang="en-US" dirty="0"/>
              <a:t> you </a:t>
            </a:r>
            <a:r>
              <a:rPr lang="en-US" dirty="0">
                <a:solidFill>
                  <a:srgbClr val="FFFF00"/>
                </a:solidFill>
                <a:hlinkClick r:id="rId5">
                  <a:extLst>
                    <a:ext uri="{A12FA001-AC4F-418D-AE19-62706E023703}">
                      <ahyp:hlinkClr xmlns:ahyp="http://schemas.microsoft.com/office/drawing/2018/hyperlinkcolor" val="tx"/>
                    </a:ext>
                  </a:extLst>
                </a:hlinkClick>
              </a:rPr>
              <a:t>out</a:t>
            </a:r>
            <a:r>
              <a:rPr lang="en-US" dirty="0"/>
              <a:t> of darkness into his marvelous light.” (1 Peter 2:9)</a:t>
            </a:r>
            <a:endParaRPr lang="en-US" sz="3200" dirty="0"/>
          </a:p>
        </p:txBody>
      </p:sp>
    </p:spTree>
    <p:extLst>
      <p:ext uri="{BB962C8B-B14F-4D97-AF65-F5344CB8AC3E}">
        <p14:creationId xmlns:p14="http://schemas.microsoft.com/office/powerpoint/2010/main" val="345210610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 New Community In Christ</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Autofit/>
          </a:bodyPr>
          <a:lstStyle/>
          <a:p>
            <a:pPr fontAlgn="ctr">
              <a:buClr>
                <a:schemeClr val="tx1"/>
              </a:buClr>
            </a:pPr>
            <a:r>
              <a:rPr lang="en-US" sz="3200" dirty="0"/>
              <a:t>What was the primary purpose of Paul’s letters?</a:t>
            </a:r>
          </a:p>
          <a:p>
            <a:pPr lvl="1" fontAlgn="ctr">
              <a:buClr>
                <a:schemeClr val="tx1"/>
              </a:buClr>
            </a:pPr>
            <a:r>
              <a:rPr lang="en-US" sz="3200" dirty="0"/>
              <a:t>To strengthen, support, and encourage struggling mission communities.</a:t>
            </a:r>
          </a:p>
          <a:p>
            <a:pPr fontAlgn="ctr">
              <a:buClr>
                <a:schemeClr val="tx1"/>
              </a:buClr>
            </a:pPr>
            <a:r>
              <a:rPr lang="en-US" sz="3200" dirty="0"/>
              <a:t>Was community formation just a matter of practical necessity?</a:t>
            </a:r>
          </a:p>
          <a:p>
            <a:pPr lvl="1" fontAlgn="ctr">
              <a:buClr>
                <a:schemeClr val="tx1"/>
              </a:buClr>
            </a:pPr>
            <a:r>
              <a:rPr lang="en-US" sz="3200" dirty="0"/>
              <a:t>It was a fundamental theological theme in Paul’s proclamation of the gospel.</a:t>
            </a:r>
          </a:p>
        </p:txBody>
      </p:sp>
    </p:spTree>
    <p:extLst>
      <p:ext uri="{BB962C8B-B14F-4D97-AF65-F5344CB8AC3E}">
        <p14:creationId xmlns:p14="http://schemas.microsoft.com/office/powerpoint/2010/main" val="82890430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 New Community In Christ</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Autofit/>
          </a:bodyPr>
          <a:lstStyle/>
          <a:p>
            <a:pPr fontAlgn="ctr">
              <a:buClr>
                <a:schemeClr val="tx1"/>
              </a:buClr>
            </a:pPr>
            <a:r>
              <a:rPr lang="en-US" sz="3200" dirty="0"/>
              <a:t>“Now may the God of endurance and comfort give you unity with one another in accordance with Christ Jesus, so that together you may with one voice glorify the God and Father of our Lord Jesus Christ.” (Romans 15:5-6)</a:t>
            </a:r>
          </a:p>
          <a:p>
            <a:pPr fontAlgn="ctr">
              <a:buClr>
                <a:schemeClr val="tx1"/>
              </a:buClr>
            </a:pPr>
            <a:r>
              <a:rPr lang="en-US" sz="3200" dirty="0"/>
              <a:t>“Now may the God of hope fill you with all joy and peace as you believe in him, so that you may abound in hope by the power of the Holy Spirit.” (Romans 15:13)</a:t>
            </a:r>
          </a:p>
        </p:txBody>
      </p:sp>
    </p:spTree>
    <p:extLst>
      <p:ext uri="{BB962C8B-B14F-4D97-AF65-F5344CB8AC3E}">
        <p14:creationId xmlns:p14="http://schemas.microsoft.com/office/powerpoint/2010/main" val="128921822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 New Community In Christ</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lnSpcReduction="10000"/>
          </a:bodyPr>
          <a:lstStyle/>
          <a:p>
            <a:pPr fontAlgn="ctr">
              <a:buClr>
                <a:schemeClr val="tx1"/>
              </a:buClr>
            </a:pPr>
            <a:r>
              <a:rPr lang="en-US" sz="3200" dirty="0"/>
              <a:t>But families have issues.</a:t>
            </a:r>
          </a:p>
          <a:p>
            <a:pPr fontAlgn="ctr">
              <a:buClr>
                <a:schemeClr val="tx1"/>
              </a:buClr>
            </a:pPr>
            <a:r>
              <a:rPr lang="en-US" sz="3200" dirty="0"/>
              <a:t>Offenses against the unity of the community:</a:t>
            </a:r>
          </a:p>
          <a:p>
            <a:pPr lvl="1" fontAlgn="ctr">
              <a:buClr>
                <a:schemeClr val="tx1"/>
              </a:buClr>
            </a:pPr>
            <a:r>
              <a:rPr lang="en-US" sz="3200" dirty="0"/>
              <a:t>“Now the works of the flesh are obvious: sexual immorality, impurity, depravity, idolatry, sorcery, hostilities, strife, jealousy, outbursts of anger, selfish rivalries, dissensions, fractions, envying, murder, drunkenness, carousing, and similar things. I am warning you, as I had warned you before: Those who practice such things will not inherit the kingdom of God!” (Galatians 5:19-21)</a:t>
            </a:r>
          </a:p>
        </p:txBody>
      </p:sp>
    </p:spTree>
    <p:extLst>
      <p:ext uri="{BB962C8B-B14F-4D97-AF65-F5344CB8AC3E}">
        <p14:creationId xmlns:p14="http://schemas.microsoft.com/office/powerpoint/2010/main" val="225771801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80453</TotalTime>
  <Words>1189</Words>
  <Application>Microsoft Macintosh PowerPoint</Application>
  <PresentationFormat>Widescreen</PresentationFormat>
  <Paragraphs>96</Paragraphs>
  <Slides>22</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Black</vt:lpstr>
      <vt:lpstr>FULFILLING THE MISSION OF CHRIST</vt:lpstr>
      <vt:lpstr>PowerPoint Presentation</vt:lpstr>
      <vt:lpstr>THE CHURCH</vt:lpstr>
      <vt:lpstr>Paul</vt:lpstr>
      <vt:lpstr>Theological Motifs for Pauline Ethics</vt:lpstr>
      <vt:lpstr>The New Community In Christ</vt:lpstr>
      <vt:lpstr>The New Community In Christ</vt:lpstr>
      <vt:lpstr>The New Community In Christ</vt:lpstr>
      <vt:lpstr>The New Community In Christ</vt:lpstr>
      <vt:lpstr>The New Community In Christ</vt:lpstr>
      <vt:lpstr>The New Community In Christ</vt:lpstr>
      <vt:lpstr>The New Community In Christ</vt:lpstr>
      <vt:lpstr>The New Community In Christ</vt:lpstr>
      <vt:lpstr>The New Community In Christ</vt:lpstr>
      <vt:lpstr>The New Community In Christ</vt:lpstr>
      <vt:lpstr>The New Community In Christ</vt:lpstr>
      <vt:lpstr>The New Community In Christ</vt:lpstr>
      <vt:lpstr>The New Community In Christ</vt:lpstr>
      <vt:lpstr>The New Community In Christ Summary</vt:lpstr>
      <vt:lpstr>The Fellowship of His Sufferings</vt:lpstr>
      <vt:lpstr>The Fellowship of His Sufferings</vt:lpstr>
      <vt:lpstr>Up Next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HEAVEN AND HELL</dc:title>
  <dc:creator>Jess Ellis</dc:creator>
  <cp:lastModifiedBy>Jess Ellis</cp:lastModifiedBy>
  <cp:revision>184</cp:revision>
  <dcterms:created xsi:type="dcterms:W3CDTF">2019-06-01T02:06:24Z</dcterms:created>
  <dcterms:modified xsi:type="dcterms:W3CDTF">2023-12-10T13:46:39Z</dcterms:modified>
</cp:coreProperties>
</file>