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649" r:id="rId2"/>
    <p:sldId id="1132" r:id="rId3"/>
    <p:sldId id="1133" r:id="rId4"/>
    <p:sldId id="1128" r:id="rId5"/>
    <p:sldId id="1205" r:id="rId6"/>
    <p:sldId id="273" r:id="rId7"/>
    <p:sldId id="274" r:id="rId8"/>
    <p:sldId id="275" r:id="rId9"/>
    <p:sldId id="1193" r:id="rId10"/>
    <p:sldId id="1206" r:id="rId11"/>
    <p:sldId id="1207" r:id="rId12"/>
    <p:sldId id="1180" r:id="rId13"/>
    <p:sldId id="1209" r:id="rId14"/>
    <p:sldId id="1208" r:id="rId15"/>
    <p:sldId id="1210" r:id="rId16"/>
    <p:sldId id="1211" r:id="rId17"/>
    <p:sldId id="1212" r:id="rId18"/>
    <p:sldId id="1213" r:id="rId19"/>
    <p:sldId id="1214" r:id="rId20"/>
    <p:sldId id="1215" r:id="rId21"/>
    <p:sldId id="1216" r:id="rId22"/>
    <p:sldId id="1217" r:id="rId23"/>
    <p:sldId id="1218" r:id="rId24"/>
    <p:sldId id="1219" r:id="rId25"/>
    <p:sldId id="1220" r:id="rId26"/>
    <p:sldId id="1221" r:id="rId27"/>
    <p:sldId id="281" r:id="rId28"/>
    <p:sldId id="791" r:id="rId2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78"/>
    <p:restoredTop sz="92748"/>
  </p:normalViewPr>
  <p:slideViewPr>
    <p:cSldViewPr snapToGrid="0" snapToObjects="1">
      <p:cViewPr varScale="1">
        <p:scale>
          <a:sx n="134" d="100"/>
          <a:sy n="134" d="100"/>
        </p:scale>
        <p:origin x="376" y="176"/>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4/21/24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4/21/24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5</a:t>
            </a:fld>
            <a:endParaRPr lang="en-US"/>
          </a:p>
        </p:txBody>
      </p:sp>
    </p:spTree>
    <p:extLst>
      <p:ext uri="{BB962C8B-B14F-4D97-AF65-F5344CB8AC3E}">
        <p14:creationId xmlns:p14="http://schemas.microsoft.com/office/powerpoint/2010/main" val="419085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9</a:t>
            </a:fld>
            <a:endParaRPr lang="en-US"/>
          </a:p>
        </p:txBody>
      </p:sp>
    </p:spTree>
    <p:extLst>
      <p:ext uri="{BB962C8B-B14F-4D97-AF65-F5344CB8AC3E}">
        <p14:creationId xmlns:p14="http://schemas.microsoft.com/office/powerpoint/2010/main" val="72048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20</a:t>
            </a:fld>
            <a:endParaRPr lang="en-US"/>
          </a:p>
        </p:txBody>
      </p:sp>
    </p:spTree>
    <p:extLst>
      <p:ext uri="{BB962C8B-B14F-4D97-AF65-F5344CB8AC3E}">
        <p14:creationId xmlns:p14="http://schemas.microsoft.com/office/powerpoint/2010/main" val="93973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53428fdd7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653428fdd7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4/21/24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6922-F228-775B-5B35-4A1BA0B8D20C}"/>
              </a:ext>
            </a:extLst>
          </p:cNvPr>
          <p:cNvSpPr>
            <a:spLocks noGrp="1"/>
          </p:cNvSpPr>
          <p:nvPr>
            <p:ph type="title"/>
          </p:nvPr>
        </p:nvSpPr>
        <p:spPr/>
        <p:txBody>
          <a:bodyPr/>
          <a:lstStyle/>
          <a:p>
            <a:r>
              <a:rPr lang="en-US" dirty="0"/>
              <a:t>Setting the Stage</a:t>
            </a:r>
          </a:p>
        </p:txBody>
      </p:sp>
      <p:sp>
        <p:nvSpPr>
          <p:cNvPr id="3" name="TextBox 2">
            <a:extLst>
              <a:ext uri="{FF2B5EF4-FFF2-40B4-BE49-F238E27FC236}">
                <a16:creationId xmlns:a16="http://schemas.microsoft.com/office/drawing/2014/main" id="{532CC33E-D0FE-BDFB-C119-5FC0F0D07AAA}"/>
              </a:ext>
            </a:extLst>
          </p:cNvPr>
          <p:cNvSpPr txBox="1"/>
          <p:nvPr/>
        </p:nvSpPr>
        <p:spPr>
          <a:xfrm>
            <a:off x="457200" y="1171575"/>
            <a:ext cx="8229600" cy="3724096"/>
          </a:xfrm>
          <a:prstGeom prst="rect">
            <a:avLst/>
          </a:prstGeom>
          <a:noFill/>
        </p:spPr>
        <p:txBody>
          <a:bodyPr wrap="square" rtlCol="0">
            <a:spAutoFit/>
          </a:bodyPr>
          <a:lstStyle/>
          <a:p>
            <a:r>
              <a:rPr lang="en-US" sz="2000" dirty="0"/>
              <a:t>After these things the word of the LORD came to Abram in a vision, “Do not be afraid, Abram, I am your shield; your reward shall be very great.” But Abram said, “O Lord GOD, what will you give me, for I continue childless, and the heir of my house is Eliezer of Damascus?” And Abram said, “You have given me no offspring, and so a slave born in my house is to be my heir.” But the word of the LORD came to him, “This man shall not be your heir; no one but your very own issue shall be your heir.” He brought him outside and said, “Look toward heaven and count the stars, if you are able to count them.” Then he said to him, “So shall your descendants be.” And he believed the LORD; and the LORD reckoned it to him as righteousness.</a:t>
            </a:r>
            <a:endParaRPr lang="en-US" dirty="0"/>
          </a:p>
          <a:p>
            <a:endParaRPr lang="en-US" dirty="0"/>
          </a:p>
          <a:p>
            <a:pPr algn="r"/>
            <a:r>
              <a:rPr lang="en-US" dirty="0"/>
              <a:t>Gen 15:1–6 (NRSV)</a:t>
            </a:r>
          </a:p>
        </p:txBody>
      </p:sp>
    </p:spTree>
    <p:extLst>
      <p:ext uri="{BB962C8B-B14F-4D97-AF65-F5344CB8AC3E}">
        <p14:creationId xmlns:p14="http://schemas.microsoft.com/office/powerpoint/2010/main" val="331222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EDD45-9927-3B09-0D67-6129A086F694}"/>
              </a:ext>
            </a:extLst>
          </p:cNvPr>
          <p:cNvSpPr txBox="1"/>
          <p:nvPr/>
        </p:nvSpPr>
        <p:spPr>
          <a:xfrm>
            <a:off x="757235" y="982502"/>
            <a:ext cx="7629525" cy="1200329"/>
          </a:xfrm>
          <a:prstGeom prst="rect">
            <a:avLst/>
          </a:prstGeom>
          <a:noFill/>
        </p:spPr>
        <p:txBody>
          <a:bodyPr wrap="square" rtlCol="0">
            <a:spAutoFit/>
          </a:bodyPr>
          <a:lstStyle/>
          <a:p>
            <a:pPr algn="ctr"/>
            <a:r>
              <a:rPr lang="en-US" sz="3600" dirty="0"/>
              <a:t>How long has it been since God made</a:t>
            </a:r>
            <a:br>
              <a:rPr lang="en-US" sz="3600" dirty="0"/>
            </a:br>
            <a:r>
              <a:rPr lang="en-US" sz="3600" dirty="0"/>
              <a:t>the original promise to Abram?</a:t>
            </a:r>
          </a:p>
        </p:txBody>
      </p:sp>
      <p:sp>
        <p:nvSpPr>
          <p:cNvPr id="3" name="TextBox 2">
            <a:extLst>
              <a:ext uri="{FF2B5EF4-FFF2-40B4-BE49-F238E27FC236}">
                <a16:creationId xmlns:a16="http://schemas.microsoft.com/office/drawing/2014/main" id="{77F41542-1348-AD50-0B0C-5A835A0921DE}"/>
              </a:ext>
            </a:extLst>
          </p:cNvPr>
          <p:cNvSpPr txBox="1"/>
          <p:nvPr/>
        </p:nvSpPr>
        <p:spPr>
          <a:xfrm>
            <a:off x="757236" y="2960669"/>
            <a:ext cx="7629525" cy="646331"/>
          </a:xfrm>
          <a:prstGeom prst="rect">
            <a:avLst/>
          </a:prstGeom>
          <a:noFill/>
        </p:spPr>
        <p:txBody>
          <a:bodyPr wrap="square" rtlCol="0">
            <a:spAutoFit/>
          </a:bodyPr>
          <a:lstStyle/>
          <a:p>
            <a:pPr algn="ctr"/>
            <a:r>
              <a:rPr lang="en-US" sz="3600" dirty="0"/>
              <a:t>Around 10 years</a:t>
            </a:r>
          </a:p>
        </p:txBody>
      </p:sp>
    </p:spTree>
    <p:extLst>
      <p:ext uri="{BB962C8B-B14F-4D97-AF65-F5344CB8AC3E}">
        <p14:creationId xmlns:p14="http://schemas.microsoft.com/office/powerpoint/2010/main" val="31221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848201"/>
            <a:ext cx="7686675" cy="3447098"/>
          </a:xfrm>
          <a:prstGeom prst="rect">
            <a:avLst/>
          </a:prstGeom>
          <a:noFill/>
        </p:spPr>
        <p:txBody>
          <a:bodyPr wrap="square" rtlCol="0">
            <a:spAutoFit/>
          </a:bodyPr>
          <a:lstStyle/>
          <a:p>
            <a:r>
              <a:rPr lang="en-US" sz="2000" dirty="0"/>
              <a:t>Now Sarai, Abram’s wife, bore him no children. She had an Egyptian slave-girl whose name was Hagar, and Sarai said to Abram, “You see that the LORD has prevented me from bearing children; go in to my slave-girl; it may be that I shall obtain children by her.” And Abram listened to the voice of Sarai. So, after Abram had lived ten years in the land of Canaan, Sarai, Abram’s wife, took Hagar the Egyptian, her slave-girl, and gave her to her husband Abram as a wife. He went in to Hagar, and she conceived; and when she saw that she had conceived, she looked with contempt on her mistress.</a:t>
            </a:r>
          </a:p>
          <a:p>
            <a:endParaRPr lang="en-US" sz="2000" dirty="0"/>
          </a:p>
          <a:p>
            <a:pPr algn="r"/>
            <a:r>
              <a:rPr lang="en-US" dirty="0"/>
              <a:t>Gen 16:1–4</a:t>
            </a:r>
            <a:endParaRPr lang="en-US" sz="2000" dirty="0"/>
          </a:p>
        </p:txBody>
      </p:sp>
    </p:spTree>
    <p:extLst>
      <p:ext uri="{BB962C8B-B14F-4D97-AF65-F5344CB8AC3E}">
        <p14:creationId xmlns:p14="http://schemas.microsoft.com/office/powerpoint/2010/main" val="2194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EDD45-9927-3B09-0D67-6129A086F694}"/>
              </a:ext>
            </a:extLst>
          </p:cNvPr>
          <p:cNvSpPr txBox="1"/>
          <p:nvPr/>
        </p:nvSpPr>
        <p:spPr>
          <a:xfrm>
            <a:off x="757235" y="982502"/>
            <a:ext cx="7629525" cy="1200329"/>
          </a:xfrm>
          <a:prstGeom prst="rect">
            <a:avLst/>
          </a:prstGeom>
          <a:noFill/>
        </p:spPr>
        <p:txBody>
          <a:bodyPr wrap="square" rtlCol="0">
            <a:spAutoFit/>
          </a:bodyPr>
          <a:lstStyle/>
          <a:p>
            <a:pPr algn="ctr"/>
            <a:r>
              <a:rPr lang="en-US" sz="3600" dirty="0"/>
              <a:t>How do you see patriarchal roles</a:t>
            </a:r>
            <a:br>
              <a:rPr lang="en-US" sz="3600" dirty="0"/>
            </a:br>
            <a:r>
              <a:rPr lang="en-US" sz="3600" dirty="0"/>
              <a:t>in this narrative?</a:t>
            </a:r>
          </a:p>
        </p:txBody>
      </p:sp>
      <p:sp>
        <p:nvSpPr>
          <p:cNvPr id="3" name="TextBox 2">
            <a:extLst>
              <a:ext uri="{FF2B5EF4-FFF2-40B4-BE49-F238E27FC236}">
                <a16:creationId xmlns:a16="http://schemas.microsoft.com/office/drawing/2014/main" id="{77F41542-1348-AD50-0B0C-5A835A0921DE}"/>
              </a:ext>
            </a:extLst>
          </p:cNvPr>
          <p:cNvSpPr txBox="1"/>
          <p:nvPr/>
        </p:nvSpPr>
        <p:spPr>
          <a:xfrm>
            <a:off x="757236" y="2960669"/>
            <a:ext cx="7629525" cy="646331"/>
          </a:xfrm>
          <a:prstGeom prst="rect">
            <a:avLst/>
          </a:prstGeom>
          <a:noFill/>
        </p:spPr>
        <p:txBody>
          <a:bodyPr wrap="square" rtlCol="0">
            <a:spAutoFit/>
          </a:bodyPr>
          <a:lstStyle/>
          <a:p>
            <a:pPr algn="ctr"/>
            <a:r>
              <a:rPr lang="en-US" sz="3600" dirty="0"/>
              <a:t>Is Sarai within her rights to do this?</a:t>
            </a:r>
          </a:p>
        </p:txBody>
      </p:sp>
    </p:spTree>
    <p:extLst>
      <p:ext uri="{BB962C8B-B14F-4D97-AF65-F5344CB8AC3E}">
        <p14:creationId xmlns:p14="http://schemas.microsoft.com/office/powerpoint/2010/main" val="82917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848201"/>
            <a:ext cx="7686675" cy="3447098"/>
          </a:xfrm>
          <a:prstGeom prst="rect">
            <a:avLst/>
          </a:prstGeom>
          <a:noFill/>
        </p:spPr>
        <p:txBody>
          <a:bodyPr wrap="square" rtlCol="0">
            <a:spAutoFit/>
          </a:bodyPr>
          <a:lstStyle/>
          <a:p>
            <a:r>
              <a:rPr lang="en-US" sz="2000" dirty="0"/>
              <a:t>Now Sarai, Abram’s wife, bore him no children. She had an Egyptian slave-girl whose name was Hagar, and Sarai said to Abram, “You see that the LORD has prevented me from bearing children; go in to my slave-girl; it may be that I shall obtain children by her.” And Abram listened to the voice of Sarai. So, after Abram had lived ten years in the land of Canaan, Sarai, Abram’s wife, took Hagar the Egyptian, her slave-girl, and gave her to her husband Abram </a:t>
            </a:r>
            <a:r>
              <a:rPr lang="en-US" sz="2000" b="1" i="1" dirty="0">
                <a:solidFill>
                  <a:srgbClr val="FFFF00"/>
                </a:solidFill>
              </a:rPr>
              <a:t>as a wife</a:t>
            </a:r>
            <a:r>
              <a:rPr lang="en-US" sz="2000" dirty="0"/>
              <a:t>. He went in to Hagar, and she conceived; and when she saw that she had conceived, she looked with contempt on her mistress.</a:t>
            </a:r>
          </a:p>
          <a:p>
            <a:endParaRPr lang="en-US" sz="2000" dirty="0"/>
          </a:p>
          <a:p>
            <a:pPr algn="r"/>
            <a:r>
              <a:rPr lang="en-US" dirty="0"/>
              <a:t>Gen 16:1–4</a:t>
            </a:r>
            <a:endParaRPr lang="en-US" sz="2000" dirty="0"/>
          </a:p>
        </p:txBody>
      </p:sp>
    </p:spTree>
    <p:extLst>
      <p:ext uri="{BB962C8B-B14F-4D97-AF65-F5344CB8AC3E}">
        <p14:creationId xmlns:p14="http://schemas.microsoft.com/office/powerpoint/2010/main" val="342237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801112"/>
            <a:ext cx="7686675" cy="2523768"/>
          </a:xfrm>
          <a:prstGeom prst="rect">
            <a:avLst/>
          </a:prstGeom>
          <a:noFill/>
        </p:spPr>
        <p:txBody>
          <a:bodyPr wrap="square" rtlCol="0">
            <a:spAutoFit/>
          </a:bodyPr>
          <a:lstStyle/>
          <a:p>
            <a:r>
              <a:rPr lang="en-US" sz="2000" dirty="0"/>
              <a:t>Then Sarai said to Abram, “May the wrong done to me be on you! I gave my slave-girl to your embrace, and when she saw that she had conceived, she looked on me with contempt. May the LORD judge between you and me!” But Abram said to Sarai, “Your slave-girl is in your power; do to her as you please.” Then Sarai dealt harshly with her, and she ran away from her.</a:t>
            </a:r>
          </a:p>
          <a:p>
            <a:endParaRPr lang="en-US" sz="2000" dirty="0"/>
          </a:p>
          <a:p>
            <a:pPr algn="r"/>
            <a:r>
              <a:rPr lang="en-US" dirty="0"/>
              <a:t>Gen 16:5–6</a:t>
            </a:r>
            <a:endParaRPr lang="en-US" sz="2000" dirty="0"/>
          </a:p>
        </p:txBody>
      </p:sp>
      <p:sp>
        <p:nvSpPr>
          <p:cNvPr id="3" name="TextBox 2">
            <a:extLst>
              <a:ext uri="{FF2B5EF4-FFF2-40B4-BE49-F238E27FC236}">
                <a16:creationId xmlns:a16="http://schemas.microsoft.com/office/drawing/2014/main" id="{AA9B47F6-7872-1720-2A90-3C296C14D466}"/>
              </a:ext>
            </a:extLst>
          </p:cNvPr>
          <p:cNvSpPr txBox="1"/>
          <p:nvPr/>
        </p:nvSpPr>
        <p:spPr>
          <a:xfrm>
            <a:off x="728662" y="3579257"/>
            <a:ext cx="7686674" cy="523220"/>
          </a:xfrm>
          <a:prstGeom prst="rect">
            <a:avLst/>
          </a:prstGeom>
          <a:noFill/>
        </p:spPr>
        <p:txBody>
          <a:bodyPr wrap="square" rtlCol="0">
            <a:spAutoFit/>
          </a:bodyPr>
          <a:lstStyle/>
          <a:p>
            <a:pPr algn="ctr"/>
            <a:r>
              <a:rPr lang="en-US" sz="2800" dirty="0"/>
              <a:t>Does anything strike you as odd here?</a:t>
            </a:r>
          </a:p>
        </p:txBody>
      </p:sp>
      <p:sp>
        <p:nvSpPr>
          <p:cNvPr id="4" name="TextBox 3">
            <a:extLst>
              <a:ext uri="{FF2B5EF4-FFF2-40B4-BE49-F238E27FC236}">
                <a16:creationId xmlns:a16="http://schemas.microsoft.com/office/drawing/2014/main" id="{614DFFBA-6554-E4F3-8598-10D725E5CA26}"/>
              </a:ext>
            </a:extLst>
          </p:cNvPr>
          <p:cNvSpPr txBox="1"/>
          <p:nvPr/>
        </p:nvSpPr>
        <p:spPr>
          <a:xfrm>
            <a:off x="728662" y="4356854"/>
            <a:ext cx="7686674" cy="523220"/>
          </a:xfrm>
          <a:prstGeom prst="rect">
            <a:avLst/>
          </a:prstGeom>
          <a:noFill/>
        </p:spPr>
        <p:txBody>
          <a:bodyPr wrap="square" rtlCol="0">
            <a:spAutoFit/>
          </a:bodyPr>
          <a:lstStyle/>
          <a:p>
            <a:pPr algn="ctr"/>
            <a:r>
              <a:rPr lang="en-US" sz="2800" dirty="0"/>
              <a:t>Is Hagar a wife or slave?</a:t>
            </a:r>
          </a:p>
        </p:txBody>
      </p:sp>
    </p:spTree>
    <p:extLst>
      <p:ext uri="{BB962C8B-B14F-4D97-AF65-F5344CB8AC3E}">
        <p14:creationId xmlns:p14="http://schemas.microsoft.com/office/powerpoint/2010/main" val="225551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7B3C-6299-3BFC-5F92-9D58D8FBF847}"/>
              </a:ext>
            </a:extLst>
          </p:cNvPr>
          <p:cNvSpPr>
            <a:spLocks noGrp="1"/>
          </p:cNvSpPr>
          <p:nvPr>
            <p:ph type="title"/>
          </p:nvPr>
        </p:nvSpPr>
        <p:spPr/>
        <p:txBody>
          <a:bodyPr>
            <a:normAutofit fontScale="90000"/>
          </a:bodyPr>
          <a:lstStyle/>
          <a:p>
            <a:r>
              <a:rPr lang="en-US" dirty="0"/>
              <a:t>According to Matthews &amp; Benjamin</a:t>
            </a:r>
          </a:p>
        </p:txBody>
      </p:sp>
      <p:sp>
        <p:nvSpPr>
          <p:cNvPr id="3" name="Content Placeholder 2">
            <a:extLst>
              <a:ext uri="{FF2B5EF4-FFF2-40B4-BE49-F238E27FC236}">
                <a16:creationId xmlns:a16="http://schemas.microsoft.com/office/drawing/2014/main" id="{E1DC9814-C97A-F1CB-98F1-9DBA1BD14C2E}"/>
              </a:ext>
            </a:extLst>
          </p:cNvPr>
          <p:cNvSpPr>
            <a:spLocks noGrp="1"/>
          </p:cNvSpPr>
          <p:nvPr>
            <p:ph idx="1"/>
          </p:nvPr>
        </p:nvSpPr>
        <p:spPr/>
        <p:txBody>
          <a:bodyPr>
            <a:normAutofit lnSpcReduction="10000"/>
          </a:bodyPr>
          <a:lstStyle/>
          <a:p>
            <a:r>
              <a:rPr lang="en-US" dirty="0"/>
              <a:t>A Trial by Ordeal in the Desert.</a:t>
            </a:r>
          </a:p>
          <a:p>
            <a:r>
              <a:rPr lang="en-US" dirty="0"/>
              <a:t>YHWH will decide who should be the primary woman of the household.</a:t>
            </a:r>
          </a:p>
          <a:p>
            <a:r>
              <a:rPr lang="en-US" dirty="0"/>
              <a:t>If Hagar survives, then YHWH sides with her.</a:t>
            </a:r>
          </a:p>
          <a:p>
            <a:r>
              <a:rPr lang="en-US" dirty="0"/>
              <a:t>If Hagar dies, the YHWH sides with Sarai.</a:t>
            </a:r>
          </a:p>
          <a:p>
            <a:r>
              <a:rPr lang="en-US" dirty="0"/>
              <a:t>(Personally, I’m skeptical of this view.)</a:t>
            </a:r>
          </a:p>
          <a:p>
            <a:endParaRPr lang="en-US" dirty="0"/>
          </a:p>
        </p:txBody>
      </p:sp>
    </p:spTree>
    <p:extLst>
      <p:ext uri="{BB962C8B-B14F-4D97-AF65-F5344CB8AC3E}">
        <p14:creationId xmlns:p14="http://schemas.microsoft.com/office/powerpoint/2010/main" val="58611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848201"/>
            <a:ext cx="7686675" cy="2215991"/>
          </a:xfrm>
          <a:prstGeom prst="rect">
            <a:avLst/>
          </a:prstGeom>
          <a:noFill/>
        </p:spPr>
        <p:txBody>
          <a:bodyPr wrap="square" rtlCol="0">
            <a:spAutoFit/>
          </a:bodyPr>
          <a:lstStyle/>
          <a:p>
            <a:r>
              <a:rPr lang="en-US" sz="2000" dirty="0"/>
              <a:t>The angel of the LORD found her by a spring of water in the wilderness, the spring on the way to </a:t>
            </a:r>
            <a:r>
              <a:rPr lang="en-US" sz="2000" dirty="0" err="1"/>
              <a:t>Shur</a:t>
            </a:r>
            <a:r>
              <a:rPr lang="en-US" sz="2000" dirty="0"/>
              <a:t>. And he said, “Hagar, slave-girl of Sarai, where have you come from and where are you going?” She said, “I am running away from my mistress Sarai.” The angel of the LORD said to her, “Return to your mistress, and </a:t>
            </a:r>
            <a:r>
              <a:rPr lang="en-US" sz="2000" dirty="0">
                <a:solidFill>
                  <a:srgbClr val="FFFF00"/>
                </a:solidFill>
              </a:rPr>
              <a:t>submit to her</a:t>
            </a:r>
            <a:r>
              <a:rPr lang="en-US" sz="2000" dirty="0"/>
              <a:t>.” </a:t>
            </a:r>
          </a:p>
          <a:p>
            <a:endParaRPr lang="en-US" sz="2000" dirty="0"/>
          </a:p>
          <a:p>
            <a:pPr algn="r"/>
            <a:r>
              <a:rPr lang="en-US" dirty="0"/>
              <a:t>Gen 16:7–9</a:t>
            </a:r>
            <a:endParaRPr lang="en-US" sz="2000" dirty="0"/>
          </a:p>
        </p:txBody>
      </p:sp>
      <p:sp>
        <p:nvSpPr>
          <p:cNvPr id="3" name="TextBox 2">
            <a:extLst>
              <a:ext uri="{FF2B5EF4-FFF2-40B4-BE49-F238E27FC236}">
                <a16:creationId xmlns:a16="http://schemas.microsoft.com/office/drawing/2014/main" id="{F3DE30C2-E3D8-5BCE-CE98-1A62D695D63C}"/>
              </a:ext>
            </a:extLst>
          </p:cNvPr>
          <p:cNvSpPr txBox="1"/>
          <p:nvPr/>
        </p:nvSpPr>
        <p:spPr>
          <a:xfrm>
            <a:off x="728662" y="3579257"/>
            <a:ext cx="7686674" cy="523220"/>
          </a:xfrm>
          <a:prstGeom prst="rect">
            <a:avLst/>
          </a:prstGeom>
          <a:noFill/>
        </p:spPr>
        <p:txBody>
          <a:bodyPr wrap="square" rtlCol="0">
            <a:spAutoFit/>
          </a:bodyPr>
          <a:lstStyle/>
          <a:p>
            <a:pPr algn="ctr"/>
            <a:r>
              <a:rPr lang="en-US" sz="2800" dirty="0"/>
              <a:t>If this is a “Trial by Ordeal,” who wins? </a:t>
            </a:r>
          </a:p>
        </p:txBody>
      </p:sp>
      <p:sp>
        <p:nvSpPr>
          <p:cNvPr id="4" name="TextBox 3">
            <a:extLst>
              <a:ext uri="{FF2B5EF4-FFF2-40B4-BE49-F238E27FC236}">
                <a16:creationId xmlns:a16="http://schemas.microsoft.com/office/drawing/2014/main" id="{EEFCCF1B-6503-D25C-15A8-EA1E4D07734C}"/>
              </a:ext>
            </a:extLst>
          </p:cNvPr>
          <p:cNvSpPr txBox="1"/>
          <p:nvPr/>
        </p:nvSpPr>
        <p:spPr>
          <a:xfrm>
            <a:off x="728662" y="4356854"/>
            <a:ext cx="7686674" cy="523220"/>
          </a:xfrm>
          <a:prstGeom prst="rect">
            <a:avLst/>
          </a:prstGeom>
          <a:noFill/>
        </p:spPr>
        <p:txBody>
          <a:bodyPr wrap="square" rtlCol="0">
            <a:spAutoFit/>
          </a:bodyPr>
          <a:lstStyle/>
          <a:p>
            <a:pPr algn="ctr"/>
            <a:r>
              <a:rPr lang="en-US" sz="2800" dirty="0"/>
              <a:t>But wait...there’s more!</a:t>
            </a:r>
          </a:p>
        </p:txBody>
      </p:sp>
    </p:spTree>
    <p:extLst>
      <p:ext uri="{BB962C8B-B14F-4D97-AF65-F5344CB8AC3E}">
        <p14:creationId xmlns:p14="http://schemas.microsoft.com/office/powerpoint/2010/main" val="279787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251728"/>
            <a:ext cx="7686675" cy="4278094"/>
          </a:xfrm>
          <a:prstGeom prst="rect">
            <a:avLst/>
          </a:prstGeom>
          <a:noFill/>
        </p:spPr>
        <p:txBody>
          <a:bodyPr wrap="square" rtlCol="0">
            <a:spAutoFit/>
          </a:bodyPr>
          <a:lstStyle/>
          <a:p>
            <a:r>
              <a:rPr lang="en-US" dirty="0"/>
              <a:t>The angel of the LORD also said to her, “I will so greatly multiply your offspring that they cannot be counted for multitude.” And the angel of the LORD said to her,</a:t>
            </a:r>
          </a:p>
          <a:p>
            <a:r>
              <a:rPr lang="en-US" dirty="0"/>
              <a:t>	“Now you have conceived and shall bear a son;</a:t>
            </a:r>
          </a:p>
          <a:p>
            <a:r>
              <a:rPr lang="en-US" dirty="0"/>
              <a:t>		you shall call him Ishmael, </a:t>
            </a:r>
          </a:p>
          <a:p>
            <a:r>
              <a:rPr lang="en-US" dirty="0"/>
              <a:t>		for the LORD has given heed to your affliction.</a:t>
            </a:r>
          </a:p>
          <a:p>
            <a:r>
              <a:rPr lang="en-US" dirty="0"/>
              <a:t> 	He shall be a wild ass of a man,</a:t>
            </a:r>
          </a:p>
          <a:p>
            <a:r>
              <a:rPr lang="en-US" dirty="0"/>
              <a:t>	with his hand against everyone,</a:t>
            </a:r>
          </a:p>
          <a:p>
            <a:r>
              <a:rPr lang="en-US" dirty="0"/>
              <a:t>		and everyone’s hand against him;</a:t>
            </a:r>
          </a:p>
          <a:p>
            <a:r>
              <a:rPr lang="en-US" dirty="0"/>
              <a:t>	and he shall live at odds with all his kin.”</a:t>
            </a:r>
          </a:p>
          <a:p>
            <a:r>
              <a:rPr lang="en-US" dirty="0"/>
              <a:t>So she named the LORD who spoke to her, “You are El-</a:t>
            </a:r>
            <a:r>
              <a:rPr lang="en-US" dirty="0" err="1"/>
              <a:t>roi</a:t>
            </a:r>
            <a:r>
              <a:rPr lang="en-US" dirty="0"/>
              <a:t>”; for she said, “Have I really seen God and remained alive after seeing him?” Therefore the well was called Beer-</a:t>
            </a:r>
            <a:r>
              <a:rPr lang="en-US" dirty="0" err="1"/>
              <a:t>lahai</a:t>
            </a:r>
            <a:r>
              <a:rPr lang="en-US" dirty="0"/>
              <a:t>-</a:t>
            </a:r>
            <a:r>
              <a:rPr lang="en-US" dirty="0" err="1"/>
              <a:t>roi</a:t>
            </a:r>
            <a:r>
              <a:rPr lang="en-US" dirty="0"/>
              <a:t>; it lies between Kadesh and </a:t>
            </a:r>
            <a:r>
              <a:rPr lang="en-US" dirty="0" err="1"/>
              <a:t>Bered</a:t>
            </a:r>
            <a:r>
              <a:rPr lang="en-US" dirty="0"/>
              <a:t>.</a:t>
            </a:r>
            <a:endParaRPr lang="en-US" sz="2000" dirty="0"/>
          </a:p>
          <a:p>
            <a:endParaRPr lang="en-US" sz="2000" dirty="0"/>
          </a:p>
          <a:p>
            <a:pPr algn="r"/>
            <a:r>
              <a:rPr lang="en-US" dirty="0"/>
              <a:t>Gen 16:10–14</a:t>
            </a:r>
            <a:endParaRPr lang="en-US" sz="2000" dirty="0"/>
          </a:p>
        </p:txBody>
      </p:sp>
      <p:sp>
        <p:nvSpPr>
          <p:cNvPr id="3" name="TextBox 2">
            <a:extLst>
              <a:ext uri="{FF2B5EF4-FFF2-40B4-BE49-F238E27FC236}">
                <a16:creationId xmlns:a16="http://schemas.microsoft.com/office/drawing/2014/main" id="{AF218CFE-2F6A-B270-BB31-2691687043F8}"/>
              </a:ext>
            </a:extLst>
          </p:cNvPr>
          <p:cNvSpPr txBox="1"/>
          <p:nvPr/>
        </p:nvSpPr>
        <p:spPr>
          <a:xfrm>
            <a:off x="728662" y="4449187"/>
            <a:ext cx="7686674" cy="523220"/>
          </a:xfrm>
          <a:prstGeom prst="rect">
            <a:avLst/>
          </a:prstGeom>
          <a:noFill/>
        </p:spPr>
        <p:txBody>
          <a:bodyPr wrap="square" rtlCol="0">
            <a:spAutoFit/>
          </a:bodyPr>
          <a:lstStyle/>
          <a:p>
            <a:pPr algn="ctr"/>
            <a:r>
              <a:rPr lang="en-US" sz="2800" dirty="0"/>
              <a:t>What does God give to Hagar? </a:t>
            </a:r>
          </a:p>
        </p:txBody>
      </p:sp>
    </p:spTree>
    <p:extLst>
      <p:ext uri="{BB962C8B-B14F-4D97-AF65-F5344CB8AC3E}">
        <p14:creationId xmlns:p14="http://schemas.microsoft.com/office/powerpoint/2010/main" val="370984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251728"/>
            <a:ext cx="7686675" cy="4278094"/>
          </a:xfrm>
          <a:prstGeom prst="rect">
            <a:avLst/>
          </a:prstGeom>
          <a:noFill/>
        </p:spPr>
        <p:txBody>
          <a:bodyPr wrap="square" rtlCol="0">
            <a:spAutoFit/>
          </a:bodyPr>
          <a:lstStyle/>
          <a:p>
            <a:r>
              <a:rPr lang="en-US" dirty="0"/>
              <a:t>The angel of the LORD also said to her, “I will so greatly multiply your offspring that they cannot be counted for multitude.” And the angel of the LORD said to her,</a:t>
            </a:r>
          </a:p>
          <a:p>
            <a:r>
              <a:rPr lang="en-US" dirty="0"/>
              <a:t>	“Now you have conceived and shall bear a son;</a:t>
            </a:r>
          </a:p>
          <a:p>
            <a:r>
              <a:rPr lang="en-US" dirty="0"/>
              <a:t>		you shall call him Ishmael, </a:t>
            </a:r>
          </a:p>
          <a:p>
            <a:r>
              <a:rPr lang="en-US" dirty="0"/>
              <a:t>		for the LORD has given heed to your affliction.</a:t>
            </a:r>
          </a:p>
          <a:p>
            <a:r>
              <a:rPr lang="en-US" dirty="0"/>
              <a:t> 	He shall be a wild ass of a man,</a:t>
            </a:r>
          </a:p>
          <a:p>
            <a:r>
              <a:rPr lang="en-US" dirty="0"/>
              <a:t>	with his hand against everyone,</a:t>
            </a:r>
          </a:p>
          <a:p>
            <a:r>
              <a:rPr lang="en-US" dirty="0"/>
              <a:t>		and everyone’s hand against him;</a:t>
            </a:r>
          </a:p>
          <a:p>
            <a:r>
              <a:rPr lang="en-US" dirty="0"/>
              <a:t>	and he shall live at odds with all his kin.”</a:t>
            </a:r>
          </a:p>
          <a:p>
            <a:r>
              <a:rPr lang="en-US" dirty="0">
                <a:solidFill>
                  <a:srgbClr val="FFFF00"/>
                </a:solidFill>
              </a:rPr>
              <a:t>So she named the LORD who spoke to her</a:t>
            </a:r>
            <a:r>
              <a:rPr lang="en-US" dirty="0"/>
              <a:t>, “You are El-</a:t>
            </a:r>
            <a:r>
              <a:rPr lang="en-US" dirty="0" err="1"/>
              <a:t>roi</a:t>
            </a:r>
            <a:r>
              <a:rPr lang="en-US" dirty="0"/>
              <a:t>”; for she said, “Have I really seen God and remained alive after seeing him?” Therefore the well was called Beer-</a:t>
            </a:r>
            <a:r>
              <a:rPr lang="en-US" dirty="0" err="1"/>
              <a:t>lahai</a:t>
            </a:r>
            <a:r>
              <a:rPr lang="en-US" dirty="0"/>
              <a:t>-</a:t>
            </a:r>
            <a:r>
              <a:rPr lang="en-US" dirty="0" err="1"/>
              <a:t>roi</a:t>
            </a:r>
            <a:r>
              <a:rPr lang="en-US" dirty="0"/>
              <a:t>; it lies between Kadesh and </a:t>
            </a:r>
            <a:r>
              <a:rPr lang="en-US" dirty="0" err="1"/>
              <a:t>Bered</a:t>
            </a:r>
            <a:r>
              <a:rPr lang="en-US" dirty="0"/>
              <a:t>.</a:t>
            </a:r>
            <a:endParaRPr lang="en-US" sz="2000" dirty="0"/>
          </a:p>
          <a:p>
            <a:endParaRPr lang="en-US" sz="2000" dirty="0"/>
          </a:p>
          <a:p>
            <a:pPr algn="r"/>
            <a:r>
              <a:rPr lang="en-US" dirty="0"/>
              <a:t>Gen 16:10–14</a:t>
            </a:r>
            <a:endParaRPr lang="en-US" sz="2000" dirty="0"/>
          </a:p>
        </p:txBody>
      </p:sp>
      <p:sp>
        <p:nvSpPr>
          <p:cNvPr id="3" name="TextBox 2">
            <a:extLst>
              <a:ext uri="{FF2B5EF4-FFF2-40B4-BE49-F238E27FC236}">
                <a16:creationId xmlns:a16="http://schemas.microsoft.com/office/drawing/2014/main" id="{AF218CFE-2F6A-B270-BB31-2691687043F8}"/>
              </a:ext>
            </a:extLst>
          </p:cNvPr>
          <p:cNvSpPr txBox="1"/>
          <p:nvPr/>
        </p:nvSpPr>
        <p:spPr>
          <a:xfrm>
            <a:off x="728662" y="4449187"/>
            <a:ext cx="7686674" cy="523220"/>
          </a:xfrm>
          <a:prstGeom prst="rect">
            <a:avLst/>
          </a:prstGeom>
          <a:noFill/>
        </p:spPr>
        <p:txBody>
          <a:bodyPr wrap="square" rtlCol="0">
            <a:spAutoFit/>
          </a:bodyPr>
          <a:lstStyle/>
          <a:p>
            <a:pPr algn="ctr"/>
            <a:r>
              <a:rPr lang="en-US" sz="2800" dirty="0"/>
              <a:t>Hagar gives God a name. </a:t>
            </a:r>
          </a:p>
        </p:txBody>
      </p:sp>
    </p:spTree>
    <p:extLst>
      <p:ext uri="{BB962C8B-B14F-4D97-AF65-F5344CB8AC3E}">
        <p14:creationId xmlns:p14="http://schemas.microsoft.com/office/powerpoint/2010/main" val="5973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
        <p:nvSpPr>
          <p:cNvPr id="2" name="TextBox 1">
            <a:extLst>
              <a:ext uri="{FF2B5EF4-FFF2-40B4-BE49-F238E27FC236}">
                <a16:creationId xmlns:a16="http://schemas.microsoft.com/office/drawing/2014/main" id="{C39A04CF-50EE-5850-70EA-E6E61F349B5B}"/>
              </a:ext>
            </a:extLst>
          </p:cNvPr>
          <p:cNvSpPr txBox="1"/>
          <p:nvPr/>
        </p:nvSpPr>
        <p:spPr>
          <a:xfrm>
            <a:off x="2343150" y="331135"/>
            <a:ext cx="6800850" cy="523220"/>
          </a:xfrm>
          <a:prstGeom prst="rect">
            <a:avLst/>
          </a:prstGeom>
          <a:solidFill>
            <a:schemeClr val="bg2">
              <a:lumMod val="90000"/>
              <a:alpha val="50000"/>
            </a:schemeClr>
          </a:solidFill>
        </p:spPr>
        <p:txBody>
          <a:bodyPr wrap="square" rtlCol="0">
            <a:spAutoFit/>
          </a:bodyPr>
          <a:lstStyle/>
          <a:p>
            <a:pPr algn="r"/>
            <a:r>
              <a:rPr lang="en-US" sz="2800" dirty="0">
                <a:ln>
                  <a:solidFill>
                    <a:schemeClr val="tx1"/>
                  </a:solidFill>
                </a:ln>
                <a:latin typeface="Arial" panose="020B0604020202020204" pitchFamily="34" charset="0"/>
                <a:cs typeface="Arial" panose="020B0604020202020204" pitchFamily="34" charset="0"/>
              </a:rPr>
              <a:t>Price Subject to Change after March 28</a:t>
            </a:r>
            <a:r>
              <a:rPr lang="en-US" sz="2800" baseline="30000" dirty="0">
                <a:ln>
                  <a:solidFill>
                    <a:schemeClr val="tx1"/>
                  </a:solidFill>
                </a:ln>
                <a:latin typeface="Arial" panose="020B0604020202020204" pitchFamily="34" charset="0"/>
                <a:cs typeface="Arial" panose="020B0604020202020204" pitchFamily="34" charset="0"/>
              </a:rPr>
              <a:t>th</a:t>
            </a:r>
            <a:endParaRPr lang="en-US" sz="2800" dirty="0">
              <a:ln>
                <a:solidFill>
                  <a:schemeClr val="tx1"/>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3A0F0-A437-2F5F-4989-AEA991C7CF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3746749" cy="5143500"/>
          </a:xfrm>
          <a:prstGeom prst="rect">
            <a:avLst/>
          </a:prstGeom>
        </p:spPr>
      </p:pic>
      <p:sp>
        <p:nvSpPr>
          <p:cNvPr id="4" name="Title 3"/>
          <p:cNvSpPr>
            <a:spLocks noGrp="1"/>
          </p:cNvSpPr>
          <p:nvPr>
            <p:ph type="ctrTitle" idx="4294967295"/>
          </p:nvPr>
        </p:nvSpPr>
        <p:spPr>
          <a:xfrm>
            <a:off x="3956299" y="133350"/>
            <a:ext cx="5057526" cy="4819650"/>
          </a:xfrm>
        </p:spPr>
        <p:txBody>
          <a:bodyPr>
            <a:normAutofit/>
          </a:bodyPr>
          <a:lstStyle/>
          <a:p>
            <a:r>
              <a:rPr lang="en-US" sz="6000" dirty="0">
                <a:effectLst>
                  <a:outerShdw blurRad="50800" dist="38100" algn="l" rotWithShape="0">
                    <a:prstClr val="black">
                      <a:alpha val="40000"/>
                    </a:prstClr>
                  </a:outerShdw>
                </a:effectLst>
              </a:rPr>
              <a:t>Hagar</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and</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Ishmael</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Sent Away</a:t>
            </a:r>
          </a:p>
        </p:txBody>
      </p:sp>
    </p:spTree>
    <p:extLst>
      <p:ext uri="{BB962C8B-B14F-4D97-AF65-F5344CB8AC3E}">
        <p14:creationId xmlns:p14="http://schemas.microsoft.com/office/powerpoint/2010/main" val="34103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366028"/>
            <a:ext cx="7686675" cy="4278094"/>
          </a:xfrm>
          <a:prstGeom prst="rect">
            <a:avLst/>
          </a:prstGeom>
          <a:noFill/>
        </p:spPr>
        <p:txBody>
          <a:bodyPr wrap="square" rtlCol="0">
            <a:spAutoFit/>
          </a:bodyPr>
          <a:lstStyle/>
          <a:p>
            <a:r>
              <a:rPr lang="en-US" dirty="0"/>
              <a:t>The child grew, and was weaned; and Abraham made a great feast on the day that Isaac was weaned. But Sarah saw the son of Hagar the Egyptian, whom she had borne to Abraham, playing with her son Isaac. So she said to Abraham, “Cast out this slave woman with her son; for the son of this slave woman shall not inherit along with my son Isaac.” The matter was very distressing to Abraham on account of his son. But God said to Abraham, “Do not be distressed because of the boy and because of your slave woman; whatever Sarah says to you, do as she tells you, for it is through Isaac that offspring shall be named for you. As for the son of the slave woman, I will make a nation of him also, because he is your offspring.” So Abraham rose early in the morning, and took bread and a skin of water, and gave it to Hagar, putting it on her shoulder, along with the child, and sent her away. And she departed, and wandered about in the wilderness of Beer-</a:t>
            </a:r>
            <a:r>
              <a:rPr lang="en-US" dirty="0" err="1"/>
              <a:t>sheba</a:t>
            </a:r>
            <a:r>
              <a:rPr lang="en-US" dirty="0"/>
              <a:t>.</a:t>
            </a:r>
            <a:endParaRPr lang="en-US" sz="2000" dirty="0"/>
          </a:p>
          <a:p>
            <a:endParaRPr lang="en-US" sz="2000" dirty="0"/>
          </a:p>
          <a:p>
            <a:pPr algn="r"/>
            <a:r>
              <a:rPr lang="en-US" dirty="0"/>
              <a:t>Gen 21:8–14</a:t>
            </a:r>
            <a:endParaRPr lang="en-US" sz="2000" dirty="0"/>
          </a:p>
        </p:txBody>
      </p:sp>
    </p:spTree>
    <p:extLst>
      <p:ext uri="{BB962C8B-B14F-4D97-AF65-F5344CB8AC3E}">
        <p14:creationId xmlns:p14="http://schemas.microsoft.com/office/powerpoint/2010/main" val="115700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848201"/>
            <a:ext cx="7686675" cy="3447098"/>
          </a:xfrm>
          <a:prstGeom prst="rect">
            <a:avLst/>
          </a:prstGeom>
          <a:noFill/>
        </p:spPr>
        <p:txBody>
          <a:bodyPr wrap="square" rtlCol="0">
            <a:spAutoFit/>
          </a:bodyPr>
          <a:lstStyle/>
          <a:p>
            <a:r>
              <a:rPr lang="en-US" dirty="0"/>
              <a:t>When the water in the skin was gone, she cast the child under one of the bushes. Then she went and sat down opposite him a good way off, about the distance of a bowshot; for she said, “Do not let me look on the death of the child.” And as she sat opposite him, she lifted up her voice and wept. And God heard the voice of the boy; and the angel of God called to Hagar from heaven, and said to her, “What troubles you, Hagar? Do not be afraid; for God has heard the voice of the boy where he is. Come, lift up the boy and hold him fast with your hand, for I will make a great nation of him.” Then God opened her eyes and she saw a well of water. She went, and filled the skin with water, and gave the boy a drink.</a:t>
            </a:r>
            <a:endParaRPr lang="en-US" sz="2000" dirty="0"/>
          </a:p>
          <a:p>
            <a:endParaRPr lang="en-US" sz="2000" dirty="0"/>
          </a:p>
          <a:p>
            <a:pPr algn="r"/>
            <a:r>
              <a:rPr lang="en-US" dirty="0"/>
              <a:t>Gen 21:15–19</a:t>
            </a:r>
            <a:endParaRPr lang="en-US" sz="2000" dirty="0"/>
          </a:p>
        </p:txBody>
      </p:sp>
    </p:spTree>
    <p:extLst>
      <p:ext uri="{BB962C8B-B14F-4D97-AF65-F5344CB8AC3E}">
        <p14:creationId xmlns:p14="http://schemas.microsoft.com/office/powerpoint/2010/main" val="219894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848201"/>
            <a:ext cx="7686675" cy="1508105"/>
          </a:xfrm>
          <a:prstGeom prst="rect">
            <a:avLst/>
          </a:prstGeom>
          <a:noFill/>
        </p:spPr>
        <p:txBody>
          <a:bodyPr wrap="square" rtlCol="0">
            <a:spAutoFit/>
          </a:bodyPr>
          <a:lstStyle/>
          <a:p>
            <a:r>
              <a:rPr lang="en-US" dirty="0"/>
              <a:t>God was with the boy, and he grew up; he lived in the wilderness, and became an expert with the bow. He lived in the wilderness of </a:t>
            </a:r>
            <a:r>
              <a:rPr lang="en-US" dirty="0" err="1"/>
              <a:t>Paran</a:t>
            </a:r>
            <a:r>
              <a:rPr lang="en-US" dirty="0"/>
              <a:t>; </a:t>
            </a:r>
            <a:r>
              <a:rPr lang="en-US" dirty="0">
                <a:solidFill>
                  <a:srgbClr val="FFFF00"/>
                </a:solidFill>
              </a:rPr>
              <a:t>and his mother got a wife for him from the land of Egypt.</a:t>
            </a:r>
            <a:endParaRPr lang="en-US" sz="2000" dirty="0">
              <a:solidFill>
                <a:srgbClr val="FFFF00"/>
              </a:solidFill>
            </a:endParaRPr>
          </a:p>
          <a:p>
            <a:endParaRPr lang="en-US" sz="2000" dirty="0"/>
          </a:p>
          <a:p>
            <a:pPr algn="r"/>
            <a:r>
              <a:rPr lang="en-US" dirty="0"/>
              <a:t>Gen 21:20–21</a:t>
            </a:r>
            <a:endParaRPr lang="en-US" sz="2000" dirty="0"/>
          </a:p>
        </p:txBody>
      </p:sp>
      <p:sp>
        <p:nvSpPr>
          <p:cNvPr id="3" name="TextBox 2">
            <a:extLst>
              <a:ext uri="{FF2B5EF4-FFF2-40B4-BE49-F238E27FC236}">
                <a16:creationId xmlns:a16="http://schemas.microsoft.com/office/drawing/2014/main" id="{ED523A52-E886-9AC8-5BD4-F1F40B8CE766}"/>
              </a:ext>
            </a:extLst>
          </p:cNvPr>
          <p:cNvSpPr txBox="1"/>
          <p:nvPr/>
        </p:nvSpPr>
        <p:spPr>
          <a:xfrm>
            <a:off x="728662" y="2787194"/>
            <a:ext cx="7686675" cy="1508105"/>
          </a:xfrm>
          <a:prstGeom prst="rect">
            <a:avLst/>
          </a:prstGeom>
          <a:noFill/>
        </p:spPr>
        <p:txBody>
          <a:bodyPr wrap="square" rtlCol="0">
            <a:spAutoFit/>
          </a:bodyPr>
          <a:lstStyle/>
          <a:p>
            <a:r>
              <a:rPr lang="en-US" dirty="0"/>
              <a:t>Sarah lived one hundred twenty-seven years; this was the length of Sarah’s life. And Sarah died at </a:t>
            </a:r>
            <a:r>
              <a:rPr lang="en-US" dirty="0" err="1"/>
              <a:t>Kiriath-arba</a:t>
            </a:r>
            <a:r>
              <a:rPr lang="en-US" dirty="0"/>
              <a:t> (that is, Hebron) in the land of Canaan; and Abraham went in to mourn for Sarah and to weep for her.</a:t>
            </a:r>
            <a:endParaRPr lang="en-US" sz="2000" dirty="0">
              <a:solidFill>
                <a:srgbClr val="FFFF00"/>
              </a:solidFill>
            </a:endParaRPr>
          </a:p>
          <a:p>
            <a:endParaRPr lang="en-US" sz="2000" dirty="0"/>
          </a:p>
          <a:p>
            <a:pPr algn="r"/>
            <a:r>
              <a:rPr lang="en-US" dirty="0"/>
              <a:t>Gen 23:1–2</a:t>
            </a:r>
            <a:endParaRPr lang="en-US" sz="2000" dirty="0"/>
          </a:p>
        </p:txBody>
      </p:sp>
    </p:spTree>
    <p:extLst>
      <p:ext uri="{BB962C8B-B14F-4D97-AF65-F5344CB8AC3E}">
        <p14:creationId xmlns:p14="http://schemas.microsoft.com/office/powerpoint/2010/main" val="301505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543401"/>
            <a:ext cx="7686675" cy="2339102"/>
          </a:xfrm>
          <a:prstGeom prst="rect">
            <a:avLst/>
          </a:prstGeom>
          <a:noFill/>
        </p:spPr>
        <p:txBody>
          <a:bodyPr wrap="square" rtlCol="0">
            <a:spAutoFit/>
          </a:bodyPr>
          <a:lstStyle/>
          <a:p>
            <a:r>
              <a:rPr lang="en-US" dirty="0">
                <a:solidFill>
                  <a:srgbClr val="FFFF00"/>
                </a:solidFill>
              </a:rPr>
              <a:t>Now Isaac had come from Beer-</a:t>
            </a:r>
            <a:r>
              <a:rPr lang="en-US" dirty="0" err="1">
                <a:solidFill>
                  <a:srgbClr val="FFFF00"/>
                </a:solidFill>
              </a:rPr>
              <a:t>lahai</a:t>
            </a:r>
            <a:r>
              <a:rPr lang="en-US" dirty="0">
                <a:solidFill>
                  <a:srgbClr val="FFFF00"/>
                </a:solidFill>
              </a:rPr>
              <a:t>-</a:t>
            </a:r>
            <a:r>
              <a:rPr lang="en-US" dirty="0" err="1">
                <a:solidFill>
                  <a:srgbClr val="FFFF00"/>
                </a:solidFill>
              </a:rPr>
              <a:t>roi</a:t>
            </a:r>
            <a:r>
              <a:rPr lang="en-US" dirty="0"/>
              <a:t>, and was settled in the Negeb. Isaac went out in the evening to walk in the field; and looking up, he saw camels coming. And Rebekah looked up, and when she saw Isaac, she slipped quickly from the camel, and said to the servant, “Who is the man over there, walking in the field to meet us?” The servant said, “It is my master.” So she took her veil and covered herself. </a:t>
            </a:r>
            <a:endParaRPr lang="en-US" sz="2000" dirty="0">
              <a:solidFill>
                <a:srgbClr val="FFFF00"/>
              </a:solidFill>
            </a:endParaRPr>
          </a:p>
          <a:p>
            <a:endParaRPr lang="en-US" sz="2000" dirty="0"/>
          </a:p>
          <a:p>
            <a:pPr algn="r"/>
            <a:r>
              <a:rPr lang="en-US" dirty="0"/>
              <a:t>Gen 24:62–65</a:t>
            </a:r>
            <a:endParaRPr lang="en-US" sz="2000" dirty="0"/>
          </a:p>
        </p:txBody>
      </p:sp>
      <p:sp>
        <p:nvSpPr>
          <p:cNvPr id="3" name="TextBox 2">
            <a:extLst>
              <a:ext uri="{FF2B5EF4-FFF2-40B4-BE49-F238E27FC236}">
                <a16:creationId xmlns:a16="http://schemas.microsoft.com/office/drawing/2014/main" id="{ED523A52-E886-9AC8-5BD4-F1F40B8CE766}"/>
              </a:ext>
            </a:extLst>
          </p:cNvPr>
          <p:cNvSpPr txBox="1"/>
          <p:nvPr/>
        </p:nvSpPr>
        <p:spPr>
          <a:xfrm>
            <a:off x="728661" y="2882503"/>
            <a:ext cx="7686675" cy="2062103"/>
          </a:xfrm>
          <a:prstGeom prst="rect">
            <a:avLst/>
          </a:prstGeom>
          <a:noFill/>
        </p:spPr>
        <p:txBody>
          <a:bodyPr wrap="square" rtlCol="0">
            <a:spAutoFit/>
          </a:bodyPr>
          <a:lstStyle/>
          <a:p>
            <a:r>
              <a:rPr lang="en-US" dirty="0">
                <a:solidFill>
                  <a:srgbClr val="FFFF00"/>
                </a:solidFill>
              </a:rPr>
              <a:t>His sons Isaac and Ishmael buried him</a:t>
            </a:r>
            <a:r>
              <a:rPr lang="en-US" dirty="0"/>
              <a:t> in the cave of Machpelah, in the field of Ephron son of Zohar the Hittite, east of </a:t>
            </a:r>
            <a:r>
              <a:rPr lang="en-US" dirty="0" err="1"/>
              <a:t>Mamre</a:t>
            </a:r>
            <a:r>
              <a:rPr lang="en-US" dirty="0"/>
              <a:t>, the field that Abraham purchased from the Hittites. There Abraham was buried, with his wife Sarah. After the death of Abraham God blessed his son Isaac. </a:t>
            </a:r>
            <a:r>
              <a:rPr lang="en-US" dirty="0">
                <a:solidFill>
                  <a:srgbClr val="FFFF00"/>
                </a:solidFill>
              </a:rPr>
              <a:t>And Isaac settled at Beer-</a:t>
            </a:r>
            <a:r>
              <a:rPr lang="en-US" dirty="0" err="1">
                <a:solidFill>
                  <a:srgbClr val="FFFF00"/>
                </a:solidFill>
              </a:rPr>
              <a:t>lahai</a:t>
            </a:r>
            <a:r>
              <a:rPr lang="en-US" dirty="0">
                <a:solidFill>
                  <a:srgbClr val="FFFF00"/>
                </a:solidFill>
              </a:rPr>
              <a:t>-</a:t>
            </a:r>
            <a:r>
              <a:rPr lang="en-US" dirty="0" err="1">
                <a:solidFill>
                  <a:srgbClr val="FFFF00"/>
                </a:solidFill>
              </a:rPr>
              <a:t>roi</a:t>
            </a:r>
            <a:r>
              <a:rPr lang="en-US" dirty="0"/>
              <a:t>.</a:t>
            </a:r>
            <a:endParaRPr lang="en-US" sz="2000" dirty="0">
              <a:solidFill>
                <a:srgbClr val="FFFF00"/>
              </a:solidFill>
            </a:endParaRPr>
          </a:p>
          <a:p>
            <a:endParaRPr lang="en-US" sz="2000" dirty="0"/>
          </a:p>
          <a:p>
            <a:pPr algn="r"/>
            <a:r>
              <a:rPr lang="en-US" dirty="0"/>
              <a:t>Gen 25:9–11</a:t>
            </a:r>
            <a:endParaRPr lang="en-US" sz="2000" dirty="0"/>
          </a:p>
        </p:txBody>
      </p:sp>
    </p:spTree>
    <p:extLst>
      <p:ext uri="{BB962C8B-B14F-4D97-AF65-F5344CB8AC3E}">
        <p14:creationId xmlns:p14="http://schemas.microsoft.com/office/powerpoint/2010/main" val="10334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F364B-A912-3E60-35DF-52C76BB441F7}"/>
              </a:ext>
            </a:extLst>
          </p:cNvPr>
          <p:cNvPicPr>
            <a:picLocks noChangeAspect="1"/>
          </p:cNvPicPr>
          <p:nvPr/>
        </p:nvPicPr>
        <p:blipFill rotWithShape="1">
          <a:blip r:embed="rId2"/>
          <a:srcRect t="10370" b="3334"/>
          <a:stretch/>
        </p:blipFill>
        <p:spPr>
          <a:xfrm>
            <a:off x="1132698" y="0"/>
            <a:ext cx="6878604" cy="5143500"/>
          </a:xfrm>
          <a:prstGeom prst="rect">
            <a:avLst/>
          </a:prstGeom>
        </p:spPr>
      </p:pic>
      <p:sp>
        <p:nvSpPr>
          <p:cNvPr id="4" name="TextBox 3">
            <a:extLst>
              <a:ext uri="{FF2B5EF4-FFF2-40B4-BE49-F238E27FC236}">
                <a16:creationId xmlns:a16="http://schemas.microsoft.com/office/drawing/2014/main" id="{EF352CC8-4E1D-75A5-E05B-C796FEC9AE6B}"/>
              </a:ext>
            </a:extLst>
          </p:cNvPr>
          <p:cNvSpPr txBox="1"/>
          <p:nvPr/>
        </p:nvSpPr>
        <p:spPr>
          <a:xfrm>
            <a:off x="571500" y="3581400"/>
            <a:ext cx="8001000" cy="1200329"/>
          </a:xfrm>
          <a:prstGeom prst="rect">
            <a:avLst/>
          </a:prstGeom>
          <a:noFill/>
        </p:spPr>
        <p:txBody>
          <a:bodyPr wrap="square" rtlCol="0">
            <a:spAutoFit/>
          </a:bodyPr>
          <a:lstStyle/>
          <a:p>
            <a:pPr algn="ctr"/>
            <a:r>
              <a:rPr lang="en-US" sz="3600" dirty="0">
                <a:effectLst>
                  <a:outerShdw blurRad="50800" dist="38100" algn="l" rotWithShape="0">
                    <a:prstClr val="black">
                      <a:alpha val="40000"/>
                    </a:prstClr>
                  </a:outerShdw>
                </a:effectLst>
              </a:rPr>
              <a:t>What does Hagar’s story</a:t>
            </a:r>
          </a:p>
          <a:p>
            <a:pPr algn="ctr"/>
            <a:r>
              <a:rPr lang="en-US" sz="3600" dirty="0">
                <a:effectLst>
                  <a:outerShdw blurRad="50800" dist="38100" algn="l" rotWithShape="0">
                    <a:prstClr val="black">
                      <a:alpha val="40000"/>
                    </a:prstClr>
                  </a:outerShdw>
                </a:effectLst>
              </a:rPr>
              <a:t>teach us about female agency?</a:t>
            </a:r>
          </a:p>
        </p:txBody>
      </p:sp>
    </p:spTree>
    <p:extLst>
      <p:ext uri="{BB962C8B-B14F-4D97-AF65-F5344CB8AC3E}">
        <p14:creationId xmlns:p14="http://schemas.microsoft.com/office/powerpoint/2010/main" val="8181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1E53-C983-19D0-ADCE-A69BF4E0CFE9}"/>
              </a:ext>
            </a:extLst>
          </p:cNvPr>
          <p:cNvSpPr>
            <a:spLocks noGrp="1"/>
          </p:cNvSpPr>
          <p:nvPr>
            <p:ph type="title"/>
          </p:nvPr>
        </p:nvSpPr>
        <p:spPr/>
        <p:txBody>
          <a:bodyPr/>
          <a:lstStyle/>
          <a:p>
            <a:r>
              <a:rPr lang="en-US" dirty="0"/>
              <a:t>Hagar</a:t>
            </a:r>
          </a:p>
        </p:txBody>
      </p:sp>
      <p:sp>
        <p:nvSpPr>
          <p:cNvPr id="3" name="Content Placeholder 2">
            <a:extLst>
              <a:ext uri="{FF2B5EF4-FFF2-40B4-BE49-F238E27FC236}">
                <a16:creationId xmlns:a16="http://schemas.microsoft.com/office/drawing/2014/main" id="{65EB01EB-E78B-80BB-19A6-5BBB60BFFDD1}"/>
              </a:ext>
            </a:extLst>
          </p:cNvPr>
          <p:cNvSpPr>
            <a:spLocks noGrp="1"/>
          </p:cNvSpPr>
          <p:nvPr>
            <p:ph idx="1"/>
          </p:nvPr>
        </p:nvSpPr>
        <p:spPr/>
        <p:txBody>
          <a:bodyPr/>
          <a:lstStyle/>
          <a:p>
            <a:r>
              <a:rPr lang="en-US" dirty="0"/>
              <a:t>Receives a covenant (like the Patriarchs)</a:t>
            </a:r>
          </a:p>
          <a:p>
            <a:r>
              <a:rPr lang="en-US" dirty="0"/>
              <a:t>Only person to give God a name</a:t>
            </a:r>
          </a:p>
          <a:p>
            <a:r>
              <a:rPr lang="en-US" dirty="0"/>
              <a:t>Arranges marriage for Ishmael</a:t>
            </a:r>
          </a:p>
          <a:p>
            <a:r>
              <a:rPr lang="en-US" dirty="0"/>
              <a:t>Hagar’s oppression is a </a:t>
            </a:r>
            <a:r>
              <a:rPr lang="en-US" i="1" dirty="0"/>
              <a:t>Type</a:t>
            </a:r>
            <a:r>
              <a:rPr lang="en-US" dirty="0"/>
              <a:t> of Israel’s oppression in Egypt.</a:t>
            </a:r>
          </a:p>
        </p:txBody>
      </p:sp>
    </p:spTree>
    <p:extLst>
      <p:ext uri="{BB962C8B-B14F-4D97-AF65-F5344CB8AC3E}">
        <p14:creationId xmlns:p14="http://schemas.microsoft.com/office/powerpoint/2010/main" val="247619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653428fdd7_1_11"/>
          <p:cNvSpPr txBox="1">
            <a:spLocks noGrp="1"/>
          </p:cNvSpPr>
          <p:nvPr>
            <p:ph type="title"/>
          </p:nvPr>
        </p:nvSpPr>
        <p:spPr>
          <a:xfrm>
            <a:off x="457200" y="205979"/>
            <a:ext cx="8229600" cy="857250"/>
          </a:xfrm>
          <a:noFill/>
          <a:ln>
            <a:noFill/>
          </a:ln>
        </p:spPr>
        <p:txBody>
          <a:bodyPr spcFirstLastPara="1" wrap="square" lIns="91425" tIns="45700" rIns="91425" bIns="45700" anchor="ctr" anchorCtr="0">
            <a:noAutofit/>
          </a:bodyPr>
          <a:lstStyle/>
          <a:p>
            <a:pPr lvl="0"/>
            <a:r>
              <a:rPr lang="en-US" dirty="0"/>
              <a:t>Summary</a:t>
            </a:r>
          </a:p>
        </p:txBody>
      </p:sp>
      <p:sp>
        <p:nvSpPr>
          <p:cNvPr id="3" name="Content Placeholder 2">
            <a:extLst>
              <a:ext uri="{FF2B5EF4-FFF2-40B4-BE49-F238E27FC236}">
                <a16:creationId xmlns:a16="http://schemas.microsoft.com/office/drawing/2014/main" id="{AB85937C-F792-F8A0-A520-34BA66BEEAA8}"/>
              </a:ext>
            </a:extLst>
          </p:cNvPr>
          <p:cNvSpPr>
            <a:spLocks noGrp="1"/>
          </p:cNvSpPr>
          <p:nvPr>
            <p:ph idx="1"/>
          </p:nvPr>
        </p:nvSpPr>
        <p:spPr/>
        <p:txBody>
          <a:bodyPr>
            <a:normAutofit fontScale="92500" lnSpcReduction="10000"/>
          </a:bodyPr>
          <a:lstStyle/>
          <a:p>
            <a:r>
              <a:rPr lang="en-US" dirty="0"/>
              <a:t>Sarah and Hagar function within patriarchy.</a:t>
            </a:r>
          </a:p>
          <a:p>
            <a:r>
              <a:rPr lang="en-US" dirty="0"/>
              <a:t>Sarah exercises authority as the matriarch.</a:t>
            </a:r>
          </a:p>
          <a:p>
            <a:r>
              <a:rPr lang="en-US" dirty="0"/>
              <a:t>Hagar functions as both patriarch and matriarch.</a:t>
            </a:r>
          </a:p>
          <a:p>
            <a:pPr lvl="1"/>
            <a:r>
              <a:rPr lang="en-US" dirty="0"/>
              <a:t>Hagar receives a covenant with God.</a:t>
            </a:r>
          </a:p>
          <a:p>
            <a:pPr lvl="1"/>
            <a:r>
              <a:rPr lang="en-US" dirty="0"/>
              <a:t>Names God</a:t>
            </a:r>
          </a:p>
          <a:p>
            <a:pPr lvl="1"/>
            <a:r>
              <a:rPr lang="en-US" dirty="0"/>
              <a:t>Arranges marriage for Ishmael</a:t>
            </a:r>
          </a:p>
          <a:p>
            <a:r>
              <a:rPr lang="en-US" dirty="0"/>
              <a:t>Does Hagar become “mother” for Isaac?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fontScale="92500" lnSpcReduction="10000"/>
          </a:bodyPr>
          <a:lstStyle/>
          <a:p>
            <a:r>
              <a:rPr lang="en-US" dirty="0"/>
              <a:t>We move to the NT</a:t>
            </a:r>
          </a:p>
          <a:p>
            <a:r>
              <a:rPr lang="en-US" dirty="0"/>
              <a:t>Jesus and Women</a:t>
            </a:r>
          </a:p>
          <a:p>
            <a:endParaRPr lang="en-US" dirty="0"/>
          </a:p>
          <a:p>
            <a:r>
              <a:rPr lang="en-US" dirty="0"/>
              <a:t>Thought Question:</a:t>
            </a:r>
            <a:br>
              <a:rPr lang="en-US" dirty="0"/>
            </a:br>
            <a:r>
              <a:rPr lang="en-US" dirty="0"/>
              <a:t>How did the Romans maintain control over such a vast empire?</a:t>
            </a:r>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770" y="6043"/>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A</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Brief</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Review</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Biblical Patriarchy</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226097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Individual Rights in Ancient World</a:t>
            </a:r>
            <a:endParaRPr/>
          </a:p>
        </p:txBody>
      </p:sp>
      <p:sp>
        <p:nvSpPr>
          <p:cNvPr id="268" name="Google Shape;268;p1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720"/>
              <a:buFont typeface="Calibri"/>
              <a:buChar char="•"/>
            </a:pPr>
            <a:r>
              <a:rPr lang="en-US" sz="2720" dirty="0"/>
              <a:t>The social world of the Bible is </a:t>
            </a:r>
            <a:r>
              <a:rPr lang="en-US" sz="2720" i="1" u="sng" dirty="0"/>
              <a:t>communal</a:t>
            </a:r>
            <a:r>
              <a:rPr lang="en-US" sz="2720" dirty="0"/>
              <a:t>.</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Self-identity is secondary to family identity</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Identity comes from the Father’s Household (</a:t>
            </a:r>
            <a:r>
              <a:rPr lang="en-US" sz="2380" i="1" dirty="0"/>
              <a:t>Beit Av</a:t>
            </a:r>
            <a:r>
              <a:rPr lang="en-US" sz="2380" dirty="0"/>
              <a:t>)</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Life begins at adoption, not birth.</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Font typeface="Calibri"/>
              <a:buChar char="•"/>
            </a:pPr>
            <a:r>
              <a:rPr lang="en-US" sz="2720" i="1" u="sng" dirty="0"/>
              <a:t>Survival of the family on their land</a:t>
            </a:r>
            <a:r>
              <a:rPr lang="en-US" sz="2720" dirty="0"/>
              <a:t> was everyone’s primary concern.</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This was “eternal life.”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8">
                                            <p:txEl>
                                              <p:pRg st="1" end="1"/>
                                            </p:txEl>
                                          </p:spTgt>
                                        </p:tgtEl>
                                        <p:attrNameLst>
                                          <p:attrName>style.visibility</p:attrName>
                                        </p:attrNameLst>
                                      </p:cBhvr>
                                      <p:to>
                                        <p:strVal val="visible"/>
                                      </p:to>
                                    </p:set>
                                    <p:animEffect transition="in" filter="fade">
                                      <p:cBhvr>
                                        <p:cTn id="10" dur="500"/>
                                        <p:tgtEl>
                                          <p:spTgt spid="26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8">
                                            <p:txEl>
                                              <p:pRg st="2" end="2"/>
                                            </p:txEl>
                                          </p:spTgt>
                                        </p:tgtEl>
                                        <p:attrNameLst>
                                          <p:attrName>style.visibility</p:attrName>
                                        </p:attrNameLst>
                                      </p:cBhvr>
                                      <p:to>
                                        <p:strVal val="visible"/>
                                      </p:to>
                                    </p:set>
                                    <p:animEffect transition="in" filter="fade">
                                      <p:cBhvr>
                                        <p:cTn id="13" dur="500"/>
                                        <p:tgtEl>
                                          <p:spTgt spid="26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8">
                                            <p:txEl>
                                              <p:pRg st="3" end="3"/>
                                            </p:txEl>
                                          </p:spTgt>
                                        </p:tgtEl>
                                        <p:attrNameLst>
                                          <p:attrName>style.visibility</p:attrName>
                                        </p:attrNameLst>
                                      </p:cBhvr>
                                      <p:to>
                                        <p:strVal val="visible"/>
                                      </p:to>
                                    </p:set>
                                    <p:animEffect transition="in" filter="fade">
                                      <p:cBhvr>
                                        <p:cTn id="16" dur="500"/>
                                        <p:tgtEl>
                                          <p:spTgt spid="26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8">
                                            <p:txEl>
                                              <p:pRg st="5" end="5"/>
                                            </p:txEl>
                                          </p:spTgt>
                                        </p:tgtEl>
                                        <p:attrNameLst>
                                          <p:attrName>style.visibility</p:attrName>
                                        </p:attrNameLst>
                                      </p:cBhvr>
                                      <p:to>
                                        <p:strVal val="visible"/>
                                      </p:to>
                                    </p:set>
                                    <p:animEffect transition="in" filter="fade">
                                      <p:cBhvr>
                                        <p:cTn id="21" dur="500"/>
                                        <p:tgtEl>
                                          <p:spTgt spid="268">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8">
                                            <p:txEl>
                                              <p:pRg st="6" end="6"/>
                                            </p:txEl>
                                          </p:spTgt>
                                        </p:tgtEl>
                                        <p:attrNameLst>
                                          <p:attrName>style.visibility</p:attrName>
                                        </p:attrNameLst>
                                      </p:cBhvr>
                                      <p:to>
                                        <p:strVal val="visible"/>
                                      </p:to>
                                    </p:set>
                                    <p:animEffect transition="in" filter="fade">
                                      <p:cBhvr>
                                        <p:cTn id="24" dur="500"/>
                                        <p:tgtEl>
                                          <p:spTgt spid="2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Protocol for Fathers of a Household</a:t>
            </a:r>
            <a:endParaRPr/>
          </a:p>
        </p:txBody>
      </p:sp>
      <p:sp>
        <p:nvSpPr>
          <p:cNvPr id="274" name="Google Shape;274;p1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2960"/>
              <a:buNone/>
            </a:pPr>
            <a:r>
              <a:rPr lang="en-US" sz="2960" dirty="0"/>
              <a:t>To protect and provide for his land and children, the father of a household is authorized to:</a:t>
            </a:r>
            <a:endParaRPr dirty="0"/>
          </a:p>
          <a:p>
            <a:pPr marL="342900" lvl="0" indent="-342900" algn="l" rtl="0">
              <a:lnSpc>
                <a:spcPct val="80000"/>
              </a:lnSpc>
              <a:spcBef>
                <a:spcPts val="592"/>
              </a:spcBef>
              <a:spcAft>
                <a:spcPts val="0"/>
              </a:spcAft>
              <a:buClr>
                <a:schemeClr val="lt1"/>
              </a:buClr>
              <a:buSzPts val="2960"/>
              <a:buChar char="•"/>
            </a:pPr>
            <a:r>
              <a:rPr lang="en-US" sz="2960" dirty="0"/>
              <a:t>Adopt or excommunicate sons and daughters</a:t>
            </a:r>
            <a:endParaRPr dirty="0"/>
          </a:p>
          <a:p>
            <a:pPr marL="342900" lvl="0" indent="-342900" algn="l" rtl="0">
              <a:lnSpc>
                <a:spcPct val="80000"/>
              </a:lnSpc>
              <a:spcBef>
                <a:spcPts val="592"/>
              </a:spcBef>
              <a:spcAft>
                <a:spcPts val="0"/>
              </a:spcAft>
              <a:buClr>
                <a:schemeClr val="lt1"/>
              </a:buClr>
              <a:buSzPts val="2960"/>
              <a:buChar char="•"/>
            </a:pPr>
            <a:r>
              <a:rPr lang="en-US" sz="2960" dirty="0"/>
              <a:t>Recruit workers and warriors</a:t>
            </a:r>
            <a:endParaRPr dirty="0"/>
          </a:p>
          <a:p>
            <a:pPr marL="342900" lvl="0" indent="-342900" algn="l" rtl="0">
              <a:lnSpc>
                <a:spcPct val="80000"/>
              </a:lnSpc>
              <a:spcBef>
                <a:spcPts val="592"/>
              </a:spcBef>
              <a:spcAft>
                <a:spcPts val="0"/>
              </a:spcAft>
              <a:buClr>
                <a:schemeClr val="lt1"/>
              </a:buClr>
              <a:buSzPts val="2960"/>
              <a:buChar char="•"/>
            </a:pPr>
            <a:r>
              <a:rPr lang="en-US" sz="2960" dirty="0"/>
              <a:t>Negotiate marriages and covenants</a:t>
            </a:r>
            <a:endParaRPr dirty="0"/>
          </a:p>
          <a:p>
            <a:pPr marL="342900" lvl="0" indent="-342900" algn="l" rtl="0">
              <a:lnSpc>
                <a:spcPct val="80000"/>
              </a:lnSpc>
              <a:spcBef>
                <a:spcPts val="592"/>
              </a:spcBef>
              <a:spcAft>
                <a:spcPts val="0"/>
              </a:spcAft>
              <a:buClr>
                <a:schemeClr val="lt1"/>
              </a:buClr>
              <a:buSzPts val="2960"/>
              <a:buChar char="•"/>
            </a:pPr>
            <a:r>
              <a:rPr lang="en-US" sz="2960" dirty="0"/>
              <a:t>Host strangers</a:t>
            </a:r>
            <a:endParaRPr dirty="0"/>
          </a:p>
          <a:p>
            <a:pPr marL="342900" lvl="0" indent="-342900" algn="l" rtl="0">
              <a:lnSpc>
                <a:spcPct val="80000"/>
              </a:lnSpc>
              <a:spcBef>
                <a:spcPts val="592"/>
              </a:spcBef>
              <a:spcAft>
                <a:spcPts val="0"/>
              </a:spcAft>
              <a:buClr>
                <a:schemeClr val="lt1"/>
              </a:buClr>
              <a:buSzPts val="2960"/>
              <a:buChar char="•"/>
            </a:pPr>
            <a:r>
              <a:rPr lang="en-US" sz="2960" dirty="0"/>
              <a:t>Designate heirs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959"/>
              <a:buFont typeface="Calibri"/>
              <a:buNone/>
            </a:pPr>
            <a:r>
              <a:rPr lang="en-US" sz="3959"/>
              <a:t>Protocol for Mothers of a Household</a:t>
            </a:r>
            <a:endParaRPr/>
          </a:p>
        </p:txBody>
      </p:sp>
      <p:sp>
        <p:nvSpPr>
          <p:cNvPr id="280" name="Google Shape;280;p18"/>
          <p:cNvSpPr txBox="1">
            <a:spLocks noGrp="1"/>
          </p:cNvSpPr>
          <p:nvPr>
            <p:ph type="body" idx="1"/>
          </p:nvPr>
        </p:nvSpPr>
        <p:spPr>
          <a:xfrm>
            <a:off x="457200" y="1200151"/>
            <a:ext cx="8469086" cy="339447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2480"/>
              <a:buNone/>
            </a:pPr>
            <a:r>
              <a:rPr lang="en-US" sz="2800" dirty="0"/>
              <a:t>To protect and provide for their land and children, mothers of households:</a:t>
            </a:r>
            <a:endParaRPr sz="2800" dirty="0"/>
          </a:p>
          <a:p>
            <a:pPr marL="342900" lvl="0" indent="-342900" algn="l" rtl="0">
              <a:lnSpc>
                <a:spcPct val="80000"/>
              </a:lnSpc>
              <a:spcBef>
                <a:spcPts val="496"/>
              </a:spcBef>
              <a:spcAft>
                <a:spcPts val="0"/>
              </a:spcAft>
              <a:buClr>
                <a:schemeClr val="lt1"/>
              </a:buClr>
              <a:buSzPts val="2480"/>
              <a:buChar char="•"/>
            </a:pPr>
            <a:r>
              <a:rPr lang="en-US" sz="2800" dirty="0"/>
              <a:t>Bear children and arrange for other wives to</a:t>
            </a:r>
            <a:br>
              <a:rPr lang="en-US" sz="2800" dirty="0"/>
            </a:br>
            <a:r>
              <a:rPr lang="en-US" sz="2800" dirty="0"/>
              <a:t>bear children</a:t>
            </a:r>
            <a:endParaRPr sz="2800" dirty="0"/>
          </a:p>
          <a:p>
            <a:pPr marL="342900" lvl="0" indent="-342900" algn="l" rtl="0">
              <a:lnSpc>
                <a:spcPct val="80000"/>
              </a:lnSpc>
              <a:spcBef>
                <a:spcPts val="496"/>
              </a:spcBef>
              <a:spcAft>
                <a:spcPts val="0"/>
              </a:spcAft>
              <a:buClr>
                <a:schemeClr val="lt1"/>
              </a:buClr>
              <a:buSzPts val="2480"/>
              <a:buChar char="•"/>
            </a:pPr>
            <a:r>
              <a:rPr lang="en-US" sz="2800" dirty="0"/>
              <a:t>Manage the household by supervising domestic production, rationing, and food production.</a:t>
            </a:r>
            <a:endParaRPr sz="2800" dirty="0"/>
          </a:p>
          <a:p>
            <a:pPr marL="342900" lvl="0" indent="-342900" algn="l" rtl="0">
              <a:lnSpc>
                <a:spcPct val="80000"/>
              </a:lnSpc>
              <a:spcBef>
                <a:spcPts val="496"/>
              </a:spcBef>
              <a:spcAft>
                <a:spcPts val="0"/>
              </a:spcAft>
              <a:buClr>
                <a:schemeClr val="lt1"/>
              </a:buClr>
              <a:buSzPts val="2480"/>
              <a:buChar char="•"/>
            </a:pPr>
            <a:r>
              <a:rPr lang="en-US" sz="2800" dirty="0"/>
              <a:t>Teach clan traditions</a:t>
            </a:r>
            <a:endParaRPr sz="2800" dirty="0"/>
          </a:p>
          <a:p>
            <a:pPr marL="342900" lvl="0" indent="-342900" algn="l" rtl="0">
              <a:lnSpc>
                <a:spcPct val="80000"/>
              </a:lnSpc>
              <a:spcBef>
                <a:spcPts val="496"/>
              </a:spcBef>
              <a:spcAft>
                <a:spcPts val="0"/>
              </a:spcAft>
              <a:buClr>
                <a:schemeClr val="lt1"/>
              </a:buClr>
              <a:buSzPts val="2480"/>
              <a:buChar char="•"/>
            </a:pPr>
            <a:r>
              <a:rPr lang="en-US" sz="2800" dirty="0"/>
              <a:t>Mediate domestic conflicts</a:t>
            </a:r>
            <a:endParaRPr sz="2800" dirty="0"/>
          </a:p>
          <a:p>
            <a:pPr marL="342900" lvl="0" indent="-342900" algn="l" rtl="0">
              <a:lnSpc>
                <a:spcPct val="80000"/>
              </a:lnSpc>
              <a:spcBef>
                <a:spcPts val="496"/>
              </a:spcBef>
              <a:spcAft>
                <a:spcPts val="0"/>
              </a:spcAft>
              <a:buClr>
                <a:schemeClr val="lt1"/>
              </a:buClr>
              <a:buSzPts val="2480"/>
              <a:buChar char="•"/>
            </a:pPr>
            <a:r>
              <a:rPr lang="en-US" sz="2800" dirty="0"/>
              <a:t>Designate heirs</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168AF-551D-CC1D-8FD1-84A0632BB4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84989" y="12859"/>
            <a:ext cx="7174023" cy="5130641"/>
          </a:xfrm>
          <a:prstGeom prst="rect">
            <a:avLst/>
          </a:prstGeom>
        </p:spPr>
      </p:pic>
      <p:sp>
        <p:nvSpPr>
          <p:cNvPr id="4" name="Title 3"/>
          <p:cNvSpPr>
            <a:spLocks noGrp="1"/>
          </p:cNvSpPr>
          <p:nvPr>
            <p:ph type="ctrTitle" idx="4294967295"/>
          </p:nvPr>
        </p:nvSpPr>
        <p:spPr>
          <a:xfrm>
            <a:off x="0" y="3829050"/>
            <a:ext cx="5851525" cy="1314450"/>
          </a:xfrm>
        </p:spPr>
        <p:txBody>
          <a:bodyPr>
            <a:normAutofit/>
          </a:bodyPr>
          <a:lstStyle/>
          <a:p>
            <a:r>
              <a:rPr lang="en-US" sz="6000" dirty="0">
                <a:effectLst>
                  <a:outerShdw blurRad="50800" dist="38100" algn="l" rotWithShape="0">
                    <a:prstClr val="black">
                      <a:alpha val="40000"/>
                    </a:prstClr>
                  </a:outerShdw>
                </a:effectLst>
              </a:rPr>
              <a:t>Sarah and Hagar</a:t>
            </a:r>
          </a:p>
        </p:txBody>
      </p:sp>
    </p:spTree>
    <p:extLst>
      <p:ext uri="{BB962C8B-B14F-4D97-AF65-F5344CB8AC3E}">
        <p14:creationId xmlns:p14="http://schemas.microsoft.com/office/powerpoint/2010/main" val="6370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21890</TotalTime>
  <Words>2049</Words>
  <Application>Microsoft Macintosh PowerPoint</Application>
  <PresentationFormat>On-screen Show (16:9)</PresentationFormat>
  <Paragraphs>130</Paragraphs>
  <Slides>28</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Black</vt:lpstr>
      <vt:lpstr>Being God’s Image</vt:lpstr>
      <vt:lpstr>PowerPoint Presentation</vt:lpstr>
      <vt:lpstr>www.SteppingIntoTheJordan.com</vt:lpstr>
      <vt:lpstr>Direct Link</vt:lpstr>
      <vt:lpstr>A Brief Review</vt:lpstr>
      <vt:lpstr>Individual Rights in Ancient World</vt:lpstr>
      <vt:lpstr>Protocol for Fathers of a Household</vt:lpstr>
      <vt:lpstr>Protocol for Mothers of a Household</vt:lpstr>
      <vt:lpstr>Sarah and Hagar</vt:lpstr>
      <vt:lpstr>Setting the Stage</vt:lpstr>
      <vt:lpstr>PowerPoint Presentation</vt:lpstr>
      <vt:lpstr>PowerPoint Presentation</vt:lpstr>
      <vt:lpstr>PowerPoint Presentation</vt:lpstr>
      <vt:lpstr>PowerPoint Presentation</vt:lpstr>
      <vt:lpstr>PowerPoint Presentation</vt:lpstr>
      <vt:lpstr>According to Matthews &amp; Benjamin</vt:lpstr>
      <vt:lpstr>PowerPoint Presentation</vt:lpstr>
      <vt:lpstr>PowerPoint Presentation</vt:lpstr>
      <vt:lpstr>PowerPoint Presentation</vt:lpstr>
      <vt:lpstr>Hagar and Ishmael Sent Away</vt:lpstr>
      <vt:lpstr>PowerPoint Presentation</vt:lpstr>
      <vt:lpstr>PowerPoint Presentation</vt:lpstr>
      <vt:lpstr>PowerPoint Presentation</vt:lpstr>
      <vt:lpstr>PowerPoint Presentation</vt:lpstr>
      <vt:lpstr>PowerPoint Presentation</vt:lpstr>
      <vt:lpstr>Hagar</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1125</cp:revision>
  <cp:lastPrinted>2023-01-29T03:14:22Z</cp:lastPrinted>
  <dcterms:created xsi:type="dcterms:W3CDTF">2014-10-04T23:26:39Z</dcterms:created>
  <dcterms:modified xsi:type="dcterms:W3CDTF">2024-04-21T13:38:06Z</dcterms:modified>
</cp:coreProperties>
</file>