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handoutMasterIdLst>
    <p:handoutMasterId r:id="rId27"/>
  </p:handoutMasterIdLst>
  <p:sldIdLst>
    <p:sldId id="649" r:id="rId2"/>
    <p:sldId id="1132" r:id="rId3"/>
    <p:sldId id="1133" r:id="rId4"/>
    <p:sldId id="1128" r:id="rId5"/>
    <p:sldId id="1193" r:id="rId6"/>
    <p:sldId id="1242" r:id="rId7"/>
    <p:sldId id="1243" r:id="rId8"/>
    <p:sldId id="1223" r:id="rId9"/>
    <p:sldId id="1244" r:id="rId10"/>
    <p:sldId id="1245" r:id="rId11"/>
    <p:sldId id="1246" r:id="rId12"/>
    <p:sldId id="1247" r:id="rId13"/>
    <p:sldId id="1249" r:id="rId14"/>
    <p:sldId id="1248" r:id="rId15"/>
    <p:sldId id="1251" r:id="rId16"/>
    <p:sldId id="1250" r:id="rId17"/>
    <p:sldId id="1252" r:id="rId18"/>
    <p:sldId id="1253" r:id="rId19"/>
    <p:sldId id="274" r:id="rId20"/>
    <p:sldId id="275" r:id="rId21"/>
    <p:sldId id="276" r:id="rId22"/>
    <p:sldId id="277" r:id="rId23"/>
    <p:sldId id="281" r:id="rId24"/>
    <p:sldId id="791" r:id="rId25"/>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FFB9"/>
    <a:srgbClr val="F9FFBE"/>
    <a:srgbClr val="F7FFDD"/>
    <a:srgbClr val="FFFF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78"/>
    <p:restoredTop sz="92748"/>
  </p:normalViewPr>
  <p:slideViewPr>
    <p:cSldViewPr snapToGrid="0" snapToObjects="1">
      <p:cViewPr varScale="1">
        <p:scale>
          <a:sx n="134" d="100"/>
          <a:sy n="134" d="100"/>
        </p:scale>
        <p:origin x="376" y="176"/>
      </p:cViewPr>
      <p:guideLst>
        <p:guide orient="horz" pos="162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8491-4EC8-294C-AF21-EEDE883C046B}"/>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E1471B-2E06-1E4C-A75A-7DEF33D9FEC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94CA7C9F-0D65-D749-A018-7E2C211F1CC7}" type="datetimeFigureOut">
              <a:rPr lang="en-US" smtClean="0"/>
              <a:t>5/5/24</a:t>
            </a:fld>
            <a:endParaRPr lang="en-US"/>
          </a:p>
        </p:txBody>
      </p:sp>
      <p:sp>
        <p:nvSpPr>
          <p:cNvPr id="4" name="Footer Placeholder 3">
            <a:extLst>
              <a:ext uri="{FF2B5EF4-FFF2-40B4-BE49-F238E27FC236}">
                <a16:creationId xmlns:a16="http://schemas.microsoft.com/office/drawing/2014/main" id="{4F5850C6-0081-3449-A43A-F8E698EC071A}"/>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504C9F-1AF7-0E47-AC5F-DFB8986A3B63}"/>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59797BB-EAFB-684A-916B-432BEE220940}" type="slidenum">
              <a:rPr lang="en-US" smtClean="0"/>
              <a:t>‹#›</a:t>
            </a:fld>
            <a:endParaRPr lang="en-US"/>
          </a:p>
        </p:txBody>
      </p:sp>
    </p:spTree>
    <p:extLst>
      <p:ext uri="{BB962C8B-B14F-4D97-AF65-F5344CB8AC3E}">
        <p14:creationId xmlns:p14="http://schemas.microsoft.com/office/powerpoint/2010/main" val="412388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7C602DC-97CC-284B-8DAC-4FDE98189F2D}" type="datetimeFigureOut">
              <a:rPr lang="en-US" smtClean="0"/>
              <a:t>5/5/24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06D73B1-E4C9-414D-9FAC-68B90BD201AD}" type="slidenum">
              <a:rPr lang="en-US" smtClean="0"/>
              <a:t>‹#›</a:t>
            </a:fld>
            <a:endParaRPr lang="en-US"/>
          </a:p>
        </p:txBody>
      </p:sp>
    </p:spTree>
    <p:extLst>
      <p:ext uri="{BB962C8B-B14F-4D97-AF65-F5344CB8AC3E}">
        <p14:creationId xmlns:p14="http://schemas.microsoft.com/office/powerpoint/2010/main" val="45265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1</a:t>
            </a:fld>
            <a:endParaRPr lang="en-US"/>
          </a:p>
        </p:txBody>
      </p:sp>
    </p:spTree>
    <p:extLst>
      <p:ext uri="{BB962C8B-B14F-4D97-AF65-F5344CB8AC3E}">
        <p14:creationId xmlns:p14="http://schemas.microsoft.com/office/powerpoint/2010/main" val="262589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2</a:t>
            </a:fld>
            <a:endParaRPr lang="en-US"/>
          </a:p>
        </p:txBody>
      </p:sp>
    </p:spTree>
    <p:extLst>
      <p:ext uri="{BB962C8B-B14F-4D97-AF65-F5344CB8AC3E}">
        <p14:creationId xmlns:p14="http://schemas.microsoft.com/office/powerpoint/2010/main" val="1347774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5</a:t>
            </a:fld>
            <a:endParaRPr lang="en-US"/>
          </a:p>
        </p:txBody>
      </p:sp>
    </p:spTree>
    <p:extLst>
      <p:ext uri="{BB962C8B-B14F-4D97-AF65-F5344CB8AC3E}">
        <p14:creationId xmlns:p14="http://schemas.microsoft.com/office/powerpoint/2010/main" val="720483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D73B1-E4C9-414D-9FAC-68B90BD201AD}" type="slidenum">
              <a:rPr lang="en-US" smtClean="0"/>
              <a:t>15</a:t>
            </a:fld>
            <a:endParaRPr lang="en-US"/>
          </a:p>
        </p:txBody>
      </p:sp>
    </p:spTree>
    <p:extLst>
      <p:ext uri="{BB962C8B-B14F-4D97-AF65-F5344CB8AC3E}">
        <p14:creationId xmlns:p14="http://schemas.microsoft.com/office/powerpoint/2010/main" val="3577325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73f948d67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g73f948d67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73f948d678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0" name="Google Shape;300;g73f948d678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73f948d678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g73f948d678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6f8bc6b350_2_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g6f8bc6b350_2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53428fdd7_1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g653428fdd7_1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FAF2BD-C3A4-9C46-AA60-9B225535B038}" type="datetime1">
              <a:rPr lang="en-US" smtClean="0"/>
              <a:t>5/5/24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B77D9C-21CA-A347-BF79-9272B049E90F}" type="datetime1">
              <a:rPr lang="en-US" smtClean="0"/>
              <a:t>5/5/24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FE7530-D8EB-884C-AC33-3A22ED5BD00C}" type="datetime1">
              <a:rPr lang="en-US" smtClean="0"/>
              <a:t>5/5/24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6D718F-07B1-084F-975A-027C40EEEFEF}" type="datetime1">
              <a:rPr lang="en-US" smtClean="0"/>
              <a:t>5/5/24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88EA9-15CC-B142-82E9-9AD924D3DDB0}" type="datetime1">
              <a:rPr lang="en-US" smtClean="0"/>
              <a:t>5/5/24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0EAA01-AB58-C141-89C8-9EC0EF3E8F40}" type="datetime1">
              <a:rPr lang="en-US" smtClean="0"/>
              <a:t>5/5/24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FAB16B-52E2-C247-BF5B-DCE008232514}" type="datetime1">
              <a:rPr lang="en-US" smtClean="0"/>
              <a:t>5/5/24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47471E-6AF1-184D-8253-F425BB940B8E}" type="datetime1">
              <a:rPr lang="en-US" smtClean="0"/>
              <a:t>5/5/24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B179FC-1235-E945-A15D-3DDFDAB437AD}" type="datetime1">
              <a:rPr lang="en-US" smtClean="0"/>
              <a:t>5/5/24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AE85C0-82BA-ED48-8DFE-0660873F0225}" type="datetime1">
              <a:rPr lang="en-US" smtClean="0"/>
              <a:t>5/5/24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CC890F-8F4A-C64A-A25D-D675FE19A236}" type="datetime1">
              <a:rPr lang="en-US" smtClean="0"/>
              <a:t>5/5/24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B1E24D-ADA0-284A-9D8A-2DE77650219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FF0894F-7010-7647-808B-4EACD22AA8B1}" type="datetime1">
              <a:rPr lang="en-US" smtClean="0"/>
              <a:t>5/5/24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3B1E24D-ADA0-284A-9D8A-2DE77650219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hyperlink" Target="https://steppingintothejordan.com/study-trip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92822" y="12859"/>
            <a:ext cx="5851178" cy="3146901"/>
          </a:xfrm>
        </p:spPr>
        <p:txBody>
          <a:bodyPr>
            <a:normAutofit/>
          </a:bodyPr>
          <a:lstStyle/>
          <a:p>
            <a:r>
              <a:rPr lang="en-US" sz="6000" dirty="0">
                <a:effectLst>
                  <a:outerShdw blurRad="50800" dist="38100" algn="l" rotWithShape="0">
                    <a:prstClr val="black">
                      <a:alpha val="40000"/>
                    </a:prstClr>
                  </a:outerShdw>
                </a:effectLst>
              </a:rPr>
              <a:t>Being</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God’s</a:t>
            </a:r>
            <a:br>
              <a:rPr lang="en-US" sz="6000" dirty="0">
                <a:effectLst>
                  <a:outerShdw blurRad="50800" dist="38100" algn="l" rotWithShape="0">
                    <a:prstClr val="black">
                      <a:alpha val="40000"/>
                    </a:prstClr>
                  </a:outerShdw>
                </a:effectLst>
              </a:rPr>
            </a:br>
            <a:r>
              <a:rPr lang="en-US" sz="6000" dirty="0">
                <a:effectLst>
                  <a:outerShdw blurRad="50800" dist="38100" algn="l" rotWithShape="0">
                    <a:prstClr val="black">
                      <a:alpha val="40000"/>
                    </a:prstClr>
                  </a:outerShdw>
                </a:effectLst>
              </a:rPr>
              <a:t>Image</a:t>
            </a:r>
          </a:p>
        </p:txBody>
      </p:sp>
      <p:sp>
        <p:nvSpPr>
          <p:cNvPr id="5" name="Subtitle 4"/>
          <p:cNvSpPr>
            <a:spLocks noGrp="1"/>
          </p:cNvSpPr>
          <p:nvPr>
            <p:ph type="subTitle" idx="1"/>
          </p:nvPr>
        </p:nvSpPr>
        <p:spPr>
          <a:xfrm>
            <a:off x="3302982" y="3482658"/>
            <a:ext cx="5851178" cy="1314450"/>
          </a:xfrm>
        </p:spPr>
        <p:txBody>
          <a:bodyPr>
            <a:normAutofit/>
          </a:bodyPr>
          <a:lstStyle/>
          <a:p>
            <a:r>
              <a:rPr lang="en-US" dirty="0">
                <a:solidFill>
                  <a:schemeClr val="tx1"/>
                </a:solidFill>
                <a:effectLst>
                  <a:outerShdw blurRad="50800" dist="38100" dir="18900000" algn="bl" rotWithShape="0">
                    <a:prstClr val="black">
                      <a:alpha val="40000"/>
                    </a:prstClr>
                  </a:outerShdw>
                </a:effectLst>
              </a:rPr>
              <a:t>Women and Men</a:t>
            </a:r>
            <a:br>
              <a:rPr lang="en-US" dirty="0">
                <a:solidFill>
                  <a:schemeClr val="tx1"/>
                </a:solidFill>
                <a:effectLst>
                  <a:outerShdw blurRad="50800" dist="38100" dir="18900000" algn="bl" rotWithShape="0">
                    <a:prstClr val="black">
                      <a:alpha val="40000"/>
                    </a:prstClr>
                  </a:outerShdw>
                </a:effectLst>
              </a:rPr>
            </a:br>
            <a:r>
              <a:rPr lang="en-US" dirty="0">
                <a:solidFill>
                  <a:schemeClr val="tx1"/>
                </a:solidFill>
                <a:effectLst>
                  <a:outerShdw blurRad="50800" dist="38100" dir="18900000" algn="bl" rotWithShape="0">
                    <a:prstClr val="black">
                      <a:alpha val="40000"/>
                    </a:prstClr>
                  </a:outerShdw>
                </a:effectLst>
              </a:rPr>
              <a:t>in the Kingdom of God</a:t>
            </a:r>
          </a:p>
        </p:txBody>
      </p:sp>
      <p:pic>
        <p:nvPicPr>
          <p:cNvPr id="7" name="Picture 6">
            <a:extLst>
              <a:ext uri="{FF2B5EF4-FFF2-40B4-BE49-F238E27FC236}">
                <a16:creationId xmlns:a16="http://schemas.microsoft.com/office/drawing/2014/main" id="{64F572FB-E578-6B5A-9E0A-5C38248066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2720" y="-772"/>
            <a:ext cx="3292823" cy="5131413"/>
          </a:xfrm>
          <a:prstGeom prst="rect">
            <a:avLst/>
          </a:prstGeom>
        </p:spPr>
      </p:pic>
    </p:spTree>
    <p:extLst>
      <p:ext uri="{BB962C8B-B14F-4D97-AF65-F5344CB8AC3E}">
        <p14:creationId xmlns:p14="http://schemas.microsoft.com/office/powerpoint/2010/main" val="19339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92BD14-8E39-09B8-640A-B1FA68EC9E4B}"/>
              </a:ext>
            </a:extLst>
          </p:cNvPr>
          <p:cNvSpPr txBox="1"/>
          <p:nvPr/>
        </p:nvSpPr>
        <p:spPr>
          <a:xfrm>
            <a:off x="690562" y="1848475"/>
            <a:ext cx="7762875" cy="1446550"/>
          </a:xfrm>
          <a:prstGeom prst="rect">
            <a:avLst/>
          </a:prstGeom>
          <a:noFill/>
        </p:spPr>
        <p:txBody>
          <a:bodyPr wrap="square" rtlCol="0">
            <a:spAutoFit/>
          </a:bodyPr>
          <a:lstStyle/>
          <a:p>
            <a:pPr algn="ctr"/>
            <a:r>
              <a:rPr lang="en-US" sz="4400" dirty="0"/>
              <a:t>What does this have to do</a:t>
            </a:r>
          </a:p>
          <a:p>
            <a:pPr algn="ctr"/>
            <a:r>
              <a:rPr lang="en-US" sz="4400" dirty="0"/>
              <a:t>with Paul and Women?!?</a:t>
            </a:r>
          </a:p>
        </p:txBody>
      </p:sp>
    </p:spTree>
    <p:extLst>
      <p:ext uri="{BB962C8B-B14F-4D97-AF65-F5344CB8AC3E}">
        <p14:creationId xmlns:p14="http://schemas.microsoft.com/office/powerpoint/2010/main" val="364029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B2D6B5-56FA-60FF-707D-9E41E76EDAF3}"/>
              </a:ext>
            </a:extLst>
          </p:cNvPr>
          <p:cNvSpPr txBox="1"/>
          <p:nvPr/>
        </p:nvSpPr>
        <p:spPr>
          <a:xfrm>
            <a:off x="466725" y="476250"/>
            <a:ext cx="8210550" cy="1754326"/>
          </a:xfrm>
          <a:prstGeom prst="rect">
            <a:avLst/>
          </a:prstGeom>
          <a:noFill/>
        </p:spPr>
        <p:txBody>
          <a:bodyPr wrap="square" rtlCol="0">
            <a:spAutoFit/>
          </a:bodyPr>
          <a:lstStyle/>
          <a:p>
            <a:r>
              <a:rPr lang="en-US" dirty="0"/>
              <a:t>After this Paul left Athens and went to Corinth. There he found </a:t>
            </a:r>
            <a:r>
              <a:rPr lang="en-US" dirty="0">
                <a:solidFill>
                  <a:srgbClr val="FFFF00"/>
                </a:solidFill>
              </a:rPr>
              <a:t>a Jew named Aquila</a:t>
            </a:r>
            <a:r>
              <a:rPr lang="en-US" dirty="0"/>
              <a:t>, a native of Pontus, who had recently come from </a:t>
            </a:r>
            <a:r>
              <a:rPr lang="en-US" dirty="0">
                <a:solidFill>
                  <a:srgbClr val="FFFF00"/>
                </a:solidFill>
              </a:rPr>
              <a:t>Italy with his wife Priscilla</a:t>
            </a:r>
            <a:r>
              <a:rPr lang="en-US" dirty="0"/>
              <a:t>, because Claudius had ordered all Jews to leave Rome. Paul went to see them, and, because he was of the same trade, he stayed with them, and they worked together—by trade they were tentmakers. </a:t>
            </a:r>
          </a:p>
          <a:p>
            <a:pPr algn="r"/>
            <a:r>
              <a:rPr lang="en-US" dirty="0"/>
              <a:t>Acts 18:1–3</a:t>
            </a:r>
          </a:p>
        </p:txBody>
      </p:sp>
      <p:sp>
        <p:nvSpPr>
          <p:cNvPr id="3" name="TextBox 2">
            <a:extLst>
              <a:ext uri="{FF2B5EF4-FFF2-40B4-BE49-F238E27FC236}">
                <a16:creationId xmlns:a16="http://schemas.microsoft.com/office/drawing/2014/main" id="{D38710F8-F46A-C257-EEAA-3EAC656C8085}"/>
              </a:ext>
            </a:extLst>
          </p:cNvPr>
          <p:cNvSpPr txBox="1"/>
          <p:nvPr/>
        </p:nvSpPr>
        <p:spPr>
          <a:xfrm>
            <a:off x="466725" y="2438400"/>
            <a:ext cx="8210550" cy="1477328"/>
          </a:xfrm>
          <a:prstGeom prst="rect">
            <a:avLst/>
          </a:prstGeom>
          <a:noFill/>
        </p:spPr>
        <p:txBody>
          <a:bodyPr wrap="square" rtlCol="0">
            <a:spAutoFit/>
          </a:bodyPr>
          <a:lstStyle/>
          <a:p>
            <a:r>
              <a:rPr lang="en-US" dirty="0"/>
              <a:t>After staying there for a considerable time, Paul said farewell to the believers and sailed for Syria, </a:t>
            </a:r>
            <a:r>
              <a:rPr lang="en-US" dirty="0">
                <a:solidFill>
                  <a:srgbClr val="FFFF00"/>
                </a:solidFill>
              </a:rPr>
              <a:t>accompanied by Priscilla and Aquila</a:t>
            </a:r>
            <a:r>
              <a:rPr lang="en-US" dirty="0"/>
              <a:t>. At </a:t>
            </a:r>
            <a:r>
              <a:rPr lang="en-US" dirty="0" err="1"/>
              <a:t>Cenchreae</a:t>
            </a:r>
            <a:r>
              <a:rPr lang="en-US" dirty="0"/>
              <a:t> he had his hair cut, for he was under a vow. When they reached Ephesus, he left them there, but first he himself went into the synagogue and had a discussion with the Jews.</a:t>
            </a:r>
          </a:p>
          <a:p>
            <a:pPr algn="r"/>
            <a:r>
              <a:rPr lang="en-US" dirty="0"/>
              <a:t>Acts 18:18–19</a:t>
            </a:r>
          </a:p>
        </p:txBody>
      </p:sp>
      <p:sp>
        <p:nvSpPr>
          <p:cNvPr id="4" name="TextBox 3">
            <a:extLst>
              <a:ext uri="{FF2B5EF4-FFF2-40B4-BE49-F238E27FC236}">
                <a16:creationId xmlns:a16="http://schemas.microsoft.com/office/drawing/2014/main" id="{1803D851-75C4-AC86-F536-6BE64491E149}"/>
              </a:ext>
            </a:extLst>
          </p:cNvPr>
          <p:cNvSpPr txBox="1"/>
          <p:nvPr/>
        </p:nvSpPr>
        <p:spPr>
          <a:xfrm>
            <a:off x="466725" y="4267200"/>
            <a:ext cx="8210550" cy="584775"/>
          </a:xfrm>
          <a:prstGeom prst="rect">
            <a:avLst/>
          </a:prstGeom>
          <a:noFill/>
        </p:spPr>
        <p:txBody>
          <a:bodyPr wrap="square" rtlCol="0">
            <a:spAutoFit/>
          </a:bodyPr>
          <a:lstStyle/>
          <a:p>
            <a:pPr algn="ctr"/>
            <a:r>
              <a:rPr lang="en-US" sz="3200" dirty="0"/>
              <a:t>What shift do you notice?</a:t>
            </a:r>
          </a:p>
        </p:txBody>
      </p:sp>
    </p:spTree>
    <p:extLst>
      <p:ext uri="{BB962C8B-B14F-4D97-AF65-F5344CB8AC3E}">
        <p14:creationId xmlns:p14="http://schemas.microsoft.com/office/powerpoint/2010/main" val="98428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6DA117-F030-3DEA-5C38-F75BC1F39D7D}"/>
              </a:ext>
            </a:extLst>
          </p:cNvPr>
          <p:cNvSpPr txBox="1"/>
          <p:nvPr/>
        </p:nvSpPr>
        <p:spPr>
          <a:xfrm>
            <a:off x="380998" y="895350"/>
            <a:ext cx="8315325" cy="2523768"/>
          </a:xfrm>
          <a:prstGeom prst="rect">
            <a:avLst/>
          </a:prstGeom>
          <a:noFill/>
        </p:spPr>
        <p:txBody>
          <a:bodyPr wrap="square" rtlCol="0">
            <a:spAutoFit/>
          </a:bodyPr>
          <a:lstStyle/>
          <a:p>
            <a:r>
              <a:rPr lang="en-US" sz="2000" dirty="0"/>
              <a:t>Now there came to Ephesus a Jew named Apollos, a native of Alexandria. He was an eloquent man, well-versed in the scriptures. He had been instructed in the Way of the Lord; and he spoke with burning enthusiasm and taught accurately the things concerning Jesus, though he knew only the baptism of John. He began to speak boldly in the synagogue; but when </a:t>
            </a:r>
            <a:r>
              <a:rPr lang="en-US" sz="2000" dirty="0">
                <a:solidFill>
                  <a:srgbClr val="FFFF00"/>
                </a:solidFill>
              </a:rPr>
              <a:t>Priscilla and Aquila</a:t>
            </a:r>
            <a:r>
              <a:rPr lang="en-US" sz="2000" dirty="0"/>
              <a:t> heard him, </a:t>
            </a:r>
            <a:r>
              <a:rPr lang="en-US" sz="2000" dirty="0">
                <a:solidFill>
                  <a:srgbClr val="FFFF00"/>
                </a:solidFill>
              </a:rPr>
              <a:t>they</a:t>
            </a:r>
            <a:r>
              <a:rPr lang="en-US" sz="2000" dirty="0"/>
              <a:t> took him aside and </a:t>
            </a:r>
            <a:r>
              <a:rPr lang="en-US" sz="2000" dirty="0">
                <a:solidFill>
                  <a:srgbClr val="FFFF00"/>
                </a:solidFill>
              </a:rPr>
              <a:t>explained the Way of God to him more accurately</a:t>
            </a:r>
            <a:r>
              <a:rPr lang="en-US" sz="2000" dirty="0"/>
              <a:t>.</a:t>
            </a:r>
            <a:endParaRPr lang="en-US" dirty="0"/>
          </a:p>
          <a:p>
            <a:pPr algn="r"/>
            <a:r>
              <a:rPr lang="en-US" dirty="0"/>
              <a:t>Acts 18:24–26</a:t>
            </a:r>
          </a:p>
        </p:txBody>
      </p:sp>
      <p:sp>
        <p:nvSpPr>
          <p:cNvPr id="3" name="TextBox 2">
            <a:extLst>
              <a:ext uri="{FF2B5EF4-FFF2-40B4-BE49-F238E27FC236}">
                <a16:creationId xmlns:a16="http://schemas.microsoft.com/office/drawing/2014/main" id="{9CF2EE65-DCEF-5316-48BA-1604700B1AF3}"/>
              </a:ext>
            </a:extLst>
          </p:cNvPr>
          <p:cNvSpPr txBox="1"/>
          <p:nvPr/>
        </p:nvSpPr>
        <p:spPr>
          <a:xfrm>
            <a:off x="380999" y="3524250"/>
            <a:ext cx="8315325" cy="523220"/>
          </a:xfrm>
          <a:prstGeom prst="rect">
            <a:avLst/>
          </a:prstGeom>
          <a:noFill/>
        </p:spPr>
        <p:txBody>
          <a:bodyPr wrap="square" rtlCol="0">
            <a:spAutoFit/>
          </a:bodyPr>
          <a:lstStyle/>
          <a:p>
            <a:pPr algn="ctr"/>
            <a:r>
              <a:rPr lang="en-US" sz="2800" dirty="0"/>
              <a:t>Who does Luke list first?</a:t>
            </a:r>
          </a:p>
        </p:txBody>
      </p:sp>
      <p:sp>
        <p:nvSpPr>
          <p:cNvPr id="4" name="TextBox 3">
            <a:extLst>
              <a:ext uri="{FF2B5EF4-FFF2-40B4-BE49-F238E27FC236}">
                <a16:creationId xmlns:a16="http://schemas.microsoft.com/office/drawing/2014/main" id="{7464EEE6-B731-181E-AE03-3586E859E163}"/>
              </a:ext>
            </a:extLst>
          </p:cNvPr>
          <p:cNvSpPr txBox="1"/>
          <p:nvPr/>
        </p:nvSpPr>
        <p:spPr>
          <a:xfrm>
            <a:off x="414337" y="4152602"/>
            <a:ext cx="8315325" cy="523220"/>
          </a:xfrm>
          <a:prstGeom prst="rect">
            <a:avLst/>
          </a:prstGeom>
          <a:noFill/>
        </p:spPr>
        <p:txBody>
          <a:bodyPr wrap="square" rtlCol="0">
            <a:spAutoFit/>
          </a:bodyPr>
          <a:lstStyle/>
          <a:p>
            <a:pPr algn="ctr"/>
            <a:r>
              <a:rPr lang="en-US" sz="2800" dirty="0"/>
              <a:t>What do they do?</a:t>
            </a:r>
          </a:p>
        </p:txBody>
      </p:sp>
    </p:spTree>
    <p:extLst>
      <p:ext uri="{BB962C8B-B14F-4D97-AF65-F5344CB8AC3E}">
        <p14:creationId xmlns:p14="http://schemas.microsoft.com/office/powerpoint/2010/main" val="204148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6DA117-F030-3DEA-5C38-F75BC1F39D7D}"/>
              </a:ext>
            </a:extLst>
          </p:cNvPr>
          <p:cNvSpPr txBox="1"/>
          <p:nvPr/>
        </p:nvSpPr>
        <p:spPr>
          <a:xfrm>
            <a:off x="380998" y="914549"/>
            <a:ext cx="8315325" cy="2123658"/>
          </a:xfrm>
          <a:prstGeom prst="rect">
            <a:avLst/>
          </a:prstGeom>
          <a:noFill/>
        </p:spPr>
        <p:txBody>
          <a:bodyPr wrap="square" rtlCol="0">
            <a:spAutoFit/>
          </a:bodyPr>
          <a:lstStyle/>
          <a:p>
            <a:r>
              <a:rPr lang="en-US" sz="2400" dirty="0"/>
              <a:t>Greet Prisca and Aquila, who work with me in Christ Jesus, and who risked their necks for my life, to whom not only I give thanks, but also all the churches of the Gentiles. Greet also the church in their house.</a:t>
            </a:r>
            <a:endParaRPr lang="en-US" dirty="0"/>
          </a:p>
          <a:p>
            <a:pPr algn="r"/>
            <a:endParaRPr lang="en-US" dirty="0"/>
          </a:p>
          <a:p>
            <a:pPr algn="r"/>
            <a:r>
              <a:rPr lang="en-US" dirty="0"/>
              <a:t>Rom 16:3–5a</a:t>
            </a:r>
          </a:p>
        </p:txBody>
      </p:sp>
      <p:sp>
        <p:nvSpPr>
          <p:cNvPr id="4" name="TextBox 3">
            <a:extLst>
              <a:ext uri="{FF2B5EF4-FFF2-40B4-BE49-F238E27FC236}">
                <a16:creationId xmlns:a16="http://schemas.microsoft.com/office/drawing/2014/main" id="{7464EEE6-B731-181E-AE03-3586E859E163}"/>
              </a:ext>
            </a:extLst>
          </p:cNvPr>
          <p:cNvSpPr txBox="1"/>
          <p:nvPr/>
        </p:nvSpPr>
        <p:spPr>
          <a:xfrm>
            <a:off x="414337" y="3705731"/>
            <a:ext cx="8315325" cy="523220"/>
          </a:xfrm>
          <a:prstGeom prst="rect">
            <a:avLst/>
          </a:prstGeom>
          <a:noFill/>
        </p:spPr>
        <p:txBody>
          <a:bodyPr wrap="square" rtlCol="0">
            <a:spAutoFit/>
          </a:bodyPr>
          <a:lstStyle/>
          <a:p>
            <a:pPr algn="ctr"/>
            <a:r>
              <a:rPr lang="en-US" sz="2800" dirty="0"/>
              <a:t>They are the first people Paul greets in Romans</a:t>
            </a:r>
          </a:p>
        </p:txBody>
      </p:sp>
    </p:spTree>
    <p:extLst>
      <p:ext uri="{BB962C8B-B14F-4D97-AF65-F5344CB8AC3E}">
        <p14:creationId xmlns:p14="http://schemas.microsoft.com/office/powerpoint/2010/main" val="53951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F8CC4-B02A-08DE-01B2-50266C2EDA4C}"/>
              </a:ext>
            </a:extLst>
          </p:cNvPr>
          <p:cNvSpPr>
            <a:spLocks noGrp="1"/>
          </p:cNvSpPr>
          <p:nvPr>
            <p:ph type="title"/>
          </p:nvPr>
        </p:nvSpPr>
        <p:spPr/>
        <p:txBody>
          <a:bodyPr/>
          <a:lstStyle/>
          <a:p>
            <a:r>
              <a:rPr lang="en-US" dirty="0"/>
              <a:t>What can we say about Priscilla?</a:t>
            </a:r>
          </a:p>
        </p:txBody>
      </p:sp>
      <p:sp>
        <p:nvSpPr>
          <p:cNvPr id="3" name="Content Placeholder 2">
            <a:extLst>
              <a:ext uri="{FF2B5EF4-FFF2-40B4-BE49-F238E27FC236}">
                <a16:creationId xmlns:a16="http://schemas.microsoft.com/office/drawing/2014/main" id="{4090D8B7-ED58-306C-57A6-4B20373DB043}"/>
              </a:ext>
            </a:extLst>
          </p:cNvPr>
          <p:cNvSpPr>
            <a:spLocks noGrp="1"/>
          </p:cNvSpPr>
          <p:nvPr>
            <p:ph idx="1"/>
          </p:nvPr>
        </p:nvSpPr>
        <p:spPr/>
        <p:txBody>
          <a:bodyPr/>
          <a:lstStyle/>
          <a:p>
            <a:r>
              <a:rPr lang="en-US" dirty="0"/>
              <a:t>After her initial introduction, she is always listed first.</a:t>
            </a:r>
          </a:p>
          <a:p>
            <a:r>
              <a:rPr lang="en-US" dirty="0"/>
              <a:t>She is a teacher of Apollos.</a:t>
            </a:r>
          </a:p>
          <a:p>
            <a:r>
              <a:rPr lang="en-US" dirty="0"/>
              <a:t>She is a church leader.</a:t>
            </a:r>
          </a:p>
          <a:p>
            <a:r>
              <a:rPr lang="en-US" dirty="0"/>
              <a:t>She is Paul’s co-worker.</a:t>
            </a:r>
          </a:p>
        </p:txBody>
      </p:sp>
    </p:spTree>
    <p:extLst>
      <p:ext uri="{BB962C8B-B14F-4D97-AF65-F5344CB8AC3E}">
        <p14:creationId xmlns:p14="http://schemas.microsoft.com/office/powerpoint/2010/main" val="231232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4EB7C6-68E2-E5C5-91C3-D4AE51027B0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5733" y="0"/>
            <a:ext cx="9072534" cy="5143500"/>
          </a:xfrm>
          <a:prstGeom prst="rect">
            <a:avLst/>
          </a:prstGeom>
        </p:spPr>
      </p:pic>
      <p:sp>
        <p:nvSpPr>
          <p:cNvPr id="4" name="Title 3"/>
          <p:cNvSpPr>
            <a:spLocks noGrp="1"/>
          </p:cNvSpPr>
          <p:nvPr>
            <p:ph type="ctrTitle" idx="4294967295"/>
          </p:nvPr>
        </p:nvSpPr>
        <p:spPr>
          <a:xfrm>
            <a:off x="0" y="3829050"/>
            <a:ext cx="6391275" cy="1314450"/>
          </a:xfrm>
        </p:spPr>
        <p:txBody>
          <a:bodyPr>
            <a:normAutofit/>
          </a:bodyPr>
          <a:lstStyle/>
          <a:p>
            <a:r>
              <a:rPr lang="en-US" sz="6000" dirty="0">
                <a:effectLst>
                  <a:outerShdw blurRad="50800" dist="38100" algn="l" rotWithShape="0">
                    <a:prstClr val="black">
                      <a:alpha val="40000"/>
                    </a:prstClr>
                  </a:outerShdw>
                </a:effectLst>
              </a:rPr>
              <a:t>Romans 16</a:t>
            </a:r>
          </a:p>
        </p:txBody>
      </p:sp>
    </p:spTree>
    <p:extLst>
      <p:ext uri="{BB962C8B-B14F-4D97-AF65-F5344CB8AC3E}">
        <p14:creationId xmlns:p14="http://schemas.microsoft.com/office/powerpoint/2010/main" val="68089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D9EB59-C607-E749-7794-6638CF4C2803}"/>
              </a:ext>
            </a:extLst>
          </p:cNvPr>
          <p:cNvSpPr txBox="1"/>
          <p:nvPr/>
        </p:nvSpPr>
        <p:spPr>
          <a:xfrm>
            <a:off x="600075" y="309592"/>
            <a:ext cx="7943850" cy="4524315"/>
          </a:xfrm>
          <a:prstGeom prst="rect">
            <a:avLst/>
          </a:prstGeom>
          <a:noFill/>
        </p:spPr>
        <p:txBody>
          <a:bodyPr wrap="square">
            <a:spAutoFit/>
          </a:bodyPr>
          <a:lstStyle/>
          <a:p>
            <a:r>
              <a:rPr lang="en-US" sz="1600" dirty="0"/>
              <a:t>I commend to you our sister Phoebe, a deacon of the church at </a:t>
            </a:r>
            <a:r>
              <a:rPr lang="en-US" sz="1600" dirty="0" err="1"/>
              <a:t>Cenchreae</a:t>
            </a:r>
            <a:r>
              <a:rPr lang="en-US" sz="1600" dirty="0"/>
              <a:t>, so that you may welcome her in the Lord as is fitting for the saints, and help her in whatever she may require from you, for she has been a benefactor of many and of myself as well.</a:t>
            </a:r>
          </a:p>
          <a:p>
            <a:endParaRPr lang="en-US" sz="1600" dirty="0"/>
          </a:p>
          <a:p>
            <a:r>
              <a:rPr lang="en-US" sz="1600" dirty="0"/>
              <a:t>Greet Prisca and Aquila, who work with me in Christ Jesus, and who risked their necks for my life, to whom not only I give thanks, but also all the churches of the Gentiles. Greet also the church in their house. Greet my beloved </a:t>
            </a:r>
            <a:r>
              <a:rPr lang="en-US" sz="1600" dirty="0" err="1"/>
              <a:t>Epaenetus</a:t>
            </a:r>
            <a:r>
              <a:rPr lang="en-US" sz="1600" dirty="0"/>
              <a:t>, who was the first convert in Asia for Christ. Greet Mary, who has worked very hard among you. Greet Andronicus and </a:t>
            </a:r>
            <a:r>
              <a:rPr lang="en-US" sz="1600" dirty="0" err="1"/>
              <a:t>Junia</a:t>
            </a:r>
            <a:r>
              <a:rPr lang="en-US" sz="1600" dirty="0"/>
              <a:t>, my relatives who were in prison with me; they are prominent among the apostles, and they were in Christ before I was. Greet </a:t>
            </a:r>
            <a:r>
              <a:rPr lang="en-US" sz="1600" dirty="0" err="1"/>
              <a:t>Ampliatus</a:t>
            </a:r>
            <a:r>
              <a:rPr lang="en-US" sz="1600" dirty="0"/>
              <a:t>, my beloved in the Lord. Greet </a:t>
            </a:r>
            <a:r>
              <a:rPr lang="en-US" sz="1600" dirty="0" err="1"/>
              <a:t>Urbanus</a:t>
            </a:r>
            <a:r>
              <a:rPr lang="en-US" sz="1600" dirty="0"/>
              <a:t>, our co-worker in Christ, and my beloved Stachys. Greet Apelles, who is approved in Christ. Greet those who belong to the family of </a:t>
            </a:r>
            <a:r>
              <a:rPr lang="en-US" sz="1600" dirty="0" err="1"/>
              <a:t>Aristobulus</a:t>
            </a:r>
            <a:r>
              <a:rPr lang="en-US" sz="1600" dirty="0"/>
              <a:t>. Greet my relative </a:t>
            </a:r>
            <a:r>
              <a:rPr lang="en-US" sz="1600" dirty="0" err="1"/>
              <a:t>Herodion</a:t>
            </a:r>
            <a:r>
              <a:rPr lang="en-US" sz="1600" dirty="0"/>
              <a:t>. Greet those in the Lord who belong to the family of Narcissus. Greet those workers in the Lord, </a:t>
            </a:r>
            <a:r>
              <a:rPr lang="en-US" sz="1600" dirty="0" err="1"/>
              <a:t>Tryphaena</a:t>
            </a:r>
            <a:r>
              <a:rPr lang="en-US" sz="1600" dirty="0"/>
              <a:t> and Tryphosa. Greet the beloved Persis, who has worked hard in the Lord. Greet Rufus, chosen in the Lord; and greet his mother—a mother to me also. Greet </a:t>
            </a:r>
            <a:r>
              <a:rPr lang="en-US" sz="1600" dirty="0" err="1"/>
              <a:t>Asyncritus</a:t>
            </a:r>
            <a:r>
              <a:rPr lang="en-US" sz="1600" dirty="0"/>
              <a:t>, </a:t>
            </a:r>
            <a:r>
              <a:rPr lang="en-US" sz="1600" dirty="0" err="1"/>
              <a:t>Phlegon</a:t>
            </a:r>
            <a:r>
              <a:rPr lang="en-US" sz="1600" dirty="0"/>
              <a:t>, Hermes, </a:t>
            </a:r>
            <a:r>
              <a:rPr lang="en-US" sz="1600" dirty="0" err="1"/>
              <a:t>Patrobas</a:t>
            </a:r>
            <a:r>
              <a:rPr lang="en-US" sz="1600" dirty="0"/>
              <a:t>, </a:t>
            </a:r>
            <a:r>
              <a:rPr lang="en-US" sz="1600" dirty="0" err="1"/>
              <a:t>Hermas</a:t>
            </a:r>
            <a:r>
              <a:rPr lang="en-US" sz="1600" dirty="0"/>
              <a:t>, and the brothers and sisters who are with them. Greet </a:t>
            </a:r>
            <a:r>
              <a:rPr lang="en-US" sz="1600" dirty="0" err="1"/>
              <a:t>Philologus</a:t>
            </a:r>
            <a:r>
              <a:rPr lang="en-US" sz="1600" dirty="0"/>
              <a:t>, Julia, Nereus and his sister, and </a:t>
            </a:r>
            <a:r>
              <a:rPr lang="en-US" sz="1600" dirty="0" err="1"/>
              <a:t>Olympas</a:t>
            </a:r>
            <a:r>
              <a:rPr lang="en-US" sz="1600" dirty="0"/>
              <a:t>, and all the saints who are with them. Greet one another with a holy kiss. All the churches of Christ greet you.</a:t>
            </a:r>
          </a:p>
        </p:txBody>
      </p:sp>
    </p:spTree>
    <p:extLst>
      <p:ext uri="{BB962C8B-B14F-4D97-AF65-F5344CB8AC3E}">
        <p14:creationId xmlns:p14="http://schemas.microsoft.com/office/powerpoint/2010/main" val="227015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D9EB59-C607-E749-7794-6638CF4C2803}"/>
              </a:ext>
            </a:extLst>
          </p:cNvPr>
          <p:cNvSpPr txBox="1"/>
          <p:nvPr/>
        </p:nvSpPr>
        <p:spPr>
          <a:xfrm>
            <a:off x="600075" y="309592"/>
            <a:ext cx="7943850" cy="4524315"/>
          </a:xfrm>
          <a:prstGeom prst="rect">
            <a:avLst/>
          </a:prstGeom>
          <a:noFill/>
        </p:spPr>
        <p:txBody>
          <a:bodyPr wrap="square">
            <a:spAutoFit/>
          </a:bodyPr>
          <a:lstStyle/>
          <a:p>
            <a:r>
              <a:rPr lang="en-US" sz="1600" dirty="0"/>
              <a:t>I commend to you our sister </a:t>
            </a:r>
            <a:r>
              <a:rPr lang="en-US" sz="1600" dirty="0">
                <a:solidFill>
                  <a:srgbClr val="FFFF00"/>
                </a:solidFill>
              </a:rPr>
              <a:t>Phoebe</a:t>
            </a:r>
            <a:r>
              <a:rPr lang="en-US" sz="1600" dirty="0"/>
              <a:t>, a deacon of the church at </a:t>
            </a:r>
            <a:r>
              <a:rPr lang="en-US" sz="1600" dirty="0" err="1"/>
              <a:t>Cenchreae</a:t>
            </a:r>
            <a:r>
              <a:rPr lang="en-US" sz="1600" dirty="0"/>
              <a:t>, so that you may welcome her in the Lord as is fitting for the saints, and help her in whatever she may require from you, for she has been a benefactor of many and of myself as well.</a:t>
            </a:r>
          </a:p>
          <a:p>
            <a:endParaRPr lang="en-US" sz="1600" dirty="0"/>
          </a:p>
          <a:p>
            <a:r>
              <a:rPr lang="en-US" sz="1600" dirty="0"/>
              <a:t>Greet </a:t>
            </a:r>
            <a:r>
              <a:rPr lang="en-US" sz="1600" dirty="0">
                <a:solidFill>
                  <a:srgbClr val="FFFF00"/>
                </a:solidFill>
              </a:rPr>
              <a:t>Prisca</a:t>
            </a:r>
            <a:r>
              <a:rPr lang="en-US" sz="1600" dirty="0"/>
              <a:t> and Aquila, who work with me in Christ Jesus, and who risked their necks for my life, to whom not only I give thanks, but also all the churches of the Gentiles. Greet also the church in their house. Greet my beloved </a:t>
            </a:r>
            <a:r>
              <a:rPr lang="en-US" sz="1600" dirty="0" err="1"/>
              <a:t>Epaenetus</a:t>
            </a:r>
            <a:r>
              <a:rPr lang="en-US" sz="1600" dirty="0"/>
              <a:t>, who was the first convert in Asia for Christ. Greet </a:t>
            </a:r>
            <a:r>
              <a:rPr lang="en-US" sz="1600" dirty="0">
                <a:solidFill>
                  <a:srgbClr val="FFFF00"/>
                </a:solidFill>
              </a:rPr>
              <a:t>Mary</a:t>
            </a:r>
            <a:r>
              <a:rPr lang="en-US" sz="1600" dirty="0"/>
              <a:t>, who has worked very hard among you. Greet Andronicus and </a:t>
            </a:r>
            <a:r>
              <a:rPr lang="en-US" sz="1600" dirty="0" err="1">
                <a:solidFill>
                  <a:srgbClr val="FFFF00"/>
                </a:solidFill>
              </a:rPr>
              <a:t>Junia</a:t>
            </a:r>
            <a:r>
              <a:rPr lang="en-US" sz="1600" dirty="0"/>
              <a:t>, my relatives who were in prison with me; they are prominent among the apostles, and they were in Christ before I was. Greet </a:t>
            </a:r>
            <a:r>
              <a:rPr lang="en-US" sz="1600" dirty="0" err="1"/>
              <a:t>Ampliatus</a:t>
            </a:r>
            <a:r>
              <a:rPr lang="en-US" sz="1600" dirty="0"/>
              <a:t>, my beloved in the Lord. Greet </a:t>
            </a:r>
            <a:r>
              <a:rPr lang="en-US" sz="1600" dirty="0" err="1"/>
              <a:t>Urbanus</a:t>
            </a:r>
            <a:r>
              <a:rPr lang="en-US" sz="1600" dirty="0"/>
              <a:t>, our co-worker in Christ, and my beloved Stachys. Greet Apelles, who is approved in Christ. Greet those who belong to the family of </a:t>
            </a:r>
            <a:r>
              <a:rPr lang="en-US" sz="1600" dirty="0" err="1"/>
              <a:t>Aristobulus</a:t>
            </a:r>
            <a:r>
              <a:rPr lang="en-US" sz="1600" dirty="0"/>
              <a:t>. Greet my relative </a:t>
            </a:r>
            <a:r>
              <a:rPr lang="en-US" sz="1600" dirty="0" err="1"/>
              <a:t>Herodion</a:t>
            </a:r>
            <a:r>
              <a:rPr lang="en-US" sz="1600" dirty="0"/>
              <a:t>. Greet those in the Lord who belong to the family of Narcissus. Greet those workers in the Lord, </a:t>
            </a:r>
            <a:r>
              <a:rPr lang="en-US" sz="1600" dirty="0" err="1">
                <a:solidFill>
                  <a:srgbClr val="FFFF00"/>
                </a:solidFill>
              </a:rPr>
              <a:t>Tryphaena</a:t>
            </a:r>
            <a:r>
              <a:rPr lang="en-US" sz="1600" dirty="0"/>
              <a:t> and </a:t>
            </a:r>
            <a:r>
              <a:rPr lang="en-US" sz="1600" dirty="0">
                <a:solidFill>
                  <a:srgbClr val="FFFF00"/>
                </a:solidFill>
              </a:rPr>
              <a:t>Tryphosa</a:t>
            </a:r>
            <a:r>
              <a:rPr lang="en-US" sz="1600" dirty="0"/>
              <a:t>. Greet the beloved </a:t>
            </a:r>
            <a:r>
              <a:rPr lang="en-US" sz="1600" dirty="0">
                <a:solidFill>
                  <a:srgbClr val="FFFF00"/>
                </a:solidFill>
              </a:rPr>
              <a:t>Persis</a:t>
            </a:r>
            <a:r>
              <a:rPr lang="en-US" sz="1600" dirty="0"/>
              <a:t>, who has worked hard in the Lord. Greet Rufus, chosen in the Lord; and greet </a:t>
            </a:r>
            <a:r>
              <a:rPr lang="en-US" sz="1600" dirty="0">
                <a:solidFill>
                  <a:srgbClr val="FFFF00"/>
                </a:solidFill>
              </a:rPr>
              <a:t>his mother</a:t>
            </a:r>
            <a:r>
              <a:rPr lang="en-US" sz="1600" dirty="0"/>
              <a:t>—a mother to me also. Greet </a:t>
            </a:r>
            <a:r>
              <a:rPr lang="en-US" sz="1600" dirty="0" err="1"/>
              <a:t>Asyncritus</a:t>
            </a:r>
            <a:r>
              <a:rPr lang="en-US" sz="1600" dirty="0"/>
              <a:t>, </a:t>
            </a:r>
            <a:r>
              <a:rPr lang="en-US" sz="1600" dirty="0" err="1"/>
              <a:t>Phlegon</a:t>
            </a:r>
            <a:r>
              <a:rPr lang="en-US" sz="1600" dirty="0"/>
              <a:t>, Hermes, </a:t>
            </a:r>
            <a:r>
              <a:rPr lang="en-US" sz="1600" dirty="0" err="1"/>
              <a:t>Patrobas</a:t>
            </a:r>
            <a:r>
              <a:rPr lang="en-US" sz="1600" dirty="0"/>
              <a:t>, </a:t>
            </a:r>
            <a:r>
              <a:rPr lang="en-US" sz="1600" dirty="0" err="1"/>
              <a:t>Hermas</a:t>
            </a:r>
            <a:r>
              <a:rPr lang="en-US" sz="1600" dirty="0"/>
              <a:t>, and the brothers and sisters who are with them. Greet </a:t>
            </a:r>
            <a:r>
              <a:rPr lang="en-US" sz="1600" dirty="0" err="1"/>
              <a:t>Philologus</a:t>
            </a:r>
            <a:r>
              <a:rPr lang="en-US" sz="1600" dirty="0"/>
              <a:t>, </a:t>
            </a:r>
            <a:r>
              <a:rPr lang="en-US" sz="1600" dirty="0">
                <a:solidFill>
                  <a:srgbClr val="FFFF00"/>
                </a:solidFill>
              </a:rPr>
              <a:t>Julia</a:t>
            </a:r>
            <a:r>
              <a:rPr lang="en-US" sz="1600" dirty="0"/>
              <a:t>, Nereus and </a:t>
            </a:r>
            <a:r>
              <a:rPr lang="en-US" sz="1600" dirty="0">
                <a:solidFill>
                  <a:srgbClr val="FFFF00"/>
                </a:solidFill>
              </a:rPr>
              <a:t>his sister</a:t>
            </a:r>
            <a:r>
              <a:rPr lang="en-US" sz="1600" dirty="0"/>
              <a:t>, and </a:t>
            </a:r>
            <a:r>
              <a:rPr lang="en-US" sz="1600" dirty="0" err="1"/>
              <a:t>Olympas</a:t>
            </a:r>
            <a:r>
              <a:rPr lang="en-US" sz="1600" dirty="0"/>
              <a:t>, and all the saints who are with them. Greet one another with a holy kiss. All the churches of Christ greet you.</a:t>
            </a:r>
          </a:p>
        </p:txBody>
      </p:sp>
    </p:spTree>
    <p:extLst>
      <p:ext uri="{BB962C8B-B14F-4D97-AF65-F5344CB8AC3E}">
        <p14:creationId xmlns:p14="http://schemas.microsoft.com/office/powerpoint/2010/main" val="189306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740998-FA27-E065-6B6E-309ED6DF7E91}"/>
              </a:ext>
            </a:extLst>
          </p:cNvPr>
          <p:cNvSpPr>
            <a:spLocks noGrp="1"/>
          </p:cNvSpPr>
          <p:nvPr>
            <p:ph idx="4294967295"/>
          </p:nvPr>
        </p:nvSpPr>
        <p:spPr>
          <a:xfrm>
            <a:off x="457200" y="1123951"/>
            <a:ext cx="8229600" cy="628649"/>
          </a:xfrm>
        </p:spPr>
        <p:txBody>
          <a:bodyPr/>
          <a:lstStyle/>
          <a:p>
            <a:pPr marL="0" indent="0" algn="ctr">
              <a:buNone/>
            </a:pPr>
            <a:r>
              <a:rPr lang="en-US" dirty="0"/>
              <a:t>10 of the 29 named persons are women</a:t>
            </a:r>
          </a:p>
        </p:txBody>
      </p:sp>
      <p:sp>
        <p:nvSpPr>
          <p:cNvPr id="4" name="Content Placeholder 2">
            <a:extLst>
              <a:ext uri="{FF2B5EF4-FFF2-40B4-BE49-F238E27FC236}">
                <a16:creationId xmlns:a16="http://schemas.microsoft.com/office/drawing/2014/main" id="{696ECDCA-312A-DBC7-62EC-2FA47E180627}"/>
              </a:ext>
            </a:extLst>
          </p:cNvPr>
          <p:cNvSpPr txBox="1">
            <a:spLocks/>
          </p:cNvSpPr>
          <p:nvPr/>
        </p:nvSpPr>
        <p:spPr>
          <a:xfrm>
            <a:off x="457200" y="2571750"/>
            <a:ext cx="8229600" cy="6286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dirty="0"/>
              <a:t>Some have some interesting descriptions.</a:t>
            </a:r>
          </a:p>
        </p:txBody>
      </p:sp>
    </p:spTree>
    <p:extLst>
      <p:ext uri="{BB962C8B-B14F-4D97-AF65-F5344CB8AC3E}">
        <p14:creationId xmlns:p14="http://schemas.microsoft.com/office/powerpoint/2010/main" val="331652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g73f948d678_0_0"/>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Calibri"/>
              <a:buNone/>
            </a:pPr>
            <a:r>
              <a:rPr lang="en-US"/>
              <a:t>Phoebe (Romans 16:1-2)</a:t>
            </a:r>
            <a:endParaRPr/>
          </a:p>
        </p:txBody>
      </p:sp>
      <p:sp>
        <p:nvSpPr>
          <p:cNvPr id="296" name="Google Shape;296;g73f948d678_0_0"/>
          <p:cNvSpPr txBox="1">
            <a:spLocks noGrp="1"/>
          </p:cNvSpPr>
          <p:nvPr>
            <p:ph type="body" idx="1"/>
          </p:nvPr>
        </p:nvSpPr>
        <p:spPr>
          <a:xfrm>
            <a:off x="457200" y="1200150"/>
            <a:ext cx="83982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US" sz="2400">
                <a:solidFill>
                  <a:srgbClr val="FFFFFF"/>
                </a:solidFill>
                <a:highlight>
                  <a:schemeClr val="dk1"/>
                </a:highlight>
              </a:rPr>
              <a:t>I </a:t>
            </a:r>
            <a:r>
              <a:rPr lang="en-US" sz="2400">
                <a:solidFill>
                  <a:srgbClr val="FFFF00"/>
                </a:solidFill>
                <a:highlight>
                  <a:schemeClr val="dk1"/>
                </a:highlight>
              </a:rPr>
              <a:t>commend</a:t>
            </a:r>
            <a:r>
              <a:rPr lang="en-US" sz="2400">
                <a:solidFill>
                  <a:srgbClr val="FFFFFF"/>
                </a:solidFill>
                <a:highlight>
                  <a:schemeClr val="dk1"/>
                </a:highlight>
              </a:rPr>
              <a:t> to you our sister Phoebe, a deacon of the church at Cenchreae, so that you may </a:t>
            </a:r>
            <a:r>
              <a:rPr lang="en-US" sz="2400">
                <a:solidFill>
                  <a:srgbClr val="FFFF00"/>
                </a:solidFill>
                <a:highlight>
                  <a:schemeClr val="dk1"/>
                </a:highlight>
              </a:rPr>
              <a:t>welcome</a:t>
            </a:r>
            <a:r>
              <a:rPr lang="en-US" sz="2400">
                <a:solidFill>
                  <a:srgbClr val="FFFFFF"/>
                </a:solidFill>
                <a:highlight>
                  <a:schemeClr val="dk1"/>
                </a:highlight>
              </a:rPr>
              <a:t> her in the Lord as is fitting for the saints, and </a:t>
            </a:r>
            <a:r>
              <a:rPr lang="en-US" sz="2400">
                <a:solidFill>
                  <a:srgbClr val="FFFF00"/>
                </a:solidFill>
                <a:highlight>
                  <a:schemeClr val="dk1"/>
                </a:highlight>
              </a:rPr>
              <a:t>help</a:t>
            </a:r>
            <a:r>
              <a:rPr lang="en-US" sz="2400">
                <a:solidFill>
                  <a:srgbClr val="FFFFFF"/>
                </a:solidFill>
                <a:highlight>
                  <a:schemeClr val="dk1"/>
                </a:highlight>
              </a:rPr>
              <a:t> her in whatever she may require from you, for she has been a benefactor of many and of myself as well.</a:t>
            </a:r>
            <a:endParaRPr sz="2400">
              <a:solidFill>
                <a:srgbClr val="FFFFFF"/>
              </a:solidFill>
              <a:highlight>
                <a:schemeClr val="dk1"/>
              </a:highlight>
            </a:endParaRPr>
          </a:p>
          <a:p>
            <a:pPr marL="0" lvl="0" indent="0" algn="l" rtl="0">
              <a:lnSpc>
                <a:spcPct val="100000"/>
              </a:lnSpc>
              <a:spcBef>
                <a:spcPts val="800"/>
              </a:spcBef>
              <a:spcAft>
                <a:spcPts val="0"/>
              </a:spcAft>
              <a:buClr>
                <a:schemeClr val="dk1"/>
              </a:buClr>
              <a:buSzPts val="1100"/>
              <a:buNone/>
            </a:pPr>
            <a:endParaRPr sz="2400">
              <a:solidFill>
                <a:srgbClr val="FFFFFF"/>
              </a:solidFill>
              <a:highlight>
                <a:schemeClr val="dk1"/>
              </a:highlight>
            </a:endParaRPr>
          </a:p>
          <a:p>
            <a:pPr marL="457200" lvl="0" indent="-381000" algn="l" rtl="0">
              <a:lnSpc>
                <a:spcPct val="100000"/>
              </a:lnSpc>
              <a:spcBef>
                <a:spcPts val="800"/>
              </a:spcBef>
              <a:spcAft>
                <a:spcPts val="0"/>
              </a:spcAft>
              <a:buClr>
                <a:srgbClr val="FFFFFF"/>
              </a:buClr>
              <a:buSzPts val="2400"/>
              <a:buChar char="•"/>
            </a:pPr>
            <a:r>
              <a:rPr lang="en-US" sz="2400">
                <a:solidFill>
                  <a:srgbClr val="FFFFFF"/>
                </a:solidFill>
                <a:highlight>
                  <a:schemeClr val="dk1"/>
                </a:highlight>
              </a:rPr>
              <a:t>Phoebe is recognized as the letter carrier.</a:t>
            </a:r>
            <a:endParaRPr sz="2400">
              <a:solidFill>
                <a:srgbClr val="FFFFFF"/>
              </a:solidFill>
              <a:highlight>
                <a:schemeClr val="dk1"/>
              </a:highlight>
            </a:endParaRPr>
          </a:p>
          <a:p>
            <a:pPr marL="457200" lvl="0" indent="-381000" algn="l" rtl="0">
              <a:lnSpc>
                <a:spcPct val="100000"/>
              </a:lnSpc>
              <a:spcBef>
                <a:spcPts val="0"/>
              </a:spcBef>
              <a:spcAft>
                <a:spcPts val="0"/>
              </a:spcAft>
              <a:buClr>
                <a:srgbClr val="FFFFFF"/>
              </a:buClr>
              <a:buSzPts val="2400"/>
              <a:buChar char="•"/>
            </a:pPr>
            <a:r>
              <a:rPr lang="en-US" sz="2400">
                <a:solidFill>
                  <a:srgbClr val="FFFFFF"/>
                </a:solidFill>
                <a:highlight>
                  <a:schemeClr val="dk1"/>
                </a:highlight>
              </a:rPr>
              <a:t>Travel was dangerous.</a:t>
            </a:r>
            <a:endParaRPr sz="2400">
              <a:solidFill>
                <a:srgbClr val="FFFFFF"/>
              </a:solidFill>
              <a:highlight>
                <a:schemeClr val="dk1"/>
              </a:highlight>
            </a:endParaRPr>
          </a:p>
          <a:p>
            <a:pPr marL="457200" lvl="0" indent="-381000" algn="l" rtl="0">
              <a:lnSpc>
                <a:spcPct val="100000"/>
              </a:lnSpc>
              <a:spcBef>
                <a:spcPts val="0"/>
              </a:spcBef>
              <a:spcAft>
                <a:spcPts val="0"/>
              </a:spcAft>
              <a:buClr>
                <a:srgbClr val="FFFFFF"/>
              </a:buClr>
              <a:buSzPts val="2400"/>
              <a:buChar char="•"/>
            </a:pPr>
            <a:r>
              <a:rPr lang="en-US" sz="2400">
                <a:solidFill>
                  <a:srgbClr val="FFFFFF"/>
                </a:solidFill>
                <a:highlight>
                  <a:schemeClr val="dk1"/>
                </a:highlight>
              </a:rPr>
              <a:t>She would have read and interpreted the letter, perhaps multiple times in different house churches. </a:t>
            </a:r>
            <a:endParaRPr sz="2400">
              <a:solidFill>
                <a:srgbClr val="FFFFFF"/>
              </a:solidFill>
              <a:highlight>
                <a:schemeClr val="dk1"/>
              </a:highlight>
            </a:endParaRPr>
          </a:p>
          <a:p>
            <a:pPr marL="0" lvl="0" indent="0" algn="l" rtl="0">
              <a:lnSpc>
                <a:spcPct val="100000"/>
              </a:lnSpc>
              <a:spcBef>
                <a:spcPts val="800"/>
              </a:spcBef>
              <a:spcAft>
                <a:spcPts val="0"/>
              </a:spcAft>
              <a:buClr>
                <a:schemeClr val="dk1"/>
              </a:buClr>
              <a:buSzPts val="1100"/>
              <a:buNone/>
            </a:pPr>
            <a:endParaRPr sz="1800">
              <a:solidFill>
                <a:srgbClr val="FFFFFF"/>
              </a:solidFill>
              <a:highlight>
                <a:schemeClr val="dk1"/>
              </a:highlight>
            </a:endParaRPr>
          </a:p>
          <a:p>
            <a:pPr marL="0" lvl="0" indent="0" algn="l" rtl="0">
              <a:lnSpc>
                <a:spcPct val="100000"/>
              </a:lnSpc>
              <a:spcBef>
                <a:spcPts val="800"/>
              </a:spcBef>
              <a:spcAft>
                <a:spcPts val="0"/>
              </a:spcAft>
              <a:buNone/>
            </a:pPr>
            <a:endParaRPr sz="1200">
              <a:solidFill>
                <a:schemeClr val="dk1"/>
              </a:solidFill>
              <a:highlight>
                <a:srgbClr val="FFFFFF"/>
              </a:highlight>
              <a:latin typeface="Verdana"/>
              <a:ea typeface="Verdana"/>
              <a:cs typeface="Verdana"/>
              <a:sym typeface="Verdana"/>
            </a:endParaRPr>
          </a:p>
          <a:p>
            <a:pPr marL="0" lvl="0" indent="0" algn="l" rtl="0">
              <a:lnSpc>
                <a:spcPct val="100000"/>
              </a:lnSpc>
              <a:spcBef>
                <a:spcPts val="800"/>
              </a:spcBef>
              <a:spcAft>
                <a:spcPts val="800"/>
              </a:spcAft>
              <a:buNone/>
            </a:pPr>
            <a:endParaRPr sz="1200">
              <a:solidFill>
                <a:schemeClr val="dk1"/>
              </a:solidFill>
              <a:highlight>
                <a:srgbClr val="FFFFFF"/>
              </a:highlight>
              <a:latin typeface="Verdana"/>
              <a:ea typeface="Verdana"/>
              <a:cs typeface="Verdana"/>
              <a:sym typeface="Verdana"/>
            </a:endParaRPr>
          </a:p>
        </p:txBody>
      </p:sp>
      <p:sp>
        <p:nvSpPr>
          <p:cNvPr id="297" name="Google Shape;297;g73f948d678_0_0"/>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xEl>
                                              <p:pRg st="2" end="2"/>
                                            </p:txEl>
                                          </p:spTgt>
                                        </p:tgtEl>
                                        <p:attrNameLst>
                                          <p:attrName>style.visibility</p:attrName>
                                        </p:attrNameLst>
                                      </p:cBhvr>
                                      <p:to>
                                        <p:strVal val="visible"/>
                                      </p:to>
                                    </p:set>
                                    <p:animEffect transition="in" filter="fade">
                                      <p:cBhvr>
                                        <p:cTn id="7" dur="1000"/>
                                        <p:tgtEl>
                                          <p:spTgt spid="29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
                                            <p:txEl>
                                              <p:pRg st="3" end="3"/>
                                            </p:txEl>
                                          </p:spTgt>
                                        </p:tgtEl>
                                        <p:attrNameLst>
                                          <p:attrName>style.visibility</p:attrName>
                                        </p:attrNameLst>
                                      </p:cBhvr>
                                      <p:to>
                                        <p:strVal val="visible"/>
                                      </p:to>
                                    </p:set>
                                    <p:animEffect transition="in" filter="fade">
                                      <p:cBhvr>
                                        <p:cTn id="12" dur="1000"/>
                                        <p:tgtEl>
                                          <p:spTgt spid="29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
                                            <p:txEl>
                                              <p:pRg st="4" end="4"/>
                                            </p:txEl>
                                          </p:spTgt>
                                        </p:tgtEl>
                                        <p:attrNameLst>
                                          <p:attrName>style.visibility</p:attrName>
                                        </p:attrNameLst>
                                      </p:cBhvr>
                                      <p:to>
                                        <p:strVal val="visible"/>
                                      </p:to>
                                    </p:set>
                                    <p:animEffect transition="in" filter="fade">
                                      <p:cBhvr>
                                        <p:cTn id="17" dur="1000"/>
                                        <p:tgtEl>
                                          <p:spTgt spid="2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3D71A0-65C7-2E5D-7A9D-3489C2D36C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619" y="0"/>
            <a:ext cx="9122763" cy="5143500"/>
          </a:xfrm>
          <a:prstGeom prst="rect">
            <a:avLst/>
          </a:prstGeom>
        </p:spPr>
      </p:pic>
      <p:sp>
        <p:nvSpPr>
          <p:cNvPr id="4" name="TextBox 3">
            <a:extLst>
              <a:ext uri="{FF2B5EF4-FFF2-40B4-BE49-F238E27FC236}">
                <a16:creationId xmlns:a16="http://schemas.microsoft.com/office/drawing/2014/main" id="{92F525F4-3ECF-5668-CFE5-527F09E37BF9}"/>
              </a:ext>
            </a:extLst>
          </p:cNvPr>
          <p:cNvSpPr txBox="1"/>
          <p:nvPr/>
        </p:nvSpPr>
        <p:spPr>
          <a:xfrm>
            <a:off x="10618" y="4007785"/>
            <a:ext cx="7333157" cy="584775"/>
          </a:xfrm>
          <a:prstGeom prst="rect">
            <a:avLst/>
          </a:prstGeom>
          <a:solidFill>
            <a:schemeClr val="bg2">
              <a:lumMod val="90000"/>
              <a:alpha val="79000"/>
            </a:schemeClr>
          </a:solidFill>
        </p:spPr>
        <p:txBody>
          <a:bodyPr wrap="square" rtlCol="0">
            <a:spAutoFit/>
          </a:bodyPr>
          <a:lstStyle/>
          <a:p>
            <a:pPr algn="ctr"/>
            <a:r>
              <a:rPr lang="en-US" sz="3200" dirty="0">
                <a:ln>
                  <a:solidFill>
                    <a:schemeClr val="tx1"/>
                  </a:solidFill>
                </a:ln>
                <a:latin typeface="Arial" panose="020B0604020202020204" pitchFamily="34" charset="0"/>
                <a:cs typeface="Arial" panose="020B0604020202020204" pitchFamily="34" charset="0"/>
              </a:rPr>
              <a:t>Biblical Study Tour: July 1–12, 2024</a:t>
            </a:r>
          </a:p>
        </p:txBody>
      </p:sp>
    </p:spTree>
    <p:extLst>
      <p:ext uri="{BB962C8B-B14F-4D97-AF65-F5344CB8AC3E}">
        <p14:creationId xmlns:p14="http://schemas.microsoft.com/office/powerpoint/2010/main" val="352367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g73f948d678_0_14"/>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Calibri"/>
              <a:buNone/>
            </a:pPr>
            <a:r>
              <a:rPr lang="en-US"/>
              <a:t>Phoebe (Romans 16:1-2)</a:t>
            </a:r>
            <a:endParaRPr/>
          </a:p>
        </p:txBody>
      </p:sp>
      <p:sp>
        <p:nvSpPr>
          <p:cNvPr id="303" name="Google Shape;303;g73f948d678_0_14"/>
          <p:cNvSpPr txBox="1">
            <a:spLocks noGrp="1"/>
          </p:cNvSpPr>
          <p:nvPr>
            <p:ph type="body" idx="1"/>
          </p:nvPr>
        </p:nvSpPr>
        <p:spPr>
          <a:xfrm>
            <a:off x="457200" y="1200150"/>
            <a:ext cx="82296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US" sz="2200" dirty="0">
                <a:solidFill>
                  <a:srgbClr val="FFFFFF"/>
                </a:solidFill>
                <a:highlight>
                  <a:schemeClr val="dk1"/>
                </a:highlight>
              </a:rPr>
              <a:t>I commend to you our sister Phoebe, a </a:t>
            </a:r>
            <a:r>
              <a:rPr lang="en-US" sz="2200" dirty="0">
                <a:solidFill>
                  <a:srgbClr val="FFFF00"/>
                </a:solidFill>
                <a:highlight>
                  <a:schemeClr val="dk1"/>
                </a:highlight>
              </a:rPr>
              <a:t>deacon</a:t>
            </a:r>
            <a:r>
              <a:rPr lang="en-US" sz="2200" dirty="0">
                <a:solidFill>
                  <a:srgbClr val="FFFFFF"/>
                </a:solidFill>
                <a:highlight>
                  <a:schemeClr val="dk1"/>
                </a:highlight>
              </a:rPr>
              <a:t> of the church at </a:t>
            </a:r>
            <a:r>
              <a:rPr lang="en-US" sz="2200" dirty="0" err="1">
                <a:solidFill>
                  <a:srgbClr val="FFFFFF"/>
                </a:solidFill>
                <a:highlight>
                  <a:schemeClr val="dk1"/>
                </a:highlight>
              </a:rPr>
              <a:t>Cenchreae</a:t>
            </a:r>
            <a:r>
              <a:rPr lang="en-US" sz="2200" dirty="0">
                <a:solidFill>
                  <a:srgbClr val="FFFFFF"/>
                </a:solidFill>
                <a:highlight>
                  <a:schemeClr val="dk1"/>
                </a:highlight>
              </a:rPr>
              <a:t>, so that you may welcome her in the Lord as is fitting for the saints, and help her in whatever she may require from you, for she has been a benefactor of many and of myself as well.</a:t>
            </a:r>
            <a:endParaRPr sz="2200" dirty="0">
              <a:solidFill>
                <a:srgbClr val="FFFFFF"/>
              </a:solidFill>
              <a:highlight>
                <a:schemeClr val="dk1"/>
              </a:highlight>
            </a:endParaRPr>
          </a:p>
          <a:p>
            <a:pPr marL="0" lvl="0" indent="0" algn="l" rtl="0">
              <a:lnSpc>
                <a:spcPct val="100000"/>
              </a:lnSpc>
              <a:spcBef>
                <a:spcPts val="800"/>
              </a:spcBef>
              <a:spcAft>
                <a:spcPts val="0"/>
              </a:spcAft>
              <a:buClr>
                <a:schemeClr val="dk1"/>
              </a:buClr>
              <a:buSzPts val="1100"/>
              <a:buNone/>
            </a:pPr>
            <a:endParaRPr sz="900" dirty="0">
              <a:solidFill>
                <a:srgbClr val="FFFFFF"/>
              </a:solidFill>
              <a:highlight>
                <a:schemeClr val="dk1"/>
              </a:highlight>
            </a:endParaRPr>
          </a:p>
          <a:p>
            <a:pPr marL="457200" lvl="0" indent="-381000" algn="l" rtl="0">
              <a:lnSpc>
                <a:spcPct val="115000"/>
              </a:lnSpc>
              <a:spcBef>
                <a:spcPts val="800"/>
              </a:spcBef>
              <a:spcAft>
                <a:spcPts val="0"/>
              </a:spcAft>
              <a:buClr>
                <a:srgbClr val="FFFFFF"/>
              </a:buClr>
              <a:buSzPts val="2400"/>
              <a:buChar char="•"/>
            </a:pPr>
            <a:r>
              <a:rPr lang="en-US" sz="2400" dirty="0" err="1">
                <a:solidFill>
                  <a:srgbClr val="FFFFFF"/>
                </a:solidFill>
                <a:latin typeface="Arial"/>
                <a:ea typeface="Arial"/>
                <a:cs typeface="Arial"/>
                <a:sym typeface="Arial"/>
              </a:rPr>
              <a:t>διάκονον</a:t>
            </a:r>
            <a:r>
              <a:rPr lang="en-US" sz="1200" dirty="0">
                <a:solidFill>
                  <a:srgbClr val="4D4D4D"/>
                </a:solidFill>
                <a:latin typeface="Arial"/>
                <a:ea typeface="Arial"/>
                <a:cs typeface="Arial"/>
                <a:sym typeface="Arial"/>
              </a:rPr>
              <a:t> </a:t>
            </a:r>
            <a:r>
              <a:rPr lang="en-US" sz="2400" dirty="0">
                <a:solidFill>
                  <a:srgbClr val="FFFFFF"/>
                </a:solidFill>
                <a:highlight>
                  <a:schemeClr val="dk1"/>
                </a:highlight>
              </a:rPr>
              <a:t>can be translated servant, minister, or deacon</a:t>
            </a:r>
            <a:endParaRPr sz="2400" dirty="0">
              <a:solidFill>
                <a:srgbClr val="FFFFFF"/>
              </a:solidFill>
              <a:highlight>
                <a:schemeClr val="dk1"/>
              </a:highlight>
            </a:endParaRPr>
          </a:p>
          <a:p>
            <a:pPr marL="457200" lvl="0" indent="-381000" algn="l" rtl="0">
              <a:lnSpc>
                <a:spcPct val="100000"/>
              </a:lnSpc>
              <a:spcBef>
                <a:spcPts val="0"/>
              </a:spcBef>
              <a:spcAft>
                <a:spcPts val="0"/>
              </a:spcAft>
              <a:buClr>
                <a:srgbClr val="FFFFFF"/>
              </a:buClr>
              <a:buSzPts val="2400"/>
              <a:buChar char="•"/>
            </a:pPr>
            <a:r>
              <a:rPr lang="en-US" sz="2400" dirty="0">
                <a:solidFill>
                  <a:srgbClr val="FFFFFF"/>
                </a:solidFill>
                <a:highlight>
                  <a:schemeClr val="dk1"/>
                </a:highlight>
              </a:rPr>
              <a:t>“of the church at </a:t>
            </a:r>
            <a:r>
              <a:rPr lang="en-US" sz="2400" dirty="0" err="1">
                <a:solidFill>
                  <a:srgbClr val="FFFFFF"/>
                </a:solidFill>
                <a:highlight>
                  <a:schemeClr val="dk1"/>
                </a:highlight>
              </a:rPr>
              <a:t>Cenchreae</a:t>
            </a:r>
            <a:r>
              <a:rPr lang="en-US" sz="2400" dirty="0">
                <a:solidFill>
                  <a:srgbClr val="FFFFFF"/>
                </a:solidFill>
                <a:highlight>
                  <a:schemeClr val="dk1"/>
                </a:highlight>
              </a:rPr>
              <a:t>” leads to deacon</a:t>
            </a:r>
            <a:endParaRPr sz="2400" dirty="0">
              <a:solidFill>
                <a:srgbClr val="FFFFFF"/>
              </a:solidFill>
              <a:highlight>
                <a:schemeClr val="dk1"/>
              </a:highlight>
            </a:endParaRPr>
          </a:p>
          <a:p>
            <a:pPr marL="457200" lvl="0" indent="-381000" algn="l" rtl="0">
              <a:lnSpc>
                <a:spcPct val="100000"/>
              </a:lnSpc>
              <a:spcBef>
                <a:spcPts val="0"/>
              </a:spcBef>
              <a:spcAft>
                <a:spcPts val="0"/>
              </a:spcAft>
              <a:buClr>
                <a:srgbClr val="FFFFFF"/>
              </a:buClr>
              <a:buSzPts val="2400"/>
              <a:buChar char="•"/>
            </a:pPr>
            <a:r>
              <a:rPr lang="en-US" sz="2400" dirty="0">
                <a:solidFill>
                  <a:srgbClr val="FFFFFF"/>
                </a:solidFill>
                <a:highlight>
                  <a:schemeClr val="dk1"/>
                </a:highlight>
              </a:rPr>
              <a:t>Phoebe is the only named deacon of a church in Scripture</a:t>
            </a:r>
            <a:endParaRPr sz="2400" dirty="0">
              <a:solidFill>
                <a:srgbClr val="FFFFFF"/>
              </a:solidFill>
              <a:highlight>
                <a:schemeClr val="dk1"/>
              </a:highlight>
            </a:endParaRPr>
          </a:p>
          <a:p>
            <a:pPr marL="457200" lvl="0" indent="-381000" algn="l" rtl="0">
              <a:lnSpc>
                <a:spcPct val="100000"/>
              </a:lnSpc>
              <a:spcBef>
                <a:spcPts val="0"/>
              </a:spcBef>
              <a:spcAft>
                <a:spcPts val="0"/>
              </a:spcAft>
              <a:buClr>
                <a:srgbClr val="FFFFFF"/>
              </a:buClr>
              <a:buSzPts val="2400"/>
              <a:buChar char="•"/>
            </a:pPr>
            <a:r>
              <a:rPr lang="en-US" sz="2400" dirty="0">
                <a:solidFill>
                  <a:srgbClr val="FFFFFF"/>
                </a:solidFill>
                <a:highlight>
                  <a:schemeClr val="dk1"/>
                </a:highlight>
              </a:rPr>
              <a:t>Recognized by Clement of Alexandria and John Chrysostom</a:t>
            </a:r>
            <a:endParaRPr sz="2400" dirty="0">
              <a:solidFill>
                <a:srgbClr val="FFFFFF"/>
              </a:solidFill>
              <a:highlight>
                <a:schemeClr val="dk1"/>
              </a:highlight>
            </a:endParaRPr>
          </a:p>
          <a:p>
            <a:pPr marL="457200" lvl="0" indent="-381000" algn="l" rtl="0">
              <a:lnSpc>
                <a:spcPct val="100000"/>
              </a:lnSpc>
              <a:spcBef>
                <a:spcPts val="0"/>
              </a:spcBef>
              <a:spcAft>
                <a:spcPts val="0"/>
              </a:spcAft>
              <a:buClr>
                <a:srgbClr val="FFFFFF"/>
              </a:buClr>
              <a:buSzPts val="2400"/>
              <a:buChar char="•"/>
            </a:pPr>
            <a:r>
              <a:rPr lang="en-US" sz="2400" dirty="0">
                <a:solidFill>
                  <a:srgbClr val="FFFFFF"/>
                </a:solidFill>
                <a:highlight>
                  <a:schemeClr val="dk1"/>
                </a:highlight>
              </a:rPr>
              <a:t>Examples of female deacons in early church history</a:t>
            </a:r>
            <a:endParaRPr sz="2400" dirty="0">
              <a:solidFill>
                <a:srgbClr val="FFFFFF"/>
              </a:solidFill>
              <a:highlight>
                <a:schemeClr val="dk1"/>
              </a:highlight>
            </a:endParaRPr>
          </a:p>
          <a:p>
            <a:pPr marL="0" lvl="0" indent="0" algn="l" rtl="0">
              <a:lnSpc>
                <a:spcPct val="100000"/>
              </a:lnSpc>
              <a:spcBef>
                <a:spcPts val="800"/>
              </a:spcBef>
              <a:spcAft>
                <a:spcPts val="0"/>
              </a:spcAft>
              <a:buClr>
                <a:schemeClr val="dk1"/>
              </a:buClr>
              <a:buSzPts val="1100"/>
              <a:buNone/>
            </a:pPr>
            <a:endParaRPr sz="1800" dirty="0">
              <a:solidFill>
                <a:srgbClr val="FFFFFF"/>
              </a:solidFill>
              <a:highlight>
                <a:schemeClr val="dk1"/>
              </a:highlight>
            </a:endParaRPr>
          </a:p>
          <a:p>
            <a:pPr marL="0" lvl="0" indent="0" algn="l" rtl="0">
              <a:lnSpc>
                <a:spcPct val="100000"/>
              </a:lnSpc>
              <a:spcBef>
                <a:spcPts val="800"/>
              </a:spcBef>
              <a:spcAft>
                <a:spcPts val="0"/>
              </a:spcAft>
              <a:buNone/>
            </a:pPr>
            <a:endParaRPr sz="1200" dirty="0">
              <a:solidFill>
                <a:schemeClr val="dk1"/>
              </a:solidFill>
              <a:highlight>
                <a:srgbClr val="FFFFFF"/>
              </a:highlight>
              <a:latin typeface="Verdana"/>
              <a:ea typeface="Verdana"/>
              <a:cs typeface="Verdana"/>
              <a:sym typeface="Verdana"/>
            </a:endParaRPr>
          </a:p>
          <a:p>
            <a:pPr marL="0" lvl="0" indent="0" algn="l" rtl="0">
              <a:lnSpc>
                <a:spcPct val="100000"/>
              </a:lnSpc>
              <a:spcBef>
                <a:spcPts val="800"/>
              </a:spcBef>
              <a:spcAft>
                <a:spcPts val="800"/>
              </a:spcAft>
              <a:buNone/>
            </a:pPr>
            <a:endParaRPr sz="1200" dirty="0">
              <a:solidFill>
                <a:schemeClr val="dk1"/>
              </a:solidFill>
              <a:highlight>
                <a:srgbClr val="FFFFFF"/>
              </a:highlight>
              <a:latin typeface="Verdana"/>
              <a:ea typeface="Verdana"/>
              <a:cs typeface="Verdana"/>
              <a:sym typeface="Verdana"/>
            </a:endParaRPr>
          </a:p>
        </p:txBody>
      </p:sp>
      <p:sp>
        <p:nvSpPr>
          <p:cNvPr id="304" name="Google Shape;304;g73f948d678_0_14"/>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xEl>
                                              <p:pRg st="2" end="2"/>
                                            </p:txEl>
                                          </p:spTgt>
                                        </p:tgtEl>
                                        <p:attrNameLst>
                                          <p:attrName>style.visibility</p:attrName>
                                        </p:attrNameLst>
                                      </p:cBhvr>
                                      <p:to>
                                        <p:strVal val="visible"/>
                                      </p:to>
                                    </p:set>
                                    <p:animEffect transition="in" filter="fade">
                                      <p:cBhvr>
                                        <p:cTn id="7" dur="1000"/>
                                        <p:tgtEl>
                                          <p:spTgt spid="30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3">
                                            <p:txEl>
                                              <p:pRg st="3" end="3"/>
                                            </p:txEl>
                                          </p:spTgt>
                                        </p:tgtEl>
                                        <p:attrNameLst>
                                          <p:attrName>style.visibility</p:attrName>
                                        </p:attrNameLst>
                                      </p:cBhvr>
                                      <p:to>
                                        <p:strVal val="visible"/>
                                      </p:to>
                                    </p:set>
                                    <p:animEffect transition="in" filter="fade">
                                      <p:cBhvr>
                                        <p:cTn id="12" dur="1000"/>
                                        <p:tgtEl>
                                          <p:spTgt spid="30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3">
                                            <p:txEl>
                                              <p:pRg st="4" end="4"/>
                                            </p:txEl>
                                          </p:spTgt>
                                        </p:tgtEl>
                                        <p:attrNameLst>
                                          <p:attrName>style.visibility</p:attrName>
                                        </p:attrNameLst>
                                      </p:cBhvr>
                                      <p:to>
                                        <p:strVal val="visible"/>
                                      </p:to>
                                    </p:set>
                                    <p:animEffect transition="in" filter="fade">
                                      <p:cBhvr>
                                        <p:cTn id="17" dur="1000"/>
                                        <p:tgtEl>
                                          <p:spTgt spid="30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3">
                                            <p:txEl>
                                              <p:pRg st="5" end="5"/>
                                            </p:txEl>
                                          </p:spTgt>
                                        </p:tgtEl>
                                        <p:attrNameLst>
                                          <p:attrName>style.visibility</p:attrName>
                                        </p:attrNameLst>
                                      </p:cBhvr>
                                      <p:to>
                                        <p:strVal val="visible"/>
                                      </p:to>
                                    </p:set>
                                    <p:animEffect transition="in" filter="fade">
                                      <p:cBhvr>
                                        <p:cTn id="22" dur="1000"/>
                                        <p:tgtEl>
                                          <p:spTgt spid="30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3">
                                            <p:txEl>
                                              <p:pRg st="6" end="6"/>
                                            </p:txEl>
                                          </p:spTgt>
                                        </p:tgtEl>
                                        <p:attrNameLst>
                                          <p:attrName>style.visibility</p:attrName>
                                        </p:attrNameLst>
                                      </p:cBhvr>
                                      <p:to>
                                        <p:strVal val="visible"/>
                                      </p:to>
                                    </p:set>
                                    <p:animEffect transition="in" filter="fade">
                                      <p:cBhvr>
                                        <p:cTn id="27" dur="1000"/>
                                        <p:tgtEl>
                                          <p:spTgt spid="30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73f948d678_0_8"/>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Calibri"/>
              <a:buNone/>
            </a:pPr>
            <a:r>
              <a:rPr lang="en-US"/>
              <a:t>Phoebe (Romans 16:1-2)</a:t>
            </a:r>
            <a:endParaRPr/>
          </a:p>
        </p:txBody>
      </p:sp>
      <p:sp>
        <p:nvSpPr>
          <p:cNvPr id="310" name="Google Shape;310;g73f948d678_0_8"/>
          <p:cNvSpPr txBox="1">
            <a:spLocks noGrp="1"/>
          </p:cNvSpPr>
          <p:nvPr>
            <p:ph type="body" idx="1"/>
          </p:nvPr>
        </p:nvSpPr>
        <p:spPr>
          <a:xfrm>
            <a:off x="457200" y="1200150"/>
            <a:ext cx="8547300" cy="3394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US" sz="2400">
                <a:solidFill>
                  <a:srgbClr val="FFFFFF"/>
                </a:solidFill>
                <a:highlight>
                  <a:schemeClr val="dk1"/>
                </a:highlight>
              </a:rPr>
              <a:t>I commend to you our sister Phoebe, a deacon of the church at Cenchreae, so that you may welcome her in the Lord as is fitting for the saints, and help her in whatever she may require from you, for she has been a</a:t>
            </a:r>
            <a:r>
              <a:rPr lang="en-US" sz="2400">
                <a:solidFill>
                  <a:srgbClr val="FFFF00"/>
                </a:solidFill>
                <a:highlight>
                  <a:schemeClr val="dk1"/>
                </a:highlight>
              </a:rPr>
              <a:t> benefactor</a:t>
            </a:r>
            <a:r>
              <a:rPr lang="en-US" sz="2400">
                <a:solidFill>
                  <a:srgbClr val="FFFFFF"/>
                </a:solidFill>
                <a:highlight>
                  <a:schemeClr val="dk1"/>
                </a:highlight>
              </a:rPr>
              <a:t> of many and of myself as well.</a:t>
            </a:r>
            <a:endParaRPr sz="2400">
              <a:solidFill>
                <a:srgbClr val="FFFFFF"/>
              </a:solidFill>
              <a:highlight>
                <a:schemeClr val="dk1"/>
              </a:highlight>
            </a:endParaRPr>
          </a:p>
          <a:p>
            <a:pPr marL="0" lvl="0" indent="0" algn="l" rtl="0">
              <a:lnSpc>
                <a:spcPct val="100000"/>
              </a:lnSpc>
              <a:spcBef>
                <a:spcPts val="800"/>
              </a:spcBef>
              <a:spcAft>
                <a:spcPts val="0"/>
              </a:spcAft>
              <a:buClr>
                <a:schemeClr val="dk1"/>
              </a:buClr>
              <a:buSzPts val="1100"/>
              <a:buNone/>
            </a:pPr>
            <a:endParaRPr sz="1200">
              <a:solidFill>
                <a:srgbClr val="FFFFFF"/>
              </a:solidFill>
              <a:highlight>
                <a:schemeClr val="dk1"/>
              </a:highlight>
            </a:endParaRPr>
          </a:p>
          <a:p>
            <a:pPr marL="457200" lvl="0" indent="-381000" algn="l" rtl="0">
              <a:lnSpc>
                <a:spcPct val="100000"/>
              </a:lnSpc>
              <a:spcBef>
                <a:spcPts val="800"/>
              </a:spcBef>
              <a:spcAft>
                <a:spcPts val="0"/>
              </a:spcAft>
              <a:buClr>
                <a:srgbClr val="FFFFFF"/>
              </a:buClr>
              <a:buSzPts val="2400"/>
              <a:buChar char="•"/>
            </a:pPr>
            <a:r>
              <a:rPr lang="en-US" sz="2400">
                <a:solidFill>
                  <a:srgbClr val="FFFFFF"/>
                </a:solidFill>
                <a:highlight>
                  <a:schemeClr val="dk1"/>
                </a:highlight>
              </a:rPr>
              <a:t>προστάτις can also be translated patron, ruler, or leader.</a:t>
            </a:r>
            <a:endParaRPr sz="2400">
              <a:solidFill>
                <a:srgbClr val="FFFFFF"/>
              </a:solidFill>
              <a:highlight>
                <a:schemeClr val="dk1"/>
              </a:highlight>
            </a:endParaRPr>
          </a:p>
          <a:p>
            <a:pPr marL="457200" lvl="0" indent="-381000" algn="l" rtl="0">
              <a:lnSpc>
                <a:spcPct val="100000"/>
              </a:lnSpc>
              <a:spcBef>
                <a:spcPts val="0"/>
              </a:spcBef>
              <a:spcAft>
                <a:spcPts val="0"/>
              </a:spcAft>
              <a:buClr>
                <a:srgbClr val="FFFFFF"/>
              </a:buClr>
              <a:buSzPts val="2400"/>
              <a:buChar char="•"/>
            </a:pPr>
            <a:r>
              <a:rPr lang="en-US" sz="2400">
                <a:solidFill>
                  <a:srgbClr val="FFFFFF"/>
                </a:solidFill>
                <a:highlight>
                  <a:schemeClr val="dk1"/>
                </a:highlight>
              </a:rPr>
              <a:t>Phoebe was probably wealthy.</a:t>
            </a:r>
            <a:endParaRPr sz="2400">
              <a:solidFill>
                <a:srgbClr val="FFFFFF"/>
              </a:solidFill>
              <a:highlight>
                <a:schemeClr val="dk1"/>
              </a:highlight>
            </a:endParaRPr>
          </a:p>
          <a:p>
            <a:pPr marL="457200" lvl="0" indent="-381000" algn="l" rtl="0">
              <a:lnSpc>
                <a:spcPct val="100000"/>
              </a:lnSpc>
              <a:spcBef>
                <a:spcPts val="0"/>
              </a:spcBef>
              <a:spcAft>
                <a:spcPts val="0"/>
              </a:spcAft>
              <a:buClr>
                <a:srgbClr val="FFFFFF"/>
              </a:buClr>
              <a:buSzPts val="2400"/>
              <a:buChar char="•"/>
            </a:pPr>
            <a:r>
              <a:rPr lang="en-US" sz="2400">
                <a:solidFill>
                  <a:srgbClr val="FFFFFF"/>
                </a:solidFill>
                <a:highlight>
                  <a:schemeClr val="dk1"/>
                </a:highlight>
              </a:rPr>
              <a:t>In a culture focused on honor, patronage was integral to the social structure.</a:t>
            </a:r>
            <a:endParaRPr sz="2400">
              <a:solidFill>
                <a:srgbClr val="FFFFFF"/>
              </a:solidFill>
              <a:highlight>
                <a:schemeClr val="dk1"/>
              </a:highlight>
            </a:endParaRPr>
          </a:p>
          <a:p>
            <a:pPr marL="0" lvl="0" indent="0" algn="l" rtl="0">
              <a:lnSpc>
                <a:spcPct val="100000"/>
              </a:lnSpc>
              <a:spcBef>
                <a:spcPts val="800"/>
              </a:spcBef>
              <a:spcAft>
                <a:spcPts val="0"/>
              </a:spcAft>
              <a:buClr>
                <a:schemeClr val="dk1"/>
              </a:buClr>
              <a:buSzPts val="1100"/>
              <a:buNone/>
            </a:pPr>
            <a:endParaRPr sz="1800">
              <a:solidFill>
                <a:srgbClr val="FFFFFF"/>
              </a:solidFill>
              <a:highlight>
                <a:schemeClr val="dk1"/>
              </a:highlight>
            </a:endParaRPr>
          </a:p>
          <a:p>
            <a:pPr marL="0" lvl="0" indent="0" algn="l" rtl="0">
              <a:lnSpc>
                <a:spcPct val="100000"/>
              </a:lnSpc>
              <a:spcBef>
                <a:spcPts val="800"/>
              </a:spcBef>
              <a:spcAft>
                <a:spcPts val="0"/>
              </a:spcAft>
              <a:buNone/>
            </a:pPr>
            <a:endParaRPr sz="1200">
              <a:solidFill>
                <a:schemeClr val="dk1"/>
              </a:solidFill>
              <a:highlight>
                <a:srgbClr val="FFFFFF"/>
              </a:highlight>
              <a:latin typeface="Verdana"/>
              <a:ea typeface="Verdana"/>
              <a:cs typeface="Verdana"/>
              <a:sym typeface="Verdana"/>
            </a:endParaRPr>
          </a:p>
          <a:p>
            <a:pPr marL="0" lvl="0" indent="0" algn="l" rtl="0">
              <a:lnSpc>
                <a:spcPct val="100000"/>
              </a:lnSpc>
              <a:spcBef>
                <a:spcPts val="800"/>
              </a:spcBef>
              <a:spcAft>
                <a:spcPts val="800"/>
              </a:spcAft>
              <a:buNone/>
            </a:pPr>
            <a:endParaRPr sz="1200">
              <a:solidFill>
                <a:schemeClr val="dk1"/>
              </a:solidFill>
              <a:highlight>
                <a:srgbClr val="FFFFFF"/>
              </a:highlight>
              <a:latin typeface="Verdana"/>
              <a:ea typeface="Verdana"/>
              <a:cs typeface="Verdana"/>
              <a:sym typeface="Verdana"/>
            </a:endParaRPr>
          </a:p>
        </p:txBody>
      </p:sp>
      <p:sp>
        <p:nvSpPr>
          <p:cNvPr id="311" name="Google Shape;311;g73f948d678_0_8"/>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xEl>
                                              <p:pRg st="2" end="2"/>
                                            </p:txEl>
                                          </p:spTgt>
                                        </p:tgtEl>
                                        <p:attrNameLst>
                                          <p:attrName>style.visibility</p:attrName>
                                        </p:attrNameLst>
                                      </p:cBhvr>
                                      <p:to>
                                        <p:strVal val="visible"/>
                                      </p:to>
                                    </p:set>
                                    <p:animEffect transition="in" filter="fade">
                                      <p:cBhvr>
                                        <p:cTn id="7" dur="1000"/>
                                        <p:tgtEl>
                                          <p:spTgt spid="3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0">
                                            <p:txEl>
                                              <p:pRg st="3" end="3"/>
                                            </p:txEl>
                                          </p:spTgt>
                                        </p:tgtEl>
                                        <p:attrNameLst>
                                          <p:attrName>style.visibility</p:attrName>
                                        </p:attrNameLst>
                                      </p:cBhvr>
                                      <p:to>
                                        <p:strVal val="visible"/>
                                      </p:to>
                                    </p:set>
                                    <p:animEffect transition="in" filter="fade">
                                      <p:cBhvr>
                                        <p:cTn id="12" dur="1000"/>
                                        <p:tgtEl>
                                          <p:spTgt spid="3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0">
                                            <p:txEl>
                                              <p:pRg st="4" end="4"/>
                                            </p:txEl>
                                          </p:spTgt>
                                        </p:tgtEl>
                                        <p:attrNameLst>
                                          <p:attrName>style.visibility</p:attrName>
                                        </p:attrNameLst>
                                      </p:cBhvr>
                                      <p:to>
                                        <p:strVal val="visible"/>
                                      </p:to>
                                    </p:set>
                                    <p:animEffect transition="in" filter="fade">
                                      <p:cBhvr>
                                        <p:cTn id="17" dur="1000"/>
                                        <p:tgtEl>
                                          <p:spTgt spid="3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6f8bc6b350_2_71"/>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lt1"/>
              </a:buClr>
              <a:buSzPts val="4400"/>
              <a:buFont typeface="Calibri"/>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textRoundtripDataId="2"/>
                  </a:ext>
                </a:extLst>
              </a:rPr>
              <a:t>Junia</a:t>
            </a:r>
            <a:endParaRPr/>
          </a:p>
        </p:txBody>
      </p:sp>
      <p:sp>
        <p:nvSpPr>
          <p:cNvPr id="317" name="Google Shape;317;g6f8bc6b350_2_71"/>
          <p:cNvSpPr txBox="1">
            <a:spLocks noGrp="1"/>
          </p:cNvSpPr>
          <p:nvPr>
            <p:ph type="body" idx="1"/>
          </p:nvPr>
        </p:nvSpPr>
        <p:spPr>
          <a:xfrm>
            <a:off x="457200" y="958325"/>
            <a:ext cx="8229600" cy="3919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None/>
            </a:pPr>
            <a:r>
              <a:rPr lang="en-US" sz="3000">
                <a:solidFill>
                  <a:srgbClr val="FFFFFF"/>
                </a:solidFill>
                <a:highlight>
                  <a:schemeClr val="dk1"/>
                </a:highlight>
              </a:rPr>
              <a:t>Greet Andronicus and </a:t>
            </a:r>
            <a:r>
              <a:rPr lang="en-US" sz="3000">
                <a:solidFill>
                  <a:srgbClr val="FFFF00"/>
                </a:solidFill>
                <a:highlight>
                  <a:schemeClr val="dk1"/>
                </a:highlight>
              </a:rPr>
              <a:t>Junia</a:t>
            </a:r>
            <a:r>
              <a:rPr lang="en-US" sz="3000">
                <a:solidFill>
                  <a:srgbClr val="FFFFFF"/>
                </a:solidFill>
                <a:highlight>
                  <a:schemeClr val="dk1"/>
                </a:highlight>
              </a:rPr>
              <a:t>, my relatives who were in prison with me; they are prominent among the </a:t>
            </a:r>
            <a:r>
              <a:rPr lang="en-US" sz="3000">
                <a:solidFill>
                  <a:srgbClr val="FFFF00"/>
                </a:solidFill>
                <a:highlight>
                  <a:schemeClr val="dk1"/>
                </a:highlight>
              </a:rPr>
              <a:t>apostles</a:t>
            </a:r>
            <a:r>
              <a:rPr lang="en-US" sz="3000">
                <a:solidFill>
                  <a:srgbClr val="FFFFFF"/>
                </a:solidFill>
                <a:highlight>
                  <a:schemeClr val="dk1"/>
                </a:highlight>
              </a:rPr>
              <a:t>, and they were in Christ before I was.</a:t>
            </a:r>
            <a:endParaRPr sz="3000">
              <a:solidFill>
                <a:srgbClr val="FFFFFF"/>
              </a:solidFill>
              <a:highlight>
                <a:schemeClr val="dk1"/>
              </a:highlight>
            </a:endParaRPr>
          </a:p>
          <a:p>
            <a:pPr marL="457200" lvl="0" indent="-419100" algn="l" rtl="0">
              <a:lnSpc>
                <a:spcPct val="100000"/>
              </a:lnSpc>
              <a:spcBef>
                <a:spcPts val="800"/>
              </a:spcBef>
              <a:spcAft>
                <a:spcPts val="0"/>
              </a:spcAft>
              <a:buClr>
                <a:srgbClr val="FFFFFF"/>
              </a:buClr>
              <a:buSzPts val="3000"/>
              <a:buChar char="•"/>
            </a:pPr>
            <a:r>
              <a:rPr lang="en-US" sz="3000">
                <a:solidFill>
                  <a:srgbClr val="FFFFFF"/>
                </a:solidFill>
                <a:highlight>
                  <a:schemeClr val="dk1"/>
                </a:highlight>
              </a:rPr>
              <a:t>Junia is attested as female by the church fathers.</a:t>
            </a:r>
            <a:endParaRPr sz="3000">
              <a:solidFill>
                <a:srgbClr val="FFFFFF"/>
              </a:solidFill>
              <a:highlight>
                <a:schemeClr val="dk1"/>
              </a:highlight>
            </a:endParaRPr>
          </a:p>
          <a:p>
            <a:pPr marL="457200" lvl="0" indent="-419100" algn="l" rtl="0">
              <a:lnSpc>
                <a:spcPct val="100000"/>
              </a:lnSpc>
              <a:spcBef>
                <a:spcPts val="0"/>
              </a:spcBef>
              <a:spcAft>
                <a:spcPts val="0"/>
              </a:spcAft>
              <a:buClr>
                <a:srgbClr val="FFFFFF"/>
              </a:buClr>
              <a:buSzPts val="3000"/>
              <a:buChar char="•"/>
            </a:pPr>
            <a:r>
              <a:rPr lang="en-US" sz="3000">
                <a:solidFill>
                  <a:srgbClr val="FFFFFF"/>
                </a:solidFill>
                <a:highlight>
                  <a:schemeClr val="dk1"/>
                </a:highlight>
              </a:rPr>
              <a:t>Female Junia is supported by the text.</a:t>
            </a:r>
            <a:endParaRPr sz="3000">
              <a:solidFill>
                <a:srgbClr val="FFFFFF"/>
              </a:solidFill>
              <a:highlight>
                <a:schemeClr val="dk1"/>
              </a:highlight>
            </a:endParaRPr>
          </a:p>
          <a:p>
            <a:pPr marL="457200" lvl="0" indent="-419100" algn="l" rtl="0">
              <a:lnSpc>
                <a:spcPct val="100000"/>
              </a:lnSpc>
              <a:spcBef>
                <a:spcPts val="0"/>
              </a:spcBef>
              <a:spcAft>
                <a:spcPts val="0"/>
              </a:spcAft>
              <a:buClr>
                <a:srgbClr val="FFFFFF"/>
              </a:buClr>
              <a:buSzPts val="3000"/>
              <a:buChar char="•"/>
            </a:pPr>
            <a:r>
              <a:rPr lang="en-US" sz="3000">
                <a:solidFill>
                  <a:srgbClr val="FFFFFF"/>
                </a:solidFill>
                <a:highlight>
                  <a:schemeClr val="dk1"/>
                </a:highlight>
              </a:rPr>
              <a:t>In late 1800s, some decided Junia was Junias.</a:t>
            </a:r>
            <a:endParaRPr sz="3000">
              <a:solidFill>
                <a:srgbClr val="FFFFFF"/>
              </a:solidFill>
              <a:highlight>
                <a:schemeClr val="dk1"/>
              </a:highlight>
            </a:endParaRPr>
          </a:p>
          <a:p>
            <a:pPr marL="457200" lvl="0" indent="-419100" algn="l" rtl="0">
              <a:lnSpc>
                <a:spcPct val="100000"/>
              </a:lnSpc>
              <a:spcBef>
                <a:spcPts val="0"/>
              </a:spcBef>
              <a:spcAft>
                <a:spcPts val="0"/>
              </a:spcAft>
              <a:buClr>
                <a:srgbClr val="FFFFFF"/>
              </a:buClr>
              <a:buSzPts val="3000"/>
              <a:buChar char="•"/>
            </a:pPr>
            <a:r>
              <a:rPr lang="en-US" sz="3000">
                <a:solidFill>
                  <a:srgbClr val="FFFFFF"/>
                </a:solidFill>
                <a:highlight>
                  <a:schemeClr val="dk1"/>
                </a:highlight>
              </a:rPr>
              <a:t>“prominent among” versus “well known by”</a:t>
            </a:r>
            <a:endParaRPr sz="3000">
              <a:solidFill>
                <a:srgbClr val="FFFFFF"/>
              </a:solidFill>
              <a:highlight>
                <a:schemeClr val="dk1"/>
              </a:highlight>
            </a:endParaRPr>
          </a:p>
          <a:p>
            <a:pPr marL="457200" lvl="0" indent="-419100" algn="l" rtl="0">
              <a:lnSpc>
                <a:spcPct val="100000"/>
              </a:lnSpc>
              <a:spcBef>
                <a:spcPts val="0"/>
              </a:spcBef>
              <a:spcAft>
                <a:spcPts val="0"/>
              </a:spcAft>
              <a:buClr>
                <a:srgbClr val="FFFFFF"/>
              </a:buClr>
              <a:buSzPts val="3000"/>
              <a:buChar char="•"/>
            </a:pPr>
            <a:r>
              <a:rPr lang="en-US" sz="3000">
                <a:solidFill>
                  <a:srgbClr val="FFFFFF"/>
                </a:solidFill>
                <a:highlight>
                  <a:schemeClr val="dk1"/>
                </a:highlight>
              </a:rPr>
              <a:t>What is an apostle in this context?</a:t>
            </a:r>
            <a:endParaRPr sz="3000">
              <a:solidFill>
                <a:srgbClr val="FFFFFF"/>
              </a:solidFill>
              <a:highlight>
                <a:schemeClr val="dk1"/>
              </a:highlight>
            </a:endParaRPr>
          </a:p>
        </p:txBody>
      </p:sp>
      <p:sp>
        <p:nvSpPr>
          <p:cNvPr id="318" name="Google Shape;318;g6f8bc6b350_2_71"/>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
                                            <p:txEl>
                                              <p:pRg st="0" end="0"/>
                                            </p:txEl>
                                          </p:spTgt>
                                        </p:tgtEl>
                                        <p:attrNameLst>
                                          <p:attrName>style.visibility</p:attrName>
                                        </p:attrNameLst>
                                      </p:cBhvr>
                                      <p:to>
                                        <p:strVal val="visible"/>
                                      </p:to>
                                    </p:set>
                                    <p:animEffect transition="in" filter="fade">
                                      <p:cBhvr>
                                        <p:cTn id="7" dur="1000"/>
                                        <p:tgtEl>
                                          <p:spTgt spid="3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7">
                                            <p:txEl>
                                              <p:pRg st="1" end="1"/>
                                            </p:txEl>
                                          </p:spTgt>
                                        </p:tgtEl>
                                        <p:attrNameLst>
                                          <p:attrName>style.visibility</p:attrName>
                                        </p:attrNameLst>
                                      </p:cBhvr>
                                      <p:to>
                                        <p:strVal val="visible"/>
                                      </p:to>
                                    </p:set>
                                    <p:animEffect transition="in" filter="fade">
                                      <p:cBhvr>
                                        <p:cTn id="12" dur="1000"/>
                                        <p:tgtEl>
                                          <p:spTgt spid="3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7">
                                            <p:txEl>
                                              <p:pRg st="2" end="2"/>
                                            </p:txEl>
                                          </p:spTgt>
                                        </p:tgtEl>
                                        <p:attrNameLst>
                                          <p:attrName>style.visibility</p:attrName>
                                        </p:attrNameLst>
                                      </p:cBhvr>
                                      <p:to>
                                        <p:strVal val="visible"/>
                                      </p:to>
                                    </p:set>
                                    <p:animEffect transition="in" filter="fade">
                                      <p:cBhvr>
                                        <p:cTn id="17" dur="1000"/>
                                        <p:tgtEl>
                                          <p:spTgt spid="3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7">
                                            <p:txEl>
                                              <p:pRg st="3" end="3"/>
                                            </p:txEl>
                                          </p:spTgt>
                                        </p:tgtEl>
                                        <p:attrNameLst>
                                          <p:attrName>style.visibility</p:attrName>
                                        </p:attrNameLst>
                                      </p:cBhvr>
                                      <p:to>
                                        <p:strVal val="visible"/>
                                      </p:to>
                                    </p:set>
                                    <p:animEffect transition="in" filter="fade">
                                      <p:cBhvr>
                                        <p:cTn id="22" dur="1000"/>
                                        <p:tgtEl>
                                          <p:spTgt spid="3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7">
                                            <p:txEl>
                                              <p:pRg st="4" end="4"/>
                                            </p:txEl>
                                          </p:spTgt>
                                        </p:tgtEl>
                                        <p:attrNameLst>
                                          <p:attrName>style.visibility</p:attrName>
                                        </p:attrNameLst>
                                      </p:cBhvr>
                                      <p:to>
                                        <p:strVal val="visible"/>
                                      </p:to>
                                    </p:set>
                                    <p:animEffect transition="in" filter="fade">
                                      <p:cBhvr>
                                        <p:cTn id="27" dur="1000"/>
                                        <p:tgtEl>
                                          <p:spTgt spid="3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7">
                                            <p:txEl>
                                              <p:pRg st="5" end="5"/>
                                            </p:txEl>
                                          </p:spTgt>
                                        </p:tgtEl>
                                        <p:attrNameLst>
                                          <p:attrName>style.visibility</p:attrName>
                                        </p:attrNameLst>
                                      </p:cBhvr>
                                      <p:to>
                                        <p:strVal val="visible"/>
                                      </p:to>
                                    </p:set>
                                    <p:animEffect transition="in" filter="fade">
                                      <p:cBhvr>
                                        <p:cTn id="32" dur="1000"/>
                                        <p:tgtEl>
                                          <p:spTgt spid="31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653428fdd7_1_11"/>
          <p:cNvSpPr txBox="1">
            <a:spLocks noGrp="1"/>
          </p:cNvSpPr>
          <p:nvPr>
            <p:ph type="title"/>
          </p:nvPr>
        </p:nvSpPr>
        <p:spPr>
          <a:xfrm>
            <a:off x="457200" y="205979"/>
            <a:ext cx="8229600" cy="857250"/>
          </a:xfrm>
          <a:noFill/>
          <a:ln>
            <a:noFill/>
          </a:ln>
        </p:spPr>
        <p:txBody>
          <a:bodyPr spcFirstLastPara="1" wrap="square" lIns="91425" tIns="45700" rIns="91425" bIns="45700" anchor="ctr" anchorCtr="0">
            <a:noAutofit/>
          </a:bodyPr>
          <a:lstStyle/>
          <a:p>
            <a:pPr lvl="0"/>
            <a:r>
              <a:rPr lang="en-US" sz="3600" dirty="0"/>
              <a:t>What can we say about Paul and Women?</a:t>
            </a:r>
          </a:p>
        </p:txBody>
      </p:sp>
      <p:sp>
        <p:nvSpPr>
          <p:cNvPr id="3" name="Content Placeholder 2">
            <a:extLst>
              <a:ext uri="{FF2B5EF4-FFF2-40B4-BE49-F238E27FC236}">
                <a16:creationId xmlns:a16="http://schemas.microsoft.com/office/drawing/2014/main" id="{AB85937C-F792-F8A0-A520-34BA66BEEAA8}"/>
              </a:ext>
            </a:extLst>
          </p:cNvPr>
          <p:cNvSpPr>
            <a:spLocks noGrp="1"/>
          </p:cNvSpPr>
          <p:nvPr>
            <p:ph idx="1"/>
          </p:nvPr>
        </p:nvSpPr>
        <p:spPr/>
        <p:txBody>
          <a:bodyPr>
            <a:normAutofit fontScale="85000" lnSpcReduction="20000"/>
          </a:bodyPr>
          <a:lstStyle/>
          <a:p>
            <a:r>
              <a:rPr lang="en-US" dirty="0"/>
              <a:t>Women are integral to Paul’s ministry.</a:t>
            </a:r>
          </a:p>
          <a:p>
            <a:r>
              <a:rPr lang="en-US" dirty="0"/>
              <a:t>Paul has women co-workers.</a:t>
            </a:r>
          </a:p>
          <a:p>
            <a:r>
              <a:rPr lang="en-US" dirty="0"/>
              <a:t>Paul has a woman patron (as do others).</a:t>
            </a:r>
          </a:p>
          <a:p>
            <a:r>
              <a:rPr lang="en-US" dirty="0"/>
              <a:t>Paul attests to women holding important leadership roles in the early church.</a:t>
            </a:r>
          </a:p>
          <a:p>
            <a:pPr lvl="1"/>
            <a:r>
              <a:rPr lang="en-US" dirty="0"/>
              <a:t>House church leaders, deacons, apostles, benefactors</a:t>
            </a:r>
          </a:p>
          <a:p>
            <a:r>
              <a:rPr lang="en-US" dirty="0"/>
              <a:t>These women work against our “traditional” readings of the “problematic” passages in 1 Cor and 1 Tim.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EACA-71AD-FD4C-B0B1-D21086F190CF}"/>
              </a:ext>
            </a:extLst>
          </p:cNvPr>
          <p:cNvSpPr>
            <a:spLocks noGrp="1"/>
          </p:cNvSpPr>
          <p:nvPr>
            <p:ph type="title"/>
          </p:nvPr>
        </p:nvSpPr>
        <p:spPr>
          <a:xfrm>
            <a:off x="3688080" y="206375"/>
            <a:ext cx="4998720" cy="857250"/>
          </a:xfrm>
        </p:spPr>
        <p:txBody>
          <a:bodyPr/>
          <a:lstStyle/>
          <a:p>
            <a:r>
              <a:rPr lang="en-US" dirty="0"/>
              <a:t>Next Week</a:t>
            </a:r>
          </a:p>
        </p:txBody>
      </p:sp>
      <p:sp>
        <p:nvSpPr>
          <p:cNvPr id="3" name="Content Placeholder 2">
            <a:extLst>
              <a:ext uri="{FF2B5EF4-FFF2-40B4-BE49-F238E27FC236}">
                <a16:creationId xmlns:a16="http://schemas.microsoft.com/office/drawing/2014/main" id="{4B48F12A-1BAE-4E41-A234-31557D285204}"/>
              </a:ext>
            </a:extLst>
          </p:cNvPr>
          <p:cNvSpPr>
            <a:spLocks noGrp="1"/>
          </p:cNvSpPr>
          <p:nvPr>
            <p:ph idx="1"/>
          </p:nvPr>
        </p:nvSpPr>
        <p:spPr>
          <a:xfrm>
            <a:off x="3688080" y="1200150"/>
            <a:ext cx="4998720" cy="3394075"/>
          </a:xfrm>
        </p:spPr>
        <p:txBody>
          <a:bodyPr>
            <a:normAutofit/>
          </a:bodyPr>
          <a:lstStyle/>
          <a:p>
            <a:r>
              <a:rPr lang="en-US" dirty="0"/>
              <a:t>Elders and Deacons</a:t>
            </a:r>
          </a:p>
          <a:p>
            <a:r>
              <a:rPr lang="en-US" dirty="0"/>
              <a:t>Read</a:t>
            </a:r>
          </a:p>
          <a:p>
            <a:pPr lvl="1"/>
            <a:r>
              <a:rPr lang="en-US" dirty="0"/>
              <a:t>1 Tim 3</a:t>
            </a:r>
          </a:p>
          <a:p>
            <a:pPr lvl="1"/>
            <a:r>
              <a:rPr lang="en-US" dirty="0"/>
              <a:t>Titus 1</a:t>
            </a:r>
          </a:p>
          <a:p>
            <a:pPr lvl="1"/>
            <a:r>
              <a:rPr lang="en-US" dirty="0"/>
              <a:t>Rom 16:1</a:t>
            </a:r>
          </a:p>
        </p:txBody>
      </p:sp>
      <p:pic>
        <p:nvPicPr>
          <p:cNvPr id="4" name="Picture 3">
            <a:extLst>
              <a:ext uri="{FF2B5EF4-FFF2-40B4-BE49-F238E27FC236}">
                <a16:creationId xmlns:a16="http://schemas.microsoft.com/office/drawing/2014/main" id="{34BC33B9-3A4E-AF68-7954-CB573BF630E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91770" y="6043"/>
            <a:ext cx="3292823" cy="5131413"/>
          </a:xfrm>
          <a:prstGeom prst="rect">
            <a:avLst/>
          </a:prstGeom>
        </p:spPr>
      </p:pic>
    </p:spTree>
    <p:extLst>
      <p:ext uri="{BB962C8B-B14F-4D97-AF65-F5344CB8AC3E}">
        <p14:creationId xmlns:p14="http://schemas.microsoft.com/office/powerpoint/2010/main" val="62247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50E64-3314-514B-E5B9-5BDD1C91E0F5}"/>
              </a:ext>
            </a:extLst>
          </p:cNvPr>
          <p:cNvSpPr>
            <a:spLocks noGrp="1"/>
          </p:cNvSpPr>
          <p:nvPr>
            <p:ph type="title"/>
          </p:nvPr>
        </p:nvSpPr>
        <p:spPr/>
        <p:txBody>
          <a:bodyPr/>
          <a:lstStyle/>
          <a:p>
            <a:r>
              <a:rPr lang="en-US" dirty="0" err="1"/>
              <a:t>www.SteppingIntoTheJordan.com</a:t>
            </a:r>
            <a:endParaRPr lang="en-US" dirty="0"/>
          </a:p>
        </p:txBody>
      </p:sp>
      <p:pic>
        <p:nvPicPr>
          <p:cNvPr id="3" name="Picture 2">
            <a:extLst>
              <a:ext uri="{FF2B5EF4-FFF2-40B4-BE49-F238E27FC236}">
                <a16:creationId xmlns:a16="http://schemas.microsoft.com/office/drawing/2014/main" id="{694A2805-2932-6E43-0066-D49D94A2973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23975" y="1108354"/>
            <a:ext cx="6496050" cy="3829167"/>
          </a:xfrm>
          <a:prstGeom prst="rect">
            <a:avLst/>
          </a:prstGeom>
        </p:spPr>
      </p:pic>
    </p:spTree>
    <p:extLst>
      <p:ext uri="{BB962C8B-B14F-4D97-AF65-F5344CB8AC3E}">
        <p14:creationId xmlns:p14="http://schemas.microsoft.com/office/powerpoint/2010/main" val="147146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F5437-7D7C-26C6-4080-CFD92F52E039}"/>
              </a:ext>
            </a:extLst>
          </p:cNvPr>
          <p:cNvSpPr>
            <a:spLocks noGrp="1"/>
          </p:cNvSpPr>
          <p:nvPr>
            <p:ph type="title"/>
          </p:nvPr>
        </p:nvSpPr>
        <p:spPr/>
        <p:txBody>
          <a:bodyPr/>
          <a:lstStyle/>
          <a:p>
            <a:r>
              <a:rPr lang="en-US" dirty="0"/>
              <a:t>Direct Link</a:t>
            </a:r>
          </a:p>
        </p:txBody>
      </p:sp>
      <p:sp>
        <p:nvSpPr>
          <p:cNvPr id="3" name="TextBox 2">
            <a:extLst>
              <a:ext uri="{FF2B5EF4-FFF2-40B4-BE49-F238E27FC236}">
                <a16:creationId xmlns:a16="http://schemas.microsoft.com/office/drawing/2014/main" id="{C29D98B9-52CD-FFB8-C75F-F2C41045FC49}"/>
              </a:ext>
            </a:extLst>
          </p:cNvPr>
          <p:cNvSpPr txBox="1"/>
          <p:nvPr/>
        </p:nvSpPr>
        <p:spPr>
          <a:xfrm>
            <a:off x="904240" y="1849120"/>
            <a:ext cx="7538720" cy="461665"/>
          </a:xfrm>
          <a:prstGeom prst="rect">
            <a:avLst/>
          </a:prstGeom>
          <a:noFill/>
        </p:spPr>
        <p:txBody>
          <a:bodyPr wrap="square" rtlCol="0">
            <a:spAutoFit/>
          </a:bodyPr>
          <a:lstStyle/>
          <a:p>
            <a:pPr algn="ctr"/>
            <a:r>
              <a:rPr lang="en-US" sz="2400" dirty="0">
                <a:hlinkClick r:id="rId2">
                  <a:extLst>
                    <a:ext uri="{A12FA001-AC4F-418D-AE19-62706E023703}">
                      <ahyp:hlinkClr xmlns:ahyp="http://schemas.microsoft.com/office/drawing/2018/hyperlinkcolor" val="tx"/>
                    </a:ext>
                  </a:extLst>
                </a:hlinkClick>
              </a:rPr>
              <a:t>https://steppingintothejordan.com/study-trips/</a:t>
            </a:r>
            <a:endParaRPr lang="en-US" sz="2400" dirty="0"/>
          </a:p>
        </p:txBody>
      </p:sp>
    </p:spTree>
    <p:extLst>
      <p:ext uri="{BB962C8B-B14F-4D97-AF65-F5344CB8AC3E}">
        <p14:creationId xmlns:p14="http://schemas.microsoft.com/office/powerpoint/2010/main" val="397477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6D9713-5CBB-0CA4-FEFA-34809EE9173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8038" y="9526"/>
            <a:ext cx="8607924" cy="5143499"/>
          </a:xfrm>
          <a:prstGeom prst="rect">
            <a:avLst/>
          </a:prstGeom>
        </p:spPr>
      </p:pic>
      <p:sp>
        <p:nvSpPr>
          <p:cNvPr id="4" name="Title 3"/>
          <p:cNvSpPr>
            <a:spLocks noGrp="1"/>
          </p:cNvSpPr>
          <p:nvPr>
            <p:ph type="ctrTitle" idx="4294967295"/>
          </p:nvPr>
        </p:nvSpPr>
        <p:spPr>
          <a:xfrm>
            <a:off x="0" y="3829050"/>
            <a:ext cx="6391275" cy="1314450"/>
          </a:xfrm>
        </p:spPr>
        <p:txBody>
          <a:bodyPr>
            <a:normAutofit/>
          </a:bodyPr>
          <a:lstStyle/>
          <a:p>
            <a:r>
              <a:rPr lang="en-US" sz="6000" dirty="0">
                <a:effectLst>
                  <a:outerShdw blurRad="50800" dist="38100" algn="l" rotWithShape="0">
                    <a:prstClr val="black">
                      <a:alpha val="40000"/>
                    </a:prstClr>
                  </a:outerShdw>
                </a:effectLst>
              </a:rPr>
              <a:t>Paul and Women</a:t>
            </a:r>
          </a:p>
        </p:txBody>
      </p:sp>
    </p:spTree>
    <p:extLst>
      <p:ext uri="{BB962C8B-B14F-4D97-AF65-F5344CB8AC3E}">
        <p14:creationId xmlns:p14="http://schemas.microsoft.com/office/powerpoint/2010/main" val="637026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7376C-CCAA-7242-DE66-610F8E59E2F8}"/>
              </a:ext>
            </a:extLst>
          </p:cNvPr>
          <p:cNvSpPr>
            <a:spLocks noGrp="1"/>
          </p:cNvSpPr>
          <p:nvPr>
            <p:ph type="title"/>
          </p:nvPr>
        </p:nvSpPr>
        <p:spPr/>
        <p:txBody>
          <a:bodyPr/>
          <a:lstStyle/>
          <a:p>
            <a:r>
              <a:rPr lang="en-US" dirty="0"/>
              <a:t>Some Background</a:t>
            </a:r>
          </a:p>
        </p:txBody>
      </p:sp>
      <p:sp>
        <p:nvSpPr>
          <p:cNvPr id="3" name="TextBox 2">
            <a:extLst>
              <a:ext uri="{FF2B5EF4-FFF2-40B4-BE49-F238E27FC236}">
                <a16:creationId xmlns:a16="http://schemas.microsoft.com/office/drawing/2014/main" id="{3D1F7725-988B-3F7F-D27E-2C5733BE5E47}"/>
              </a:ext>
            </a:extLst>
          </p:cNvPr>
          <p:cNvSpPr txBox="1"/>
          <p:nvPr/>
        </p:nvSpPr>
        <p:spPr>
          <a:xfrm>
            <a:off x="457200" y="1140589"/>
            <a:ext cx="8229600" cy="2862322"/>
          </a:xfrm>
          <a:prstGeom prst="rect">
            <a:avLst/>
          </a:prstGeom>
          <a:noFill/>
        </p:spPr>
        <p:txBody>
          <a:bodyPr wrap="square" rtlCol="0">
            <a:spAutoFit/>
          </a:bodyPr>
          <a:lstStyle/>
          <a:p>
            <a:r>
              <a:rPr lang="en-US" dirty="0"/>
              <a:t>News of this came to the ears of the church in Jerusalem, and they sent </a:t>
            </a:r>
            <a:r>
              <a:rPr lang="en-US" dirty="0">
                <a:solidFill>
                  <a:srgbClr val="FFFF00"/>
                </a:solidFill>
              </a:rPr>
              <a:t>Barnabas</a:t>
            </a:r>
            <a:r>
              <a:rPr lang="en-US" dirty="0"/>
              <a:t> to Antioch. When he came and saw the grace of God, he rejoiced, and he exhorted them all to remain faithful to the Lord with steadfast devotion; </a:t>
            </a:r>
            <a:r>
              <a:rPr lang="en-US" dirty="0">
                <a:solidFill>
                  <a:srgbClr val="FFFF00"/>
                </a:solidFill>
              </a:rPr>
              <a:t>for he was a good man, full of the Holy Spirit and of faith</a:t>
            </a:r>
            <a:r>
              <a:rPr lang="en-US" dirty="0"/>
              <a:t>. And a great many people were brought to the Lord. Then </a:t>
            </a:r>
            <a:r>
              <a:rPr lang="en-US" dirty="0">
                <a:solidFill>
                  <a:srgbClr val="FFFF00"/>
                </a:solidFill>
              </a:rPr>
              <a:t>Barnabas</a:t>
            </a:r>
            <a:r>
              <a:rPr lang="en-US" dirty="0"/>
              <a:t> went to Tarsus to look for </a:t>
            </a:r>
            <a:r>
              <a:rPr lang="en-US" dirty="0">
                <a:solidFill>
                  <a:srgbClr val="FFFF00"/>
                </a:solidFill>
              </a:rPr>
              <a:t>Saul</a:t>
            </a:r>
            <a:r>
              <a:rPr lang="en-US" dirty="0"/>
              <a:t>, and when he had found him, </a:t>
            </a:r>
            <a:r>
              <a:rPr lang="en-US" dirty="0">
                <a:solidFill>
                  <a:srgbClr val="FFFF00"/>
                </a:solidFill>
              </a:rPr>
              <a:t>he brought him to Antioch</a:t>
            </a:r>
            <a:r>
              <a:rPr lang="en-US" dirty="0"/>
              <a:t>. So it was that for an entire year they met with the church and taught a great many people, and it was in Antioch that the disciples were first called “Christians.”</a:t>
            </a:r>
          </a:p>
          <a:p>
            <a:endParaRPr lang="en-US" dirty="0"/>
          </a:p>
          <a:p>
            <a:pPr algn="r"/>
            <a:r>
              <a:rPr lang="en-US" dirty="0"/>
              <a:t>Acts 11:22–26 (NRSV)</a:t>
            </a:r>
          </a:p>
        </p:txBody>
      </p:sp>
      <p:sp>
        <p:nvSpPr>
          <p:cNvPr id="4" name="TextBox 3">
            <a:extLst>
              <a:ext uri="{FF2B5EF4-FFF2-40B4-BE49-F238E27FC236}">
                <a16:creationId xmlns:a16="http://schemas.microsoft.com/office/drawing/2014/main" id="{1728EEED-B70D-963A-5A60-EDE83642D450}"/>
              </a:ext>
            </a:extLst>
          </p:cNvPr>
          <p:cNvSpPr txBox="1"/>
          <p:nvPr/>
        </p:nvSpPr>
        <p:spPr>
          <a:xfrm>
            <a:off x="457200" y="4181475"/>
            <a:ext cx="8229600" cy="584775"/>
          </a:xfrm>
          <a:prstGeom prst="rect">
            <a:avLst/>
          </a:prstGeom>
          <a:noFill/>
        </p:spPr>
        <p:txBody>
          <a:bodyPr wrap="square" rtlCol="0">
            <a:spAutoFit/>
          </a:bodyPr>
          <a:lstStyle/>
          <a:p>
            <a:pPr algn="ctr"/>
            <a:r>
              <a:rPr lang="en-US" sz="3200" dirty="0"/>
              <a:t>Who is the “leader” between these two?</a:t>
            </a:r>
          </a:p>
        </p:txBody>
      </p:sp>
    </p:spTree>
    <p:extLst>
      <p:ext uri="{BB962C8B-B14F-4D97-AF65-F5344CB8AC3E}">
        <p14:creationId xmlns:p14="http://schemas.microsoft.com/office/powerpoint/2010/main" val="254285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1F7725-988B-3F7F-D27E-2C5733BE5E47}"/>
              </a:ext>
            </a:extLst>
          </p:cNvPr>
          <p:cNvSpPr txBox="1"/>
          <p:nvPr/>
        </p:nvSpPr>
        <p:spPr>
          <a:xfrm>
            <a:off x="457200" y="266628"/>
            <a:ext cx="8229600" cy="923330"/>
          </a:xfrm>
          <a:prstGeom prst="rect">
            <a:avLst/>
          </a:prstGeom>
          <a:noFill/>
        </p:spPr>
        <p:txBody>
          <a:bodyPr wrap="square" rtlCol="0">
            <a:spAutoFit/>
          </a:bodyPr>
          <a:lstStyle/>
          <a:p>
            <a:r>
              <a:rPr lang="en-US" dirty="0"/>
              <a:t>The disciples determined that according to their ability, each would send relief to the believers living in Judea; this they did, sending it to the elders by Barnabas and Saul.</a:t>
            </a:r>
          </a:p>
          <a:p>
            <a:pPr algn="r"/>
            <a:r>
              <a:rPr lang="en-US" dirty="0"/>
              <a:t>Acts 11:29–30</a:t>
            </a:r>
          </a:p>
        </p:txBody>
      </p:sp>
      <p:sp>
        <p:nvSpPr>
          <p:cNvPr id="4" name="TextBox 3">
            <a:extLst>
              <a:ext uri="{FF2B5EF4-FFF2-40B4-BE49-F238E27FC236}">
                <a16:creationId xmlns:a16="http://schemas.microsoft.com/office/drawing/2014/main" id="{1728EEED-B70D-963A-5A60-EDE83642D450}"/>
              </a:ext>
            </a:extLst>
          </p:cNvPr>
          <p:cNvSpPr txBox="1"/>
          <p:nvPr/>
        </p:nvSpPr>
        <p:spPr>
          <a:xfrm>
            <a:off x="457200" y="4524375"/>
            <a:ext cx="8229600" cy="523220"/>
          </a:xfrm>
          <a:prstGeom prst="rect">
            <a:avLst/>
          </a:prstGeom>
          <a:noFill/>
        </p:spPr>
        <p:txBody>
          <a:bodyPr wrap="square" rtlCol="0">
            <a:spAutoFit/>
          </a:bodyPr>
          <a:lstStyle/>
          <a:p>
            <a:pPr algn="ctr"/>
            <a:r>
              <a:rPr lang="en-US" sz="2800" dirty="0"/>
              <a:t>What do you notice about their names?</a:t>
            </a:r>
          </a:p>
        </p:txBody>
      </p:sp>
      <p:sp>
        <p:nvSpPr>
          <p:cNvPr id="7" name="TextBox 6">
            <a:extLst>
              <a:ext uri="{FF2B5EF4-FFF2-40B4-BE49-F238E27FC236}">
                <a16:creationId xmlns:a16="http://schemas.microsoft.com/office/drawing/2014/main" id="{2C27D443-A147-9B77-7ED8-3F9B888CDB50}"/>
              </a:ext>
            </a:extLst>
          </p:cNvPr>
          <p:cNvSpPr txBox="1"/>
          <p:nvPr/>
        </p:nvSpPr>
        <p:spPr>
          <a:xfrm>
            <a:off x="457200" y="1127348"/>
            <a:ext cx="8229600" cy="923330"/>
          </a:xfrm>
          <a:prstGeom prst="rect">
            <a:avLst/>
          </a:prstGeom>
          <a:noFill/>
        </p:spPr>
        <p:txBody>
          <a:bodyPr wrap="square" rtlCol="0">
            <a:spAutoFit/>
          </a:bodyPr>
          <a:lstStyle/>
          <a:p>
            <a:r>
              <a:rPr lang="en-US" dirty="0"/>
              <a:t>Then after completing their mission Barnabas and Saul returned to Jerusalem and brought with them John, whose other name was Mark.</a:t>
            </a:r>
          </a:p>
          <a:p>
            <a:pPr algn="r"/>
            <a:r>
              <a:rPr lang="en-US" dirty="0"/>
              <a:t>Acts 12:25</a:t>
            </a:r>
          </a:p>
        </p:txBody>
      </p:sp>
      <p:sp>
        <p:nvSpPr>
          <p:cNvPr id="8" name="TextBox 7">
            <a:extLst>
              <a:ext uri="{FF2B5EF4-FFF2-40B4-BE49-F238E27FC236}">
                <a16:creationId xmlns:a16="http://schemas.microsoft.com/office/drawing/2014/main" id="{0014030A-33B8-1774-1747-C2F54DA3099E}"/>
              </a:ext>
            </a:extLst>
          </p:cNvPr>
          <p:cNvSpPr txBox="1"/>
          <p:nvPr/>
        </p:nvSpPr>
        <p:spPr>
          <a:xfrm>
            <a:off x="457200" y="1988068"/>
            <a:ext cx="8229600" cy="923330"/>
          </a:xfrm>
          <a:prstGeom prst="rect">
            <a:avLst/>
          </a:prstGeom>
          <a:noFill/>
        </p:spPr>
        <p:txBody>
          <a:bodyPr wrap="square" rtlCol="0">
            <a:spAutoFit/>
          </a:bodyPr>
          <a:lstStyle/>
          <a:p>
            <a:r>
              <a:rPr lang="en-US" dirty="0"/>
              <a:t>While they were worshiping the Lord and fasting, the Holy Spirit said, “Set apart for me Barnabas and Saul for the work to which I have called them.”</a:t>
            </a:r>
          </a:p>
          <a:p>
            <a:pPr algn="r"/>
            <a:r>
              <a:rPr lang="en-US" dirty="0"/>
              <a:t>Acts 13:2</a:t>
            </a:r>
          </a:p>
        </p:txBody>
      </p:sp>
      <p:sp>
        <p:nvSpPr>
          <p:cNvPr id="9" name="TextBox 8">
            <a:extLst>
              <a:ext uri="{FF2B5EF4-FFF2-40B4-BE49-F238E27FC236}">
                <a16:creationId xmlns:a16="http://schemas.microsoft.com/office/drawing/2014/main" id="{4FEF058A-BA10-7A9C-049C-1C6AB7ED5D43}"/>
              </a:ext>
            </a:extLst>
          </p:cNvPr>
          <p:cNvSpPr txBox="1"/>
          <p:nvPr/>
        </p:nvSpPr>
        <p:spPr>
          <a:xfrm>
            <a:off x="457200" y="2848788"/>
            <a:ext cx="8229600" cy="923330"/>
          </a:xfrm>
          <a:prstGeom prst="rect">
            <a:avLst/>
          </a:prstGeom>
          <a:noFill/>
        </p:spPr>
        <p:txBody>
          <a:bodyPr wrap="square" rtlCol="0">
            <a:spAutoFit/>
          </a:bodyPr>
          <a:lstStyle/>
          <a:p>
            <a:r>
              <a:rPr lang="en-US" dirty="0"/>
              <a:t>He was with the proconsul, </a:t>
            </a:r>
            <a:r>
              <a:rPr lang="en-US" dirty="0" err="1"/>
              <a:t>Sergius</a:t>
            </a:r>
            <a:r>
              <a:rPr lang="en-US" dirty="0"/>
              <a:t> Paulus, an intelligent man, who summoned Barnabas and Saul and wanted to hear the word of God.</a:t>
            </a:r>
          </a:p>
          <a:p>
            <a:pPr algn="r"/>
            <a:r>
              <a:rPr lang="en-US" dirty="0"/>
              <a:t>Acts 13:7</a:t>
            </a:r>
          </a:p>
        </p:txBody>
      </p:sp>
      <p:sp>
        <p:nvSpPr>
          <p:cNvPr id="10" name="TextBox 9">
            <a:extLst>
              <a:ext uri="{FF2B5EF4-FFF2-40B4-BE49-F238E27FC236}">
                <a16:creationId xmlns:a16="http://schemas.microsoft.com/office/drawing/2014/main" id="{E0E1765A-20E0-70DD-8D88-231D13D16D0E}"/>
              </a:ext>
            </a:extLst>
          </p:cNvPr>
          <p:cNvSpPr txBox="1"/>
          <p:nvPr/>
        </p:nvSpPr>
        <p:spPr>
          <a:xfrm>
            <a:off x="457200" y="3709510"/>
            <a:ext cx="8229600" cy="923330"/>
          </a:xfrm>
          <a:prstGeom prst="rect">
            <a:avLst/>
          </a:prstGeom>
          <a:noFill/>
        </p:spPr>
        <p:txBody>
          <a:bodyPr wrap="square" rtlCol="0">
            <a:spAutoFit/>
          </a:bodyPr>
          <a:lstStyle/>
          <a:p>
            <a:r>
              <a:rPr lang="en-US" dirty="0"/>
              <a:t>As Paul and Barnabas were going out, the people urged them to speak about these things again the next sabbath.</a:t>
            </a:r>
          </a:p>
          <a:p>
            <a:pPr algn="r"/>
            <a:r>
              <a:rPr lang="en-US" dirty="0"/>
              <a:t>Acts 13:42</a:t>
            </a:r>
          </a:p>
        </p:txBody>
      </p:sp>
    </p:spTree>
    <p:extLst>
      <p:ext uri="{BB962C8B-B14F-4D97-AF65-F5344CB8AC3E}">
        <p14:creationId xmlns:p14="http://schemas.microsoft.com/office/powerpoint/2010/main" val="258372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C21FC-108B-C07C-C99D-45A2706C742C}"/>
              </a:ext>
            </a:extLst>
          </p:cNvPr>
          <p:cNvSpPr>
            <a:spLocks noGrp="1"/>
          </p:cNvSpPr>
          <p:nvPr>
            <p:ph type="title"/>
          </p:nvPr>
        </p:nvSpPr>
        <p:spPr/>
        <p:txBody>
          <a:bodyPr/>
          <a:lstStyle/>
          <a:p>
            <a:r>
              <a:rPr lang="en-US" dirty="0"/>
              <a:t>Name Order</a:t>
            </a:r>
          </a:p>
        </p:txBody>
      </p:sp>
      <p:sp>
        <p:nvSpPr>
          <p:cNvPr id="3" name="Content Placeholder 2">
            <a:extLst>
              <a:ext uri="{FF2B5EF4-FFF2-40B4-BE49-F238E27FC236}">
                <a16:creationId xmlns:a16="http://schemas.microsoft.com/office/drawing/2014/main" id="{96F1FAB3-77D5-243A-A5B5-28EA8C4D2E5F}"/>
              </a:ext>
            </a:extLst>
          </p:cNvPr>
          <p:cNvSpPr>
            <a:spLocks noGrp="1"/>
          </p:cNvSpPr>
          <p:nvPr>
            <p:ph idx="1"/>
          </p:nvPr>
        </p:nvSpPr>
        <p:spPr/>
        <p:txBody>
          <a:bodyPr>
            <a:normAutofit fontScale="92500" lnSpcReduction="10000"/>
          </a:bodyPr>
          <a:lstStyle/>
          <a:p>
            <a:r>
              <a:rPr lang="en-US" dirty="0"/>
              <a:t>The “senior” person is listed first.</a:t>
            </a:r>
          </a:p>
          <a:p>
            <a:r>
              <a:rPr lang="en-US" dirty="0"/>
              <a:t>Something happens on Cyprus that changes the dynamics between Barnabas and Saul.</a:t>
            </a:r>
          </a:p>
          <a:p>
            <a:pPr lvl="1"/>
            <a:r>
              <a:rPr lang="en-US" dirty="0"/>
              <a:t>Saul’s name shifts to Paul.</a:t>
            </a:r>
          </a:p>
          <a:p>
            <a:pPr lvl="1"/>
            <a:r>
              <a:rPr lang="en-US" dirty="0"/>
              <a:t>Name order shifts with it.</a:t>
            </a:r>
          </a:p>
          <a:p>
            <a:r>
              <a:rPr lang="en-US" dirty="0"/>
              <a:t>After Acts 13, Paul is </a:t>
            </a:r>
            <a:r>
              <a:rPr lang="en-US" b="1" i="1" dirty="0"/>
              <a:t>always</a:t>
            </a:r>
            <a:r>
              <a:rPr lang="en-US" dirty="0"/>
              <a:t> listed first, with the exception of Acts 14 in Lystra.</a:t>
            </a:r>
          </a:p>
        </p:txBody>
      </p:sp>
    </p:spTree>
    <p:extLst>
      <p:ext uri="{BB962C8B-B14F-4D97-AF65-F5344CB8AC3E}">
        <p14:creationId xmlns:p14="http://schemas.microsoft.com/office/powerpoint/2010/main" val="32414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CBEC8-4EF3-9415-6A87-0C1903606591}"/>
              </a:ext>
            </a:extLst>
          </p:cNvPr>
          <p:cNvSpPr>
            <a:spLocks noGrp="1"/>
          </p:cNvSpPr>
          <p:nvPr>
            <p:ph type="title"/>
          </p:nvPr>
        </p:nvSpPr>
        <p:spPr/>
        <p:txBody>
          <a:bodyPr/>
          <a:lstStyle/>
          <a:p>
            <a:r>
              <a:rPr lang="en-US" dirty="0"/>
              <a:t>The Lystra Incident</a:t>
            </a:r>
          </a:p>
        </p:txBody>
      </p:sp>
      <p:sp>
        <p:nvSpPr>
          <p:cNvPr id="3" name="TextBox 2">
            <a:extLst>
              <a:ext uri="{FF2B5EF4-FFF2-40B4-BE49-F238E27FC236}">
                <a16:creationId xmlns:a16="http://schemas.microsoft.com/office/drawing/2014/main" id="{07B42951-5FBF-E8F4-A1D4-6459DE6EC416}"/>
              </a:ext>
            </a:extLst>
          </p:cNvPr>
          <p:cNvSpPr txBox="1"/>
          <p:nvPr/>
        </p:nvSpPr>
        <p:spPr>
          <a:xfrm>
            <a:off x="457200" y="1279088"/>
            <a:ext cx="8229599" cy="2585323"/>
          </a:xfrm>
          <a:prstGeom prst="rect">
            <a:avLst/>
          </a:prstGeom>
          <a:noFill/>
        </p:spPr>
        <p:txBody>
          <a:bodyPr wrap="square" rtlCol="0">
            <a:spAutoFit/>
          </a:bodyPr>
          <a:lstStyle/>
          <a:p>
            <a:r>
              <a:rPr lang="en-US" dirty="0">
                <a:solidFill>
                  <a:srgbClr val="FFFF00"/>
                </a:solidFill>
              </a:rPr>
              <a:t>Barnabas they called Zeus, and Paul they called Hermes, because he was the chief speaker.</a:t>
            </a:r>
            <a:r>
              <a:rPr lang="en-US" dirty="0"/>
              <a:t> The priest of Zeus, whose temple was just outside the city, brought oxen and garlands to the gates; he and the crowds wanted to offer sacrifice. When the apostles Barnabas and Paul heard of it, they tore their clothes and rushed out into the crowd, shouting, “Friends, why are you doing this? We are mortals just like you, and we bring you good news, that you should turn from these worthless things to the living God, who made the heaven and the earth and the sea and all that is in them.</a:t>
            </a:r>
          </a:p>
          <a:p>
            <a:endParaRPr lang="en-US" dirty="0"/>
          </a:p>
          <a:p>
            <a:pPr algn="r"/>
            <a:r>
              <a:rPr lang="en-US" dirty="0"/>
              <a:t>Acts 14:12–15</a:t>
            </a:r>
          </a:p>
        </p:txBody>
      </p:sp>
      <p:sp>
        <p:nvSpPr>
          <p:cNvPr id="4" name="TextBox 3">
            <a:extLst>
              <a:ext uri="{FF2B5EF4-FFF2-40B4-BE49-F238E27FC236}">
                <a16:creationId xmlns:a16="http://schemas.microsoft.com/office/drawing/2014/main" id="{D015BEBD-BC53-72D4-7BCD-4CFFD1C28E37}"/>
              </a:ext>
            </a:extLst>
          </p:cNvPr>
          <p:cNvSpPr txBox="1"/>
          <p:nvPr/>
        </p:nvSpPr>
        <p:spPr>
          <a:xfrm>
            <a:off x="457199" y="4080270"/>
            <a:ext cx="8229599" cy="523220"/>
          </a:xfrm>
          <a:prstGeom prst="rect">
            <a:avLst/>
          </a:prstGeom>
          <a:noFill/>
        </p:spPr>
        <p:txBody>
          <a:bodyPr wrap="square" rtlCol="0">
            <a:spAutoFit/>
          </a:bodyPr>
          <a:lstStyle/>
          <a:p>
            <a:pPr algn="ctr"/>
            <a:r>
              <a:rPr lang="en-US" sz="2800" dirty="0"/>
              <a:t>What changed in the dynamics of this team?</a:t>
            </a:r>
          </a:p>
        </p:txBody>
      </p:sp>
    </p:spTree>
    <p:extLst>
      <p:ext uri="{BB962C8B-B14F-4D97-AF65-F5344CB8AC3E}">
        <p14:creationId xmlns:p14="http://schemas.microsoft.com/office/powerpoint/2010/main" val="19624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22152</TotalTime>
  <Words>2025</Words>
  <Application>Microsoft Macintosh PowerPoint</Application>
  <PresentationFormat>On-screen Show (16:9)</PresentationFormat>
  <Paragraphs>114</Paragraphs>
  <Slides>24</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Verdana</vt:lpstr>
      <vt:lpstr>Black</vt:lpstr>
      <vt:lpstr>Being God’s Image</vt:lpstr>
      <vt:lpstr>PowerPoint Presentation</vt:lpstr>
      <vt:lpstr>www.SteppingIntoTheJordan.com</vt:lpstr>
      <vt:lpstr>Direct Link</vt:lpstr>
      <vt:lpstr>Paul and Women</vt:lpstr>
      <vt:lpstr>Some Background</vt:lpstr>
      <vt:lpstr>PowerPoint Presentation</vt:lpstr>
      <vt:lpstr>Name Order</vt:lpstr>
      <vt:lpstr>The Lystra Incident</vt:lpstr>
      <vt:lpstr>PowerPoint Presentation</vt:lpstr>
      <vt:lpstr>PowerPoint Presentation</vt:lpstr>
      <vt:lpstr>PowerPoint Presentation</vt:lpstr>
      <vt:lpstr>PowerPoint Presentation</vt:lpstr>
      <vt:lpstr>What can we say about Priscilla?</vt:lpstr>
      <vt:lpstr>Romans 16</vt:lpstr>
      <vt:lpstr>PowerPoint Presentation</vt:lpstr>
      <vt:lpstr>PowerPoint Presentation</vt:lpstr>
      <vt:lpstr>PowerPoint Presentation</vt:lpstr>
      <vt:lpstr>Phoebe (Romans 16:1-2)</vt:lpstr>
      <vt:lpstr>Phoebe (Romans 16:1-2)</vt:lpstr>
      <vt:lpstr>Phoebe (Romans 16:1-2)</vt:lpstr>
      <vt:lpstr>Junia</vt:lpstr>
      <vt:lpstr>What can we say about Paul and Women?</vt:lpstr>
      <vt:lpstr>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Last Supper</dc:title>
  <dc:creator>Rob Kranz</dc:creator>
  <cp:lastModifiedBy>Rob Kranz</cp:lastModifiedBy>
  <cp:revision>1169</cp:revision>
  <cp:lastPrinted>2023-01-29T03:14:22Z</cp:lastPrinted>
  <dcterms:created xsi:type="dcterms:W3CDTF">2014-10-04T23:26:39Z</dcterms:created>
  <dcterms:modified xsi:type="dcterms:W3CDTF">2024-05-05T13:29:24Z</dcterms:modified>
</cp:coreProperties>
</file>