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649" r:id="rId2"/>
    <p:sldId id="1275" r:id="rId3"/>
    <p:sldId id="1278" r:id="rId4"/>
    <p:sldId id="315" r:id="rId5"/>
    <p:sldId id="309" r:id="rId6"/>
    <p:sldId id="1277" r:id="rId7"/>
    <p:sldId id="1262" r:id="rId8"/>
    <p:sldId id="1263" r:id="rId9"/>
    <p:sldId id="1264" r:id="rId10"/>
    <p:sldId id="1256" r:id="rId11"/>
    <p:sldId id="1260" r:id="rId12"/>
    <p:sldId id="1265" r:id="rId13"/>
    <p:sldId id="1266" r:id="rId14"/>
    <p:sldId id="1267" r:id="rId15"/>
    <p:sldId id="1268" r:id="rId16"/>
    <p:sldId id="1270" r:id="rId17"/>
    <p:sldId id="1271" r:id="rId18"/>
    <p:sldId id="1272" r:id="rId19"/>
    <p:sldId id="1274" r:id="rId20"/>
    <p:sldId id="1257" r:id="rId21"/>
    <p:sldId id="1258" r:id="rId22"/>
    <p:sldId id="1259" r:id="rId23"/>
    <p:sldId id="1276" r:id="rId24"/>
    <p:sldId id="1273" r:id="rId25"/>
    <p:sldId id="1269" r:id="rId26"/>
    <p:sldId id="281" r:id="rId27"/>
    <p:sldId id="791" r:id="rId28"/>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78"/>
    <p:restoredTop sz="92748"/>
  </p:normalViewPr>
  <p:slideViewPr>
    <p:cSldViewPr snapToGrid="0" snapToObjects="1">
      <p:cViewPr varScale="1">
        <p:scale>
          <a:sx n="134" d="100"/>
          <a:sy n="134" d="100"/>
        </p:scale>
        <p:origin x="376" y="176"/>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5/12/24</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5/12/24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71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6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53428fdd7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653428fdd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FAF2BD-C3A4-9C46-AA60-9B225535B038}" type="datetime1">
              <a:rPr lang="en-US" smtClean="0"/>
              <a:t>5/12/24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77D9C-21CA-A347-BF79-9272B049E90F}" type="datetime1">
              <a:rPr lang="en-US" smtClean="0"/>
              <a:t>5/12/24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E7530-D8EB-884C-AC33-3A22ED5BD00C}" type="datetime1">
              <a:rPr lang="en-US" smtClean="0"/>
              <a:t>5/12/24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D718F-07B1-084F-975A-027C40EEEFEF}" type="datetime1">
              <a:rPr lang="en-US" smtClean="0"/>
              <a:t>5/12/24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88EA9-15CC-B142-82E9-9AD924D3DDB0}" type="datetime1">
              <a:rPr lang="en-US" smtClean="0"/>
              <a:t>5/12/24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0EAA01-AB58-C141-89C8-9EC0EF3E8F40}" type="datetime1">
              <a:rPr lang="en-US" smtClean="0"/>
              <a:t>5/12/24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FAB16B-52E2-C247-BF5B-DCE008232514}" type="datetime1">
              <a:rPr lang="en-US" smtClean="0"/>
              <a:t>5/12/24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47471E-6AF1-184D-8253-F425BB940B8E}" type="datetime1">
              <a:rPr lang="en-US" smtClean="0"/>
              <a:t>5/12/24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179FC-1235-E945-A15D-3DDFDAB437AD}" type="datetime1">
              <a:rPr lang="en-US" smtClean="0"/>
              <a:t>5/12/24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E85C0-82BA-ED48-8DFE-0660873F0225}" type="datetime1">
              <a:rPr lang="en-US" smtClean="0"/>
              <a:t>5/12/24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C890F-8F4A-C64A-A25D-D675FE19A236}" type="datetime1">
              <a:rPr lang="en-US" smtClean="0"/>
              <a:t>5/12/24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F0894F-7010-7647-808B-4EACD22AA8B1}" type="datetime1">
              <a:rPr lang="en-US" smtClean="0"/>
              <a:t>5/12/24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2822" y="12859"/>
            <a:ext cx="5851178" cy="3146901"/>
          </a:xfrm>
        </p:spPr>
        <p:txBody>
          <a:bodyPr>
            <a:normAutofit/>
          </a:bodyPr>
          <a:lstStyle/>
          <a:p>
            <a:r>
              <a:rPr lang="en-US" sz="6000" dirty="0">
                <a:effectLst>
                  <a:outerShdw blurRad="50800" dist="38100" algn="l" rotWithShape="0">
                    <a:prstClr val="black">
                      <a:alpha val="40000"/>
                    </a:prstClr>
                  </a:outerShdw>
                </a:effectLst>
              </a:rPr>
              <a:t>Being</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God’s</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Image</a:t>
            </a:r>
          </a:p>
        </p:txBody>
      </p:sp>
      <p:sp>
        <p:nvSpPr>
          <p:cNvPr id="5" name="Subtitle 4"/>
          <p:cNvSpPr>
            <a:spLocks noGrp="1"/>
          </p:cNvSpPr>
          <p:nvPr>
            <p:ph type="subTitle" idx="1"/>
          </p:nvPr>
        </p:nvSpPr>
        <p:spPr>
          <a:xfrm>
            <a:off x="3302982" y="3482658"/>
            <a:ext cx="5851178"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Women and Men</a:t>
            </a:r>
            <a:br>
              <a:rPr lang="en-US" dirty="0">
                <a:solidFill>
                  <a:schemeClr val="tx1"/>
                </a:solidFill>
                <a:effectLst>
                  <a:outerShdw blurRad="50800" dist="38100" dir="18900000" algn="bl" rotWithShape="0">
                    <a:prstClr val="black">
                      <a:alpha val="40000"/>
                    </a:prstClr>
                  </a:outerShdw>
                </a:effectLst>
              </a:rPr>
            </a:br>
            <a:r>
              <a:rPr lang="en-US" dirty="0">
                <a:solidFill>
                  <a:schemeClr val="tx1"/>
                </a:solidFill>
                <a:effectLst>
                  <a:outerShdw blurRad="50800" dist="38100" dir="18900000" algn="bl" rotWithShape="0">
                    <a:prstClr val="black">
                      <a:alpha val="40000"/>
                    </a:prstClr>
                  </a:outerShdw>
                </a:effectLst>
              </a:rPr>
              <a:t>in the Kingdom of God</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079-DCCD-7B83-D6DE-E6AAF24EBE65}"/>
              </a:ext>
            </a:extLst>
          </p:cNvPr>
          <p:cNvSpPr>
            <a:spLocks noGrp="1"/>
          </p:cNvSpPr>
          <p:nvPr>
            <p:ph type="title"/>
          </p:nvPr>
        </p:nvSpPr>
        <p:spPr/>
        <p:txBody>
          <a:bodyPr/>
          <a:lstStyle/>
          <a:p>
            <a:r>
              <a:rPr lang="en-US" dirty="0"/>
              <a:t>Bishops</a:t>
            </a:r>
          </a:p>
        </p:txBody>
      </p:sp>
      <p:sp>
        <p:nvSpPr>
          <p:cNvPr id="4" name="TextBox 3">
            <a:extLst>
              <a:ext uri="{FF2B5EF4-FFF2-40B4-BE49-F238E27FC236}">
                <a16:creationId xmlns:a16="http://schemas.microsoft.com/office/drawing/2014/main" id="{85CDFD0F-EC23-2DB2-ACA0-2486756D153E}"/>
              </a:ext>
            </a:extLst>
          </p:cNvPr>
          <p:cNvSpPr txBox="1"/>
          <p:nvPr/>
        </p:nvSpPr>
        <p:spPr>
          <a:xfrm>
            <a:off x="314325" y="1140589"/>
            <a:ext cx="8515350" cy="3170099"/>
          </a:xfrm>
          <a:prstGeom prst="rect">
            <a:avLst/>
          </a:prstGeom>
          <a:noFill/>
        </p:spPr>
        <p:txBody>
          <a:bodyPr wrap="square">
            <a:spAutoFit/>
          </a:bodyPr>
          <a:lstStyle/>
          <a:p>
            <a:r>
              <a:rPr lang="en-US" sz="2000" dirty="0"/>
              <a:t>Now a bishop must be above reproach, married only once, temperate, sensible, respectable, hospitable, an apt teacher, not a drunkard, not violent but gentle, not quarrelsome, and not a lover of money. He must manage his own household well, keeping his children submissive and respectful in every way— for if someone does not know how to manage his own household, how can he take care of God’s church? He must not be a recent convert, or he may be puffed up with conceit and fall into the condemnation of the devil. Moreover, he must be well thought of by outsiders, so that he may not fall into disgrace and the snare of the devil.</a:t>
            </a:r>
          </a:p>
          <a:p>
            <a:pPr algn="r"/>
            <a:r>
              <a:rPr lang="en-US" sz="2000" dirty="0"/>
              <a:t>1 Tim 3:2–7</a:t>
            </a:r>
          </a:p>
        </p:txBody>
      </p:sp>
      <p:sp>
        <p:nvSpPr>
          <p:cNvPr id="5" name="TextBox 4">
            <a:extLst>
              <a:ext uri="{FF2B5EF4-FFF2-40B4-BE49-F238E27FC236}">
                <a16:creationId xmlns:a16="http://schemas.microsoft.com/office/drawing/2014/main" id="{98DFD432-688F-94DD-507C-B9614DD5E942}"/>
              </a:ext>
            </a:extLst>
          </p:cNvPr>
          <p:cNvSpPr txBox="1"/>
          <p:nvPr/>
        </p:nvSpPr>
        <p:spPr>
          <a:xfrm>
            <a:off x="314325" y="4388048"/>
            <a:ext cx="8372475" cy="461665"/>
          </a:xfrm>
          <a:prstGeom prst="rect">
            <a:avLst/>
          </a:prstGeom>
          <a:noFill/>
        </p:spPr>
        <p:txBody>
          <a:bodyPr wrap="square" rtlCol="0">
            <a:spAutoFit/>
          </a:bodyPr>
          <a:lstStyle/>
          <a:p>
            <a:pPr algn="ctr"/>
            <a:r>
              <a:rPr lang="el-GR" sz="2400" dirty="0" err="1"/>
              <a:t>ἐπισκοπη</a:t>
            </a:r>
            <a:r>
              <a:rPr lang="el-GR" sz="2400" dirty="0"/>
              <a:t>́</a:t>
            </a:r>
            <a:r>
              <a:rPr lang="en-US" sz="2400" dirty="0"/>
              <a:t> (</a:t>
            </a:r>
            <a:r>
              <a:rPr lang="en-US" sz="2400" i="1" dirty="0" err="1"/>
              <a:t>episkopé</a:t>
            </a:r>
            <a:r>
              <a:rPr lang="en-US" sz="2400" dirty="0"/>
              <a:t>) = an overseer, bishop, leader</a:t>
            </a:r>
          </a:p>
        </p:txBody>
      </p:sp>
    </p:spTree>
    <p:extLst>
      <p:ext uri="{BB962C8B-B14F-4D97-AF65-F5344CB8AC3E}">
        <p14:creationId xmlns:p14="http://schemas.microsoft.com/office/powerpoint/2010/main" val="189663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079-DCCD-7B83-D6DE-E6AAF24EBE65}"/>
              </a:ext>
            </a:extLst>
          </p:cNvPr>
          <p:cNvSpPr>
            <a:spLocks noGrp="1"/>
          </p:cNvSpPr>
          <p:nvPr>
            <p:ph type="title"/>
          </p:nvPr>
        </p:nvSpPr>
        <p:spPr/>
        <p:txBody>
          <a:bodyPr/>
          <a:lstStyle/>
          <a:p>
            <a:r>
              <a:rPr lang="en-US" dirty="0"/>
              <a:t>Bishops</a:t>
            </a:r>
          </a:p>
        </p:txBody>
      </p:sp>
      <p:sp>
        <p:nvSpPr>
          <p:cNvPr id="4" name="TextBox 3">
            <a:extLst>
              <a:ext uri="{FF2B5EF4-FFF2-40B4-BE49-F238E27FC236}">
                <a16:creationId xmlns:a16="http://schemas.microsoft.com/office/drawing/2014/main" id="{85CDFD0F-EC23-2DB2-ACA0-2486756D153E}"/>
              </a:ext>
            </a:extLst>
          </p:cNvPr>
          <p:cNvSpPr txBox="1"/>
          <p:nvPr/>
        </p:nvSpPr>
        <p:spPr>
          <a:xfrm>
            <a:off x="314325" y="1140589"/>
            <a:ext cx="8515350" cy="3170099"/>
          </a:xfrm>
          <a:prstGeom prst="rect">
            <a:avLst/>
          </a:prstGeom>
          <a:noFill/>
        </p:spPr>
        <p:txBody>
          <a:bodyPr wrap="square">
            <a:spAutoFit/>
          </a:bodyPr>
          <a:lstStyle/>
          <a:p>
            <a:r>
              <a:rPr lang="en-US" sz="2000" dirty="0"/>
              <a:t>Now a bishop must be </a:t>
            </a:r>
            <a:r>
              <a:rPr lang="en-US" sz="2000" dirty="0">
                <a:solidFill>
                  <a:srgbClr val="FFFF00"/>
                </a:solidFill>
              </a:rPr>
              <a:t>above reproach, married only once, temperate, sensible, respectable, hospitable, an apt teacher, not a drunkard, not violent but gentle, not quarrelsome, and not a lover of money. He must manage his own household well, keeping his children submissive and respectful in every way</a:t>
            </a:r>
            <a:r>
              <a:rPr lang="en-US" sz="2000" dirty="0"/>
              <a:t>— for if someone does not know how to manage his own household, how can he take care of God’s church? </a:t>
            </a:r>
            <a:r>
              <a:rPr lang="en-US" sz="2000" dirty="0">
                <a:solidFill>
                  <a:srgbClr val="FFFF00"/>
                </a:solidFill>
              </a:rPr>
              <a:t>He must not be a recent convert, or he may be puffed up with conceit and fall into the condemnation of the devil. Moreover, he must be well thought of by outsiders</a:t>
            </a:r>
            <a:r>
              <a:rPr lang="en-US" sz="2000" dirty="0"/>
              <a:t>, so that he may not fall into disgrace and the snare of the devil.</a:t>
            </a:r>
          </a:p>
          <a:p>
            <a:pPr algn="r"/>
            <a:r>
              <a:rPr lang="en-US" sz="2000" dirty="0"/>
              <a:t>1 Tim 3:2–7</a:t>
            </a:r>
          </a:p>
        </p:txBody>
      </p:sp>
      <p:sp>
        <p:nvSpPr>
          <p:cNvPr id="5" name="TextBox 4">
            <a:extLst>
              <a:ext uri="{FF2B5EF4-FFF2-40B4-BE49-F238E27FC236}">
                <a16:creationId xmlns:a16="http://schemas.microsoft.com/office/drawing/2014/main" id="{98DFD432-688F-94DD-507C-B9614DD5E942}"/>
              </a:ext>
            </a:extLst>
          </p:cNvPr>
          <p:cNvSpPr txBox="1"/>
          <p:nvPr/>
        </p:nvSpPr>
        <p:spPr>
          <a:xfrm>
            <a:off x="314325" y="4388048"/>
            <a:ext cx="8372475" cy="523220"/>
          </a:xfrm>
          <a:prstGeom prst="rect">
            <a:avLst/>
          </a:prstGeom>
          <a:noFill/>
        </p:spPr>
        <p:txBody>
          <a:bodyPr wrap="square" rtlCol="0">
            <a:spAutoFit/>
          </a:bodyPr>
          <a:lstStyle/>
          <a:p>
            <a:pPr algn="ctr"/>
            <a:r>
              <a:rPr lang="en-US" sz="2800" dirty="0"/>
              <a:t>What are the qualifications for this position?</a:t>
            </a:r>
          </a:p>
        </p:txBody>
      </p:sp>
    </p:spTree>
    <p:extLst>
      <p:ext uri="{BB962C8B-B14F-4D97-AF65-F5344CB8AC3E}">
        <p14:creationId xmlns:p14="http://schemas.microsoft.com/office/powerpoint/2010/main" val="352563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079-DCCD-7B83-D6DE-E6AAF24EBE65}"/>
              </a:ext>
            </a:extLst>
          </p:cNvPr>
          <p:cNvSpPr>
            <a:spLocks noGrp="1"/>
          </p:cNvSpPr>
          <p:nvPr>
            <p:ph type="title"/>
          </p:nvPr>
        </p:nvSpPr>
        <p:spPr/>
        <p:txBody>
          <a:bodyPr/>
          <a:lstStyle/>
          <a:p>
            <a:r>
              <a:rPr lang="en-US" dirty="0"/>
              <a:t>Bishops</a:t>
            </a:r>
          </a:p>
        </p:txBody>
      </p:sp>
      <p:sp>
        <p:nvSpPr>
          <p:cNvPr id="4" name="TextBox 3">
            <a:extLst>
              <a:ext uri="{FF2B5EF4-FFF2-40B4-BE49-F238E27FC236}">
                <a16:creationId xmlns:a16="http://schemas.microsoft.com/office/drawing/2014/main" id="{85CDFD0F-EC23-2DB2-ACA0-2486756D153E}"/>
              </a:ext>
            </a:extLst>
          </p:cNvPr>
          <p:cNvSpPr txBox="1"/>
          <p:nvPr/>
        </p:nvSpPr>
        <p:spPr>
          <a:xfrm>
            <a:off x="314325" y="1140589"/>
            <a:ext cx="8515350" cy="3170099"/>
          </a:xfrm>
          <a:prstGeom prst="rect">
            <a:avLst/>
          </a:prstGeom>
          <a:noFill/>
        </p:spPr>
        <p:txBody>
          <a:bodyPr wrap="square">
            <a:spAutoFit/>
          </a:bodyPr>
          <a:lstStyle/>
          <a:p>
            <a:r>
              <a:rPr lang="en-US" sz="2000" dirty="0"/>
              <a:t>Now a bishop must be </a:t>
            </a:r>
            <a:r>
              <a:rPr lang="en-US" sz="2000" dirty="0">
                <a:solidFill>
                  <a:srgbClr val="FFFF00"/>
                </a:solidFill>
              </a:rPr>
              <a:t>above reproach, married only once, temperate, sensible, respectable, hospitable, an apt teacher, not a drunkard, not violent but gentle, not quarrelsome, and not a lover of money. He must manage his own household well, keeping his children submissive and respectful in every way</a:t>
            </a:r>
            <a:r>
              <a:rPr lang="en-US" sz="2000" dirty="0"/>
              <a:t>— for if someone does not know how to manage his own household, how can he take care of God’s church? </a:t>
            </a:r>
            <a:r>
              <a:rPr lang="en-US" sz="2000" dirty="0">
                <a:solidFill>
                  <a:srgbClr val="FFFF00"/>
                </a:solidFill>
              </a:rPr>
              <a:t>He must not be a recent convert, or he may be puffed up with conceit and fall into the condemnation of the devil. Moreover, he must be well thought of by outsiders</a:t>
            </a:r>
            <a:r>
              <a:rPr lang="en-US" sz="2000" dirty="0"/>
              <a:t>, so that he may not fall into disgrace and the snare of the devil.</a:t>
            </a:r>
          </a:p>
          <a:p>
            <a:pPr algn="r"/>
            <a:r>
              <a:rPr lang="en-US" sz="2000" dirty="0"/>
              <a:t>1 Tim 3:2–7</a:t>
            </a:r>
          </a:p>
        </p:txBody>
      </p:sp>
      <p:sp>
        <p:nvSpPr>
          <p:cNvPr id="5" name="TextBox 4">
            <a:extLst>
              <a:ext uri="{FF2B5EF4-FFF2-40B4-BE49-F238E27FC236}">
                <a16:creationId xmlns:a16="http://schemas.microsoft.com/office/drawing/2014/main" id="{98DFD432-688F-94DD-507C-B9614DD5E942}"/>
              </a:ext>
            </a:extLst>
          </p:cNvPr>
          <p:cNvSpPr txBox="1"/>
          <p:nvPr/>
        </p:nvSpPr>
        <p:spPr>
          <a:xfrm>
            <a:off x="314325" y="4388048"/>
            <a:ext cx="8372475" cy="523220"/>
          </a:xfrm>
          <a:prstGeom prst="rect">
            <a:avLst/>
          </a:prstGeom>
          <a:noFill/>
        </p:spPr>
        <p:txBody>
          <a:bodyPr wrap="square" rtlCol="0">
            <a:spAutoFit/>
          </a:bodyPr>
          <a:lstStyle/>
          <a:p>
            <a:pPr algn="ctr"/>
            <a:r>
              <a:rPr lang="en-US" sz="2800" dirty="0"/>
              <a:t>What’s missing from this list?</a:t>
            </a:r>
          </a:p>
        </p:txBody>
      </p:sp>
    </p:spTree>
    <p:extLst>
      <p:ext uri="{BB962C8B-B14F-4D97-AF65-F5344CB8AC3E}">
        <p14:creationId xmlns:p14="http://schemas.microsoft.com/office/powerpoint/2010/main" val="31237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079-DCCD-7B83-D6DE-E6AAF24EBE65}"/>
              </a:ext>
            </a:extLst>
          </p:cNvPr>
          <p:cNvSpPr>
            <a:spLocks noGrp="1"/>
          </p:cNvSpPr>
          <p:nvPr>
            <p:ph type="title"/>
          </p:nvPr>
        </p:nvSpPr>
        <p:spPr/>
        <p:txBody>
          <a:bodyPr/>
          <a:lstStyle/>
          <a:p>
            <a:r>
              <a:rPr lang="en-US" dirty="0"/>
              <a:t>Bishops</a:t>
            </a:r>
          </a:p>
        </p:txBody>
      </p:sp>
      <p:sp>
        <p:nvSpPr>
          <p:cNvPr id="4" name="TextBox 3">
            <a:extLst>
              <a:ext uri="{FF2B5EF4-FFF2-40B4-BE49-F238E27FC236}">
                <a16:creationId xmlns:a16="http://schemas.microsoft.com/office/drawing/2014/main" id="{85CDFD0F-EC23-2DB2-ACA0-2486756D153E}"/>
              </a:ext>
            </a:extLst>
          </p:cNvPr>
          <p:cNvSpPr txBox="1"/>
          <p:nvPr/>
        </p:nvSpPr>
        <p:spPr>
          <a:xfrm>
            <a:off x="314325" y="1140589"/>
            <a:ext cx="8515350" cy="3170099"/>
          </a:xfrm>
          <a:prstGeom prst="rect">
            <a:avLst/>
          </a:prstGeom>
          <a:noFill/>
        </p:spPr>
        <p:txBody>
          <a:bodyPr wrap="square">
            <a:spAutoFit/>
          </a:bodyPr>
          <a:lstStyle/>
          <a:p>
            <a:r>
              <a:rPr lang="en-US" sz="2000" dirty="0"/>
              <a:t>Now a bishop must be </a:t>
            </a:r>
            <a:r>
              <a:rPr lang="en-US" sz="2000" dirty="0">
                <a:solidFill>
                  <a:srgbClr val="FFFF00"/>
                </a:solidFill>
              </a:rPr>
              <a:t>above reproach, married only once, temperate, sensible, respectable, hospitable, an apt teacher, not a drunkard, not violent but gentle, not quarrelsome, and not a lover of money. He must manage his own household well, keeping his children submissive and respectful in every way</a:t>
            </a:r>
            <a:r>
              <a:rPr lang="en-US" sz="2000" dirty="0"/>
              <a:t>— for if someone does not know how to manage his own household, how can he take care of God’s church? </a:t>
            </a:r>
            <a:r>
              <a:rPr lang="en-US" sz="2000" dirty="0">
                <a:solidFill>
                  <a:srgbClr val="FFFF00"/>
                </a:solidFill>
              </a:rPr>
              <a:t>He must not be a recent convert, or he may be puffed up with conceit and fall into the condemnation of the devil. Moreover, </a:t>
            </a:r>
            <a:r>
              <a:rPr lang="en-US" sz="2000" u="sng" dirty="0">
                <a:solidFill>
                  <a:srgbClr val="FFFF00"/>
                </a:solidFill>
              </a:rPr>
              <a:t>he must be well thought of by outsiders</a:t>
            </a:r>
            <a:r>
              <a:rPr lang="en-US" sz="2000" dirty="0"/>
              <a:t>, so that he may not fall into disgrace and the snare of the devil.</a:t>
            </a:r>
          </a:p>
          <a:p>
            <a:pPr algn="r"/>
            <a:r>
              <a:rPr lang="en-US" sz="2000" dirty="0"/>
              <a:t>1 Tim 3:2–7</a:t>
            </a:r>
          </a:p>
        </p:txBody>
      </p:sp>
      <p:sp>
        <p:nvSpPr>
          <p:cNvPr id="5" name="TextBox 4">
            <a:extLst>
              <a:ext uri="{FF2B5EF4-FFF2-40B4-BE49-F238E27FC236}">
                <a16:creationId xmlns:a16="http://schemas.microsoft.com/office/drawing/2014/main" id="{98DFD432-688F-94DD-507C-B9614DD5E942}"/>
              </a:ext>
            </a:extLst>
          </p:cNvPr>
          <p:cNvSpPr txBox="1"/>
          <p:nvPr/>
        </p:nvSpPr>
        <p:spPr>
          <a:xfrm>
            <a:off x="314325" y="4388048"/>
            <a:ext cx="8372475" cy="523220"/>
          </a:xfrm>
          <a:prstGeom prst="rect">
            <a:avLst/>
          </a:prstGeom>
          <a:noFill/>
        </p:spPr>
        <p:txBody>
          <a:bodyPr wrap="square" rtlCol="0">
            <a:spAutoFit/>
          </a:bodyPr>
          <a:lstStyle/>
          <a:p>
            <a:pPr algn="ctr"/>
            <a:r>
              <a:rPr lang="en-US" sz="2800" dirty="0"/>
              <a:t>Where is the focus for these qualifications?</a:t>
            </a:r>
          </a:p>
        </p:txBody>
      </p:sp>
    </p:spTree>
    <p:extLst>
      <p:ext uri="{BB962C8B-B14F-4D97-AF65-F5344CB8AC3E}">
        <p14:creationId xmlns:p14="http://schemas.microsoft.com/office/powerpoint/2010/main" val="35634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DB26-0394-9D92-255C-28351B1E27B4}"/>
              </a:ext>
            </a:extLst>
          </p:cNvPr>
          <p:cNvSpPr>
            <a:spLocks noGrp="1"/>
          </p:cNvSpPr>
          <p:nvPr>
            <p:ph type="title"/>
          </p:nvPr>
        </p:nvSpPr>
        <p:spPr/>
        <p:txBody>
          <a:bodyPr/>
          <a:lstStyle/>
          <a:p>
            <a:r>
              <a:rPr lang="en-US" dirty="0"/>
              <a:t>Description of Bishop</a:t>
            </a:r>
          </a:p>
        </p:txBody>
      </p:sp>
      <p:sp>
        <p:nvSpPr>
          <p:cNvPr id="3" name="Content Placeholder 2">
            <a:extLst>
              <a:ext uri="{FF2B5EF4-FFF2-40B4-BE49-F238E27FC236}">
                <a16:creationId xmlns:a16="http://schemas.microsoft.com/office/drawing/2014/main" id="{EEC18ABC-0084-2D06-9030-31E0C8726AEB}"/>
              </a:ext>
            </a:extLst>
          </p:cNvPr>
          <p:cNvSpPr>
            <a:spLocks noGrp="1"/>
          </p:cNvSpPr>
          <p:nvPr>
            <p:ph idx="1"/>
          </p:nvPr>
        </p:nvSpPr>
        <p:spPr/>
        <p:txBody>
          <a:bodyPr>
            <a:normAutofit fontScale="85000" lnSpcReduction="20000"/>
          </a:bodyPr>
          <a:lstStyle/>
          <a:p>
            <a:r>
              <a:rPr lang="en-US" b="1" i="1" dirty="0"/>
              <a:t>No mention of what beliefs are required.</a:t>
            </a:r>
          </a:p>
          <a:p>
            <a:r>
              <a:rPr lang="en-US" dirty="0"/>
              <a:t>These qualifications are common to being a good member of Roman society.</a:t>
            </a:r>
          </a:p>
          <a:p>
            <a:pPr lvl="1"/>
            <a:r>
              <a:rPr lang="en-US" dirty="0"/>
              <a:t>Similar to the ideal </a:t>
            </a:r>
            <a:r>
              <a:rPr lang="en-US" i="1" dirty="0"/>
              <a:t>Pater </a:t>
            </a:r>
            <a:r>
              <a:rPr lang="en-US" i="1" dirty="0" err="1"/>
              <a:t>familias</a:t>
            </a:r>
            <a:r>
              <a:rPr lang="en-US" dirty="0"/>
              <a:t>.</a:t>
            </a:r>
          </a:p>
          <a:p>
            <a:pPr lvl="1"/>
            <a:r>
              <a:rPr lang="en-US" dirty="0"/>
              <a:t>If he can be trusted with managing his household, he can be trusted to lead the church family.</a:t>
            </a:r>
          </a:p>
          <a:p>
            <a:r>
              <a:rPr lang="en-US" dirty="0"/>
              <a:t>The concern is outward-facing.</a:t>
            </a:r>
          </a:p>
          <a:p>
            <a:pPr lvl="1"/>
            <a:r>
              <a:rPr lang="en-US" dirty="0"/>
              <a:t>Perception with non-Christians.</a:t>
            </a:r>
          </a:p>
          <a:p>
            <a:r>
              <a:rPr lang="en-US" dirty="0"/>
              <a:t>How many bishops per town (or congregation)?</a:t>
            </a:r>
          </a:p>
        </p:txBody>
      </p:sp>
    </p:spTree>
    <p:extLst>
      <p:ext uri="{BB962C8B-B14F-4D97-AF65-F5344CB8AC3E}">
        <p14:creationId xmlns:p14="http://schemas.microsoft.com/office/powerpoint/2010/main" val="6098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0094-9E32-7418-FFF7-8E4603433C55}"/>
              </a:ext>
            </a:extLst>
          </p:cNvPr>
          <p:cNvSpPr>
            <a:spLocks noGrp="1"/>
          </p:cNvSpPr>
          <p:nvPr>
            <p:ph type="title"/>
          </p:nvPr>
        </p:nvSpPr>
        <p:spPr/>
        <p:txBody>
          <a:bodyPr>
            <a:normAutofit fontScale="90000"/>
          </a:bodyPr>
          <a:lstStyle/>
          <a:p>
            <a:r>
              <a:rPr lang="en-US" dirty="0"/>
              <a:t>If this list is “Law”</a:t>
            </a:r>
            <a:br>
              <a:rPr lang="en-US" dirty="0"/>
            </a:br>
            <a:r>
              <a:rPr lang="en-US" dirty="0"/>
              <a:t>Who can be a bishop?</a:t>
            </a:r>
          </a:p>
        </p:txBody>
      </p:sp>
      <p:sp>
        <p:nvSpPr>
          <p:cNvPr id="3" name="Content Placeholder 2">
            <a:extLst>
              <a:ext uri="{FF2B5EF4-FFF2-40B4-BE49-F238E27FC236}">
                <a16:creationId xmlns:a16="http://schemas.microsoft.com/office/drawing/2014/main" id="{DE22A00A-9786-399E-AB4D-8D7B63F62818}"/>
              </a:ext>
            </a:extLst>
          </p:cNvPr>
          <p:cNvSpPr>
            <a:spLocks noGrp="1"/>
          </p:cNvSpPr>
          <p:nvPr>
            <p:ph idx="1"/>
          </p:nvPr>
        </p:nvSpPr>
        <p:spPr/>
        <p:txBody>
          <a:bodyPr/>
          <a:lstStyle/>
          <a:p>
            <a:r>
              <a:rPr lang="en-US" dirty="0"/>
              <a:t>A woman?</a:t>
            </a:r>
          </a:p>
          <a:p>
            <a:r>
              <a:rPr lang="en-US" dirty="0"/>
              <a:t>A male slave?</a:t>
            </a:r>
          </a:p>
          <a:p>
            <a:r>
              <a:rPr lang="en-US" dirty="0"/>
              <a:t>A dependent son?</a:t>
            </a:r>
          </a:p>
          <a:p>
            <a:r>
              <a:rPr lang="en-US" dirty="0"/>
              <a:t>A poor person?</a:t>
            </a:r>
          </a:p>
        </p:txBody>
      </p:sp>
      <p:sp>
        <p:nvSpPr>
          <p:cNvPr id="4" name="TextBox 3">
            <a:extLst>
              <a:ext uri="{FF2B5EF4-FFF2-40B4-BE49-F238E27FC236}">
                <a16:creationId xmlns:a16="http://schemas.microsoft.com/office/drawing/2014/main" id="{21C7DF3A-EB11-48A3-BDB8-AE4CF9882B47}"/>
              </a:ext>
            </a:extLst>
          </p:cNvPr>
          <p:cNvSpPr txBox="1"/>
          <p:nvPr/>
        </p:nvSpPr>
        <p:spPr>
          <a:xfrm>
            <a:off x="457200" y="4071403"/>
            <a:ext cx="8229600" cy="523220"/>
          </a:xfrm>
          <a:prstGeom prst="rect">
            <a:avLst/>
          </a:prstGeom>
          <a:noFill/>
        </p:spPr>
        <p:txBody>
          <a:bodyPr wrap="square" rtlCol="0">
            <a:spAutoFit/>
          </a:bodyPr>
          <a:lstStyle/>
          <a:p>
            <a:pPr algn="ctr"/>
            <a:r>
              <a:rPr lang="en-US" sz="2800" dirty="0"/>
              <a:t>Is this list culture-specific or a universal command?</a:t>
            </a:r>
          </a:p>
        </p:txBody>
      </p:sp>
    </p:spTree>
    <p:extLst>
      <p:ext uri="{BB962C8B-B14F-4D97-AF65-F5344CB8AC3E}">
        <p14:creationId xmlns:p14="http://schemas.microsoft.com/office/powerpoint/2010/main" val="18054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28B7-1679-183D-F148-12CAF0461BF7}"/>
              </a:ext>
            </a:extLst>
          </p:cNvPr>
          <p:cNvSpPr>
            <a:spLocks noGrp="1"/>
          </p:cNvSpPr>
          <p:nvPr>
            <p:ph type="title"/>
          </p:nvPr>
        </p:nvSpPr>
        <p:spPr/>
        <p:txBody>
          <a:bodyPr/>
          <a:lstStyle/>
          <a:p>
            <a:r>
              <a:rPr lang="en-US" dirty="0"/>
              <a:t>Elders on Crete</a:t>
            </a:r>
          </a:p>
        </p:txBody>
      </p:sp>
      <p:sp>
        <p:nvSpPr>
          <p:cNvPr id="4" name="TextBox 3">
            <a:extLst>
              <a:ext uri="{FF2B5EF4-FFF2-40B4-BE49-F238E27FC236}">
                <a16:creationId xmlns:a16="http://schemas.microsoft.com/office/drawing/2014/main" id="{A566A97A-D121-B83B-D7E0-8A12C996F169}"/>
              </a:ext>
            </a:extLst>
          </p:cNvPr>
          <p:cNvSpPr txBox="1"/>
          <p:nvPr/>
        </p:nvSpPr>
        <p:spPr>
          <a:xfrm>
            <a:off x="390525" y="948929"/>
            <a:ext cx="8362950" cy="3447098"/>
          </a:xfrm>
          <a:prstGeom prst="rect">
            <a:avLst/>
          </a:prstGeom>
          <a:noFill/>
        </p:spPr>
        <p:txBody>
          <a:bodyPr wrap="square">
            <a:spAutoFit/>
          </a:bodyPr>
          <a:lstStyle/>
          <a:p>
            <a:r>
              <a:rPr lang="en-US" sz="2000" dirty="0"/>
              <a:t>I left you behind in Crete for this reason, so that you should put in order what remained to be done, and should appoint elders in every town, as I directed you: someone who is blameless, married only once, whose children are believers, not accused of debauchery and not rebellious. For a bishop, as God’s steward, must be blameless; he must not be arrogant or quick-tempered or addicted to wine or violent or greedy for gain; but he must be hospitable, a lover of goodness, prudent, upright, devout, and self-controlled. He must have a firm grasp of the word that is trustworthy in accordance with the teaching, so that he may be able both to preach with sound doctrine and to refute those who contradict it.</a:t>
            </a:r>
            <a:endParaRPr lang="en-US" dirty="0"/>
          </a:p>
          <a:p>
            <a:pPr algn="r"/>
            <a:r>
              <a:rPr lang="en-US" dirty="0"/>
              <a:t>Titus 1:5–9 (NRSV)</a:t>
            </a:r>
          </a:p>
        </p:txBody>
      </p:sp>
      <p:sp>
        <p:nvSpPr>
          <p:cNvPr id="5" name="TextBox 4">
            <a:extLst>
              <a:ext uri="{FF2B5EF4-FFF2-40B4-BE49-F238E27FC236}">
                <a16:creationId xmlns:a16="http://schemas.microsoft.com/office/drawing/2014/main" id="{6693CF1F-6DD1-C8DA-FA50-5DBA163087D3}"/>
              </a:ext>
            </a:extLst>
          </p:cNvPr>
          <p:cNvSpPr txBox="1"/>
          <p:nvPr/>
        </p:nvSpPr>
        <p:spPr>
          <a:xfrm>
            <a:off x="290512" y="4510327"/>
            <a:ext cx="8562976" cy="461665"/>
          </a:xfrm>
          <a:prstGeom prst="rect">
            <a:avLst/>
          </a:prstGeom>
          <a:noFill/>
        </p:spPr>
        <p:txBody>
          <a:bodyPr wrap="square" rtlCol="0">
            <a:spAutoFit/>
          </a:bodyPr>
          <a:lstStyle/>
          <a:p>
            <a:pPr algn="ctr"/>
            <a:r>
              <a:rPr lang="en-US" sz="2400" dirty="0"/>
              <a:t>Is there a difference between “elder” (</a:t>
            </a:r>
            <a:r>
              <a:rPr lang="el-GR" sz="2400" dirty="0" err="1"/>
              <a:t>πρεσβύτερος</a:t>
            </a:r>
            <a:r>
              <a:rPr lang="en-US" sz="2400" dirty="0"/>
              <a:t>) and “bishop?”</a:t>
            </a:r>
          </a:p>
        </p:txBody>
      </p:sp>
    </p:spTree>
    <p:extLst>
      <p:ext uri="{BB962C8B-B14F-4D97-AF65-F5344CB8AC3E}">
        <p14:creationId xmlns:p14="http://schemas.microsoft.com/office/powerpoint/2010/main" val="422221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28B7-1679-183D-F148-12CAF0461BF7}"/>
              </a:ext>
            </a:extLst>
          </p:cNvPr>
          <p:cNvSpPr>
            <a:spLocks noGrp="1"/>
          </p:cNvSpPr>
          <p:nvPr>
            <p:ph type="title"/>
          </p:nvPr>
        </p:nvSpPr>
        <p:spPr/>
        <p:txBody>
          <a:bodyPr/>
          <a:lstStyle/>
          <a:p>
            <a:r>
              <a:rPr lang="en-US" dirty="0"/>
              <a:t>Elders on Crete</a:t>
            </a:r>
          </a:p>
        </p:txBody>
      </p:sp>
      <p:sp>
        <p:nvSpPr>
          <p:cNvPr id="4" name="TextBox 3">
            <a:extLst>
              <a:ext uri="{FF2B5EF4-FFF2-40B4-BE49-F238E27FC236}">
                <a16:creationId xmlns:a16="http://schemas.microsoft.com/office/drawing/2014/main" id="{A566A97A-D121-B83B-D7E0-8A12C996F169}"/>
              </a:ext>
            </a:extLst>
          </p:cNvPr>
          <p:cNvSpPr txBox="1"/>
          <p:nvPr/>
        </p:nvSpPr>
        <p:spPr>
          <a:xfrm>
            <a:off x="390525" y="948929"/>
            <a:ext cx="8362950" cy="3447098"/>
          </a:xfrm>
          <a:prstGeom prst="rect">
            <a:avLst/>
          </a:prstGeom>
          <a:noFill/>
        </p:spPr>
        <p:txBody>
          <a:bodyPr wrap="square">
            <a:spAutoFit/>
          </a:bodyPr>
          <a:lstStyle/>
          <a:p>
            <a:r>
              <a:rPr lang="en-US" sz="2000" dirty="0"/>
              <a:t>I left you behind in Crete for this reason, so that you should put in order what remained to be done, and should appoint elders in every town, as I directed you: someone who is blameless, married only once, whose children are believers, not accused of debauchery and not rebellious. For a bishop, as God’s steward, must be blameless; he must not be arrogant or quick-tempered or addicted to wine or violent or greedy for gain; but he must be hospitable, a lover of goodness, prudent, upright, devout, and self-controlled. He must have a firm grasp of the word that is trustworthy in accordance with the teaching, so that he may be able both to preach with sound doctrine and to refute those who contradict it.</a:t>
            </a:r>
            <a:endParaRPr lang="en-US" dirty="0"/>
          </a:p>
          <a:p>
            <a:pPr algn="r"/>
            <a:r>
              <a:rPr lang="en-US" dirty="0"/>
              <a:t>Titus 1:5–9 (NRSV)</a:t>
            </a:r>
          </a:p>
        </p:txBody>
      </p:sp>
      <p:sp>
        <p:nvSpPr>
          <p:cNvPr id="5" name="TextBox 4">
            <a:extLst>
              <a:ext uri="{FF2B5EF4-FFF2-40B4-BE49-F238E27FC236}">
                <a16:creationId xmlns:a16="http://schemas.microsoft.com/office/drawing/2014/main" id="{6693CF1F-6DD1-C8DA-FA50-5DBA163087D3}"/>
              </a:ext>
            </a:extLst>
          </p:cNvPr>
          <p:cNvSpPr txBox="1"/>
          <p:nvPr/>
        </p:nvSpPr>
        <p:spPr>
          <a:xfrm>
            <a:off x="290512" y="4510327"/>
            <a:ext cx="8562976" cy="461665"/>
          </a:xfrm>
          <a:prstGeom prst="rect">
            <a:avLst/>
          </a:prstGeom>
          <a:noFill/>
        </p:spPr>
        <p:txBody>
          <a:bodyPr wrap="square" rtlCol="0">
            <a:spAutoFit/>
          </a:bodyPr>
          <a:lstStyle/>
          <a:p>
            <a:pPr algn="ctr"/>
            <a:r>
              <a:rPr lang="en-US" sz="2400" dirty="0"/>
              <a:t>What is different in these qualifications?</a:t>
            </a:r>
          </a:p>
        </p:txBody>
      </p:sp>
    </p:spTree>
    <p:extLst>
      <p:ext uri="{BB962C8B-B14F-4D97-AF65-F5344CB8AC3E}">
        <p14:creationId xmlns:p14="http://schemas.microsoft.com/office/powerpoint/2010/main" val="200301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28B7-1679-183D-F148-12CAF0461BF7}"/>
              </a:ext>
            </a:extLst>
          </p:cNvPr>
          <p:cNvSpPr>
            <a:spLocks noGrp="1"/>
          </p:cNvSpPr>
          <p:nvPr>
            <p:ph type="title"/>
          </p:nvPr>
        </p:nvSpPr>
        <p:spPr/>
        <p:txBody>
          <a:bodyPr/>
          <a:lstStyle/>
          <a:p>
            <a:r>
              <a:rPr lang="en-US" dirty="0"/>
              <a:t>Elders on Crete</a:t>
            </a:r>
          </a:p>
        </p:txBody>
      </p:sp>
      <p:sp>
        <p:nvSpPr>
          <p:cNvPr id="4" name="TextBox 3">
            <a:extLst>
              <a:ext uri="{FF2B5EF4-FFF2-40B4-BE49-F238E27FC236}">
                <a16:creationId xmlns:a16="http://schemas.microsoft.com/office/drawing/2014/main" id="{A566A97A-D121-B83B-D7E0-8A12C996F169}"/>
              </a:ext>
            </a:extLst>
          </p:cNvPr>
          <p:cNvSpPr txBox="1"/>
          <p:nvPr/>
        </p:nvSpPr>
        <p:spPr>
          <a:xfrm>
            <a:off x="390525" y="948929"/>
            <a:ext cx="8362950" cy="3447098"/>
          </a:xfrm>
          <a:prstGeom prst="rect">
            <a:avLst/>
          </a:prstGeom>
          <a:noFill/>
        </p:spPr>
        <p:txBody>
          <a:bodyPr wrap="square">
            <a:spAutoFit/>
          </a:bodyPr>
          <a:lstStyle/>
          <a:p>
            <a:r>
              <a:rPr lang="en-US" sz="2000" dirty="0"/>
              <a:t>I left you behind in Crete for this reason, so that you should put in order what remained to be done, and should appoint elders in every town, as I directed you: someone who is blameless, married only once, </a:t>
            </a:r>
            <a:r>
              <a:rPr lang="en-US" sz="2000" dirty="0">
                <a:solidFill>
                  <a:srgbClr val="FFFF00"/>
                </a:solidFill>
              </a:rPr>
              <a:t>whose children are believers</a:t>
            </a:r>
            <a:r>
              <a:rPr lang="en-US" sz="2000" dirty="0"/>
              <a:t>, not accused of debauchery and not rebellious. For a bishop, as God’s steward, must be blameless; he must not be arrogant or quick-tempered or addicted to wine or violent or greedy for gain; but he must be hospitable, a lover of goodness</a:t>
            </a:r>
            <a:r>
              <a:rPr lang="en-US" sz="2000" dirty="0">
                <a:solidFill>
                  <a:srgbClr val="FFFF00"/>
                </a:solidFill>
              </a:rPr>
              <a:t>,</a:t>
            </a:r>
            <a:r>
              <a:rPr lang="en-US" sz="2000" dirty="0"/>
              <a:t> prudent, upright, devout, and self-controlled. </a:t>
            </a:r>
            <a:r>
              <a:rPr lang="en-US" sz="2000" dirty="0">
                <a:solidFill>
                  <a:srgbClr val="FFFF00"/>
                </a:solidFill>
              </a:rPr>
              <a:t>He must have a firm grasp of the word that is trustworthy in accordance with the teaching, so that he may be able both to preach with sound doctrine and to refute those who contradict it.</a:t>
            </a:r>
            <a:endParaRPr lang="en-US" dirty="0">
              <a:solidFill>
                <a:srgbClr val="FFFF00"/>
              </a:solidFill>
            </a:endParaRPr>
          </a:p>
          <a:p>
            <a:pPr algn="r"/>
            <a:r>
              <a:rPr lang="en-US" dirty="0"/>
              <a:t>Titus 1:5–9 (NRSV)</a:t>
            </a:r>
          </a:p>
        </p:txBody>
      </p:sp>
      <p:sp>
        <p:nvSpPr>
          <p:cNvPr id="5" name="TextBox 4">
            <a:extLst>
              <a:ext uri="{FF2B5EF4-FFF2-40B4-BE49-F238E27FC236}">
                <a16:creationId xmlns:a16="http://schemas.microsoft.com/office/drawing/2014/main" id="{6693CF1F-6DD1-C8DA-FA50-5DBA163087D3}"/>
              </a:ext>
            </a:extLst>
          </p:cNvPr>
          <p:cNvSpPr txBox="1"/>
          <p:nvPr/>
        </p:nvSpPr>
        <p:spPr>
          <a:xfrm>
            <a:off x="290512" y="4510327"/>
            <a:ext cx="8562976" cy="461665"/>
          </a:xfrm>
          <a:prstGeom prst="rect">
            <a:avLst/>
          </a:prstGeom>
          <a:noFill/>
        </p:spPr>
        <p:txBody>
          <a:bodyPr wrap="square" rtlCol="0">
            <a:spAutoFit/>
          </a:bodyPr>
          <a:lstStyle/>
          <a:p>
            <a:pPr algn="ctr"/>
            <a:r>
              <a:rPr lang="en-US" sz="2400" dirty="0"/>
              <a:t>What is different in these qualifications?</a:t>
            </a:r>
          </a:p>
        </p:txBody>
      </p:sp>
    </p:spTree>
    <p:extLst>
      <p:ext uri="{BB962C8B-B14F-4D97-AF65-F5344CB8AC3E}">
        <p14:creationId xmlns:p14="http://schemas.microsoft.com/office/powerpoint/2010/main" val="421286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5344-E527-2358-02A4-D34E7EF5BBDE}"/>
              </a:ext>
            </a:extLst>
          </p:cNvPr>
          <p:cNvSpPr>
            <a:spLocks noGrp="1"/>
          </p:cNvSpPr>
          <p:nvPr>
            <p:ph type="title"/>
          </p:nvPr>
        </p:nvSpPr>
        <p:spPr/>
        <p:txBody>
          <a:bodyPr/>
          <a:lstStyle/>
          <a:p>
            <a:r>
              <a:rPr lang="en-US" dirty="0"/>
              <a:t>What criteria are left open?</a:t>
            </a:r>
          </a:p>
        </p:txBody>
      </p:sp>
      <p:sp>
        <p:nvSpPr>
          <p:cNvPr id="3" name="Content Placeholder 2">
            <a:extLst>
              <a:ext uri="{FF2B5EF4-FFF2-40B4-BE49-F238E27FC236}">
                <a16:creationId xmlns:a16="http://schemas.microsoft.com/office/drawing/2014/main" id="{B97F2E0E-9AED-04AE-91C6-D90178C89D97}"/>
              </a:ext>
            </a:extLst>
          </p:cNvPr>
          <p:cNvSpPr>
            <a:spLocks noGrp="1"/>
          </p:cNvSpPr>
          <p:nvPr>
            <p:ph idx="1"/>
          </p:nvPr>
        </p:nvSpPr>
        <p:spPr/>
        <p:txBody>
          <a:bodyPr>
            <a:normAutofit fontScale="85000" lnSpcReduction="20000"/>
          </a:bodyPr>
          <a:lstStyle/>
          <a:p>
            <a:r>
              <a:rPr lang="en-US" dirty="0"/>
              <a:t>How many per church (or per town)?</a:t>
            </a:r>
          </a:p>
          <a:p>
            <a:r>
              <a:rPr lang="en-US" dirty="0"/>
              <a:t>What about an unmarried person?</a:t>
            </a:r>
          </a:p>
          <a:p>
            <a:r>
              <a:rPr lang="en-US" dirty="0"/>
              <a:t>Is it one wife at a time or only one wife ever?</a:t>
            </a:r>
          </a:p>
          <a:p>
            <a:r>
              <a:rPr lang="en-US" dirty="0"/>
              <a:t>What about someone who is divorced?</a:t>
            </a:r>
          </a:p>
          <a:p>
            <a:r>
              <a:rPr lang="en-US" dirty="0"/>
              <a:t>What about a widower (or a widow)?</a:t>
            </a:r>
          </a:p>
          <a:p>
            <a:r>
              <a:rPr lang="en-US" dirty="0"/>
              <a:t>How “new” is “new” for a new convert?</a:t>
            </a:r>
          </a:p>
          <a:p>
            <a:r>
              <a:rPr lang="en-US" dirty="0"/>
              <a:t>What if someone has no children?</a:t>
            </a:r>
          </a:p>
          <a:p>
            <a:r>
              <a:rPr lang="en-US" dirty="0"/>
              <a:t>What if someone’s grown children are not believers?</a:t>
            </a:r>
          </a:p>
        </p:txBody>
      </p:sp>
    </p:spTree>
    <p:extLst>
      <p:ext uri="{BB962C8B-B14F-4D97-AF65-F5344CB8AC3E}">
        <p14:creationId xmlns:p14="http://schemas.microsoft.com/office/powerpoint/2010/main" val="307990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B4B3-DA20-EA19-3081-4E5D533B34F6}"/>
              </a:ext>
            </a:extLst>
          </p:cNvPr>
          <p:cNvSpPr>
            <a:spLocks noGrp="1"/>
          </p:cNvSpPr>
          <p:nvPr>
            <p:ph type="title"/>
          </p:nvPr>
        </p:nvSpPr>
        <p:spPr/>
        <p:txBody>
          <a:bodyPr/>
          <a:lstStyle/>
          <a:p>
            <a:r>
              <a:rPr lang="en-US" dirty="0"/>
              <a:t>Study Goals</a:t>
            </a:r>
          </a:p>
        </p:txBody>
      </p:sp>
      <p:sp>
        <p:nvSpPr>
          <p:cNvPr id="3" name="Content Placeholder 2">
            <a:extLst>
              <a:ext uri="{FF2B5EF4-FFF2-40B4-BE49-F238E27FC236}">
                <a16:creationId xmlns:a16="http://schemas.microsoft.com/office/drawing/2014/main" id="{73041F73-DFB0-5ECC-9618-0DBC39DDEDEF}"/>
              </a:ext>
            </a:extLst>
          </p:cNvPr>
          <p:cNvSpPr>
            <a:spLocks noGrp="1"/>
          </p:cNvSpPr>
          <p:nvPr>
            <p:ph idx="1"/>
          </p:nvPr>
        </p:nvSpPr>
        <p:spPr/>
        <p:txBody>
          <a:bodyPr/>
          <a:lstStyle/>
          <a:p>
            <a:r>
              <a:rPr lang="en-US" dirty="0"/>
              <a:t>Take the Bible seriously.</a:t>
            </a:r>
          </a:p>
          <a:p>
            <a:r>
              <a:rPr lang="en-US" dirty="0"/>
              <a:t>Read the biblical text closely and carefully.</a:t>
            </a:r>
          </a:p>
          <a:p>
            <a:r>
              <a:rPr lang="en-US" dirty="0"/>
              <a:t>Examine the whole witness of Scripture.</a:t>
            </a:r>
          </a:p>
          <a:p>
            <a:pPr lvl="1"/>
            <a:r>
              <a:rPr lang="en-US" dirty="0"/>
              <a:t>Read problematic texts in light of the whole.</a:t>
            </a:r>
          </a:p>
          <a:p>
            <a:pPr lvl="1"/>
            <a:r>
              <a:rPr lang="en-US" dirty="0"/>
              <a:t>Examine cultural influences within the text.</a:t>
            </a:r>
          </a:p>
          <a:p>
            <a:r>
              <a:rPr lang="en-US" dirty="0"/>
              <a:t>Consider evidence outside the Bible.</a:t>
            </a:r>
          </a:p>
        </p:txBody>
      </p:sp>
    </p:spTree>
    <p:extLst>
      <p:ext uri="{BB962C8B-B14F-4D97-AF65-F5344CB8AC3E}">
        <p14:creationId xmlns:p14="http://schemas.microsoft.com/office/powerpoint/2010/main" val="32371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079-DCCD-7B83-D6DE-E6AAF24EBE65}"/>
              </a:ext>
            </a:extLst>
          </p:cNvPr>
          <p:cNvSpPr>
            <a:spLocks noGrp="1"/>
          </p:cNvSpPr>
          <p:nvPr>
            <p:ph type="title"/>
          </p:nvPr>
        </p:nvSpPr>
        <p:spPr/>
        <p:txBody>
          <a:bodyPr/>
          <a:lstStyle/>
          <a:p>
            <a:r>
              <a:rPr lang="en-US" dirty="0"/>
              <a:t>Deacons</a:t>
            </a:r>
          </a:p>
        </p:txBody>
      </p:sp>
      <p:sp>
        <p:nvSpPr>
          <p:cNvPr id="4" name="TextBox 3">
            <a:extLst>
              <a:ext uri="{FF2B5EF4-FFF2-40B4-BE49-F238E27FC236}">
                <a16:creationId xmlns:a16="http://schemas.microsoft.com/office/drawing/2014/main" id="{85CDFD0F-EC23-2DB2-ACA0-2486756D153E}"/>
              </a:ext>
            </a:extLst>
          </p:cNvPr>
          <p:cNvSpPr txBox="1"/>
          <p:nvPr/>
        </p:nvSpPr>
        <p:spPr>
          <a:xfrm>
            <a:off x="314325" y="1140589"/>
            <a:ext cx="8515350" cy="3170099"/>
          </a:xfrm>
          <a:prstGeom prst="rect">
            <a:avLst/>
          </a:prstGeom>
          <a:noFill/>
        </p:spPr>
        <p:txBody>
          <a:bodyPr wrap="square">
            <a:spAutoFit/>
          </a:bodyPr>
          <a:lstStyle/>
          <a:p>
            <a:r>
              <a:rPr lang="en-US" sz="2000" dirty="0"/>
              <a:t>Deacons likewise must be dignified, not two-faced, not given to excessive drinking, not greedy for gain, holding to the mystery of the faith with a clear conscience. And these also must be tested first and then let them serve as deacons if they are found blameless. Likewise also their wives must be dignified, not slanderous, temperate, faithful in every respect. Deacons must be husbands of one wife and good managers of their children and their own households. For those who have served well as deacons gain a good standing for themselves and great boldness in the faith that is in Christ Jesus.</a:t>
            </a:r>
          </a:p>
          <a:p>
            <a:endParaRPr lang="en-US" sz="2000" dirty="0"/>
          </a:p>
          <a:p>
            <a:pPr algn="r"/>
            <a:r>
              <a:rPr lang="en-US" sz="2000" dirty="0"/>
              <a:t>1 Tim 3:8–13 (NET)</a:t>
            </a:r>
          </a:p>
        </p:txBody>
      </p:sp>
      <p:sp>
        <p:nvSpPr>
          <p:cNvPr id="3" name="TextBox 2">
            <a:extLst>
              <a:ext uri="{FF2B5EF4-FFF2-40B4-BE49-F238E27FC236}">
                <a16:creationId xmlns:a16="http://schemas.microsoft.com/office/drawing/2014/main" id="{7FFA4D9F-7F2C-C4E2-8741-AEA5707A5A14}"/>
              </a:ext>
            </a:extLst>
          </p:cNvPr>
          <p:cNvSpPr txBox="1"/>
          <p:nvPr/>
        </p:nvSpPr>
        <p:spPr>
          <a:xfrm>
            <a:off x="457200" y="4310688"/>
            <a:ext cx="8229600" cy="646331"/>
          </a:xfrm>
          <a:prstGeom prst="rect">
            <a:avLst/>
          </a:prstGeom>
          <a:noFill/>
        </p:spPr>
        <p:txBody>
          <a:bodyPr wrap="square" rtlCol="0">
            <a:spAutoFit/>
          </a:bodyPr>
          <a:lstStyle/>
          <a:p>
            <a:pPr algn="ctr"/>
            <a:r>
              <a:rPr lang="en-US" sz="3600" dirty="0"/>
              <a:t>There is a problem in this translation</a:t>
            </a:r>
          </a:p>
        </p:txBody>
      </p:sp>
    </p:spTree>
    <p:extLst>
      <p:ext uri="{BB962C8B-B14F-4D97-AF65-F5344CB8AC3E}">
        <p14:creationId xmlns:p14="http://schemas.microsoft.com/office/powerpoint/2010/main" val="33512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079-DCCD-7B83-D6DE-E6AAF24EBE65}"/>
              </a:ext>
            </a:extLst>
          </p:cNvPr>
          <p:cNvSpPr>
            <a:spLocks noGrp="1"/>
          </p:cNvSpPr>
          <p:nvPr>
            <p:ph type="title"/>
          </p:nvPr>
        </p:nvSpPr>
        <p:spPr/>
        <p:txBody>
          <a:bodyPr/>
          <a:lstStyle/>
          <a:p>
            <a:r>
              <a:rPr lang="en-US" dirty="0"/>
              <a:t>Deacons</a:t>
            </a:r>
          </a:p>
        </p:txBody>
      </p:sp>
      <p:sp>
        <p:nvSpPr>
          <p:cNvPr id="4" name="TextBox 3">
            <a:extLst>
              <a:ext uri="{FF2B5EF4-FFF2-40B4-BE49-F238E27FC236}">
                <a16:creationId xmlns:a16="http://schemas.microsoft.com/office/drawing/2014/main" id="{85CDFD0F-EC23-2DB2-ACA0-2486756D153E}"/>
              </a:ext>
            </a:extLst>
          </p:cNvPr>
          <p:cNvSpPr txBox="1"/>
          <p:nvPr/>
        </p:nvSpPr>
        <p:spPr>
          <a:xfrm>
            <a:off x="314325" y="1140589"/>
            <a:ext cx="8515350" cy="3170099"/>
          </a:xfrm>
          <a:prstGeom prst="rect">
            <a:avLst/>
          </a:prstGeom>
          <a:noFill/>
        </p:spPr>
        <p:txBody>
          <a:bodyPr wrap="square">
            <a:spAutoFit/>
          </a:bodyPr>
          <a:lstStyle/>
          <a:p>
            <a:r>
              <a:rPr lang="en-US" sz="2000" dirty="0"/>
              <a:t>Deacons likewise must be dignified, not two-faced, not given to excessive drinking, not greedy for gain, holding to the mystery of the faith with a clear conscience. And these also must be tested first and then let them serve as deacons if they are found blameless. Likewise also </a:t>
            </a:r>
            <a:r>
              <a:rPr lang="en-US" sz="2000" dirty="0">
                <a:solidFill>
                  <a:srgbClr val="FFFF00"/>
                </a:solidFill>
              </a:rPr>
              <a:t>their wives</a:t>
            </a:r>
            <a:r>
              <a:rPr lang="en-US" sz="2000" dirty="0"/>
              <a:t> must be dignified, not slanderous, temperate, faithful in every respect. Deacons must be husbands of one wife and good managers of their children and their own households. For those who have served well as deacons gain a good standing for themselves and great boldness in the faith that is in Christ Jesus.</a:t>
            </a:r>
          </a:p>
          <a:p>
            <a:endParaRPr lang="en-US" sz="2000" dirty="0"/>
          </a:p>
          <a:p>
            <a:pPr algn="r"/>
            <a:r>
              <a:rPr lang="en-US" sz="2000" dirty="0"/>
              <a:t>1 Tim 3:8–13 (NET)</a:t>
            </a:r>
          </a:p>
        </p:txBody>
      </p:sp>
      <p:sp>
        <p:nvSpPr>
          <p:cNvPr id="3" name="TextBox 2">
            <a:extLst>
              <a:ext uri="{FF2B5EF4-FFF2-40B4-BE49-F238E27FC236}">
                <a16:creationId xmlns:a16="http://schemas.microsoft.com/office/drawing/2014/main" id="{7FFA4D9F-7F2C-C4E2-8741-AEA5707A5A14}"/>
              </a:ext>
            </a:extLst>
          </p:cNvPr>
          <p:cNvSpPr txBox="1"/>
          <p:nvPr/>
        </p:nvSpPr>
        <p:spPr>
          <a:xfrm>
            <a:off x="457200" y="4310688"/>
            <a:ext cx="8229600" cy="646331"/>
          </a:xfrm>
          <a:prstGeom prst="rect">
            <a:avLst/>
          </a:prstGeom>
          <a:noFill/>
        </p:spPr>
        <p:txBody>
          <a:bodyPr wrap="square" rtlCol="0">
            <a:spAutoFit/>
          </a:bodyPr>
          <a:lstStyle/>
          <a:p>
            <a:pPr algn="ctr"/>
            <a:r>
              <a:rPr lang="en-US" sz="3600" dirty="0"/>
              <a:t>The pronoun “their” is not in the Greek.</a:t>
            </a:r>
          </a:p>
        </p:txBody>
      </p:sp>
    </p:spTree>
    <p:extLst>
      <p:ext uri="{BB962C8B-B14F-4D97-AF65-F5344CB8AC3E}">
        <p14:creationId xmlns:p14="http://schemas.microsoft.com/office/powerpoint/2010/main" val="34018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079-DCCD-7B83-D6DE-E6AAF24EBE65}"/>
              </a:ext>
            </a:extLst>
          </p:cNvPr>
          <p:cNvSpPr>
            <a:spLocks noGrp="1"/>
          </p:cNvSpPr>
          <p:nvPr>
            <p:ph type="title"/>
          </p:nvPr>
        </p:nvSpPr>
        <p:spPr/>
        <p:txBody>
          <a:bodyPr/>
          <a:lstStyle/>
          <a:p>
            <a:r>
              <a:rPr lang="en-US" dirty="0"/>
              <a:t>Deacons</a:t>
            </a:r>
          </a:p>
        </p:txBody>
      </p:sp>
      <p:sp>
        <p:nvSpPr>
          <p:cNvPr id="4" name="TextBox 3">
            <a:extLst>
              <a:ext uri="{FF2B5EF4-FFF2-40B4-BE49-F238E27FC236}">
                <a16:creationId xmlns:a16="http://schemas.microsoft.com/office/drawing/2014/main" id="{85CDFD0F-EC23-2DB2-ACA0-2486756D153E}"/>
              </a:ext>
            </a:extLst>
          </p:cNvPr>
          <p:cNvSpPr txBox="1"/>
          <p:nvPr/>
        </p:nvSpPr>
        <p:spPr>
          <a:xfrm>
            <a:off x="314325" y="1140589"/>
            <a:ext cx="8515350" cy="3170099"/>
          </a:xfrm>
          <a:prstGeom prst="rect">
            <a:avLst/>
          </a:prstGeom>
          <a:noFill/>
        </p:spPr>
        <p:txBody>
          <a:bodyPr wrap="square">
            <a:spAutoFit/>
          </a:bodyPr>
          <a:lstStyle/>
          <a:p>
            <a:r>
              <a:rPr lang="en-US" sz="2000" dirty="0"/>
              <a:t>Deacons likewise must be serious, not double-tongued, not indulging in much wine, not greedy for money; they must hold fast to the mystery of the faith with a clear conscience. And let them first be tested; then, if they prove themselves blameless, let them serve as deacons. </a:t>
            </a:r>
            <a:r>
              <a:rPr lang="en-US" sz="2000" dirty="0">
                <a:solidFill>
                  <a:srgbClr val="FFFF00"/>
                </a:solidFill>
              </a:rPr>
              <a:t>Women likewise must be serious, not slanderers, but temperate, faithful in all things</a:t>
            </a:r>
            <a:r>
              <a:rPr lang="en-US" sz="2000" dirty="0"/>
              <a:t>. Let deacons be married only once, and let them manage their children and their households well; for those who serve well as deacons gain a good standing for themselves and great boldness in the faith that is in Christ Jesus.</a:t>
            </a:r>
          </a:p>
          <a:p>
            <a:endParaRPr lang="en-US" sz="2000" dirty="0"/>
          </a:p>
          <a:p>
            <a:pPr algn="r"/>
            <a:r>
              <a:rPr lang="en-US" sz="2000" dirty="0"/>
              <a:t>1 Tim 3:8–13 (NRSV)</a:t>
            </a:r>
          </a:p>
        </p:txBody>
      </p:sp>
      <p:sp>
        <p:nvSpPr>
          <p:cNvPr id="3" name="TextBox 2">
            <a:extLst>
              <a:ext uri="{FF2B5EF4-FFF2-40B4-BE49-F238E27FC236}">
                <a16:creationId xmlns:a16="http://schemas.microsoft.com/office/drawing/2014/main" id="{7FFA4D9F-7F2C-C4E2-8741-AEA5707A5A14}"/>
              </a:ext>
            </a:extLst>
          </p:cNvPr>
          <p:cNvSpPr txBox="1"/>
          <p:nvPr/>
        </p:nvSpPr>
        <p:spPr>
          <a:xfrm>
            <a:off x="457200" y="4310688"/>
            <a:ext cx="8229600" cy="646331"/>
          </a:xfrm>
          <a:prstGeom prst="rect">
            <a:avLst/>
          </a:prstGeom>
          <a:noFill/>
        </p:spPr>
        <p:txBody>
          <a:bodyPr wrap="square" rtlCol="0">
            <a:spAutoFit/>
          </a:bodyPr>
          <a:lstStyle/>
          <a:p>
            <a:pPr algn="ctr"/>
            <a:r>
              <a:rPr lang="en-US" sz="3600" dirty="0"/>
              <a:t>How does this alter the meaning?</a:t>
            </a:r>
          </a:p>
        </p:txBody>
      </p:sp>
    </p:spTree>
    <p:extLst>
      <p:ext uri="{BB962C8B-B14F-4D97-AF65-F5344CB8AC3E}">
        <p14:creationId xmlns:p14="http://schemas.microsoft.com/office/powerpoint/2010/main" val="239480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079-DCCD-7B83-D6DE-E6AAF24EBE65}"/>
              </a:ext>
            </a:extLst>
          </p:cNvPr>
          <p:cNvSpPr>
            <a:spLocks noGrp="1"/>
          </p:cNvSpPr>
          <p:nvPr>
            <p:ph type="title"/>
          </p:nvPr>
        </p:nvSpPr>
        <p:spPr/>
        <p:txBody>
          <a:bodyPr/>
          <a:lstStyle/>
          <a:p>
            <a:r>
              <a:rPr lang="en-US" dirty="0"/>
              <a:t>Deacons</a:t>
            </a:r>
          </a:p>
        </p:txBody>
      </p:sp>
      <p:sp>
        <p:nvSpPr>
          <p:cNvPr id="4" name="TextBox 3">
            <a:extLst>
              <a:ext uri="{FF2B5EF4-FFF2-40B4-BE49-F238E27FC236}">
                <a16:creationId xmlns:a16="http://schemas.microsoft.com/office/drawing/2014/main" id="{85CDFD0F-EC23-2DB2-ACA0-2486756D153E}"/>
              </a:ext>
            </a:extLst>
          </p:cNvPr>
          <p:cNvSpPr txBox="1"/>
          <p:nvPr/>
        </p:nvSpPr>
        <p:spPr>
          <a:xfrm>
            <a:off x="314325" y="1140589"/>
            <a:ext cx="8515350" cy="3170099"/>
          </a:xfrm>
          <a:prstGeom prst="rect">
            <a:avLst/>
          </a:prstGeom>
          <a:noFill/>
        </p:spPr>
        <p:txBody>
          <a:bodyPr wrap="square">
            <a:spAutoFit/>
          </a:bodyPr>
          <a:lstStyle/>
          <a:p>
            <a:r>
              <a:rPr lang="en-US" sz="2000" dirty="0"/>
              <a:t>Deacons likewise must be serious, not double-tongued, not indulging in much wine, not greedy for money; they must hold fast to the mystery of the faith with a clear conscience. And let them first be tested; then, if they prove themselves blameless, let them serve as deacons. </a:t>
            </a:r>
            <a:r>
              <a:rPr lang="en-US" sz="2000" dirty="0">
                <a:solidFill>
                  <a:srgbClr val="FFFF00"/>
                </a:solidFill>
              </a:rPr>
              <a:t>Women likewise must be serious, not slanderers, but temperate, faithful in all things</a:t>
            </a:r>
            <a:r>
              <a:rPr lang="en-US" sz="2000" dirty="0"/>
              <a:t>. Let deacons be married only once, and let them manage their children and their households well; for those who serve well as deacons gain a good standing for themselves and great boldness in the faith that is in Christ Jesus.</a:t>
            </a:r>
          </a:p>
          <a:p>
            <a:endParaRPr lang="en-US" sz="2000" dirty="0"/>
          </a:p>
          <a:p>
            <a:pPr algn="r"/>
            <a:r>
              <a:rPr lang="en-US" sz="2000" dirty="0"/>
              <a:t>1 Tim 3:8–13 (NRSV)</a:t>
            </a:r>
          </a:p>
        </p:txBody>
      </p:sp>
      <p:sp>
        <p:nvSpPr>
          <p:cNvPr id="3" name="TextBox 2">
            <a:extLst>
              <a:ext uri="{FF2B5EF4-FFF2-40B4-BE49-F238E27FC236}">
                <a16:creationId xmlns:a16="http://schemas.microsoft.com/office/drawing/2014/main" id="{7FFA4D9F-7F2C-C4E2-8741-AEA5707A5A14}"/>
              </a:ext>
            </a:extLst>
          </p:cNvPr>
          <p:cNvSpPr txBox="1"/>
          <p:nvPr/>
        </p:nvSpPr>
        <p:spPr>
          <a:xfrm>
            <a:off x="457200" y="4310688"/>
            <a:ext cx="8229600" cy="646331"/>
          </a:xfrm>
          <a:prstGeom prst="rect">
            <a:avLst/>
          </a:prstGeom>
          <a:noFill/>
        </p:spPr>
        <p:txBody>
          <a:bodyPr wrap="square" rtlCol="0">
            <a:spAutoFit/>
          </a:bodyPr>
          <a:lstStyle/>
          <a:p>
            <a:pPr algn="ctr"/>
            <a:r>
              <a:rPr lang="en-US" sz="3600" dirty="0"/>
              <a:t>Deacon is an office open to women.</a:t>
            </a:r>
          </a:p>
        </p:txBody>
      </p:sp>
    </p:spTree>
    <p:extLst>
      <p:ext uri="{BB962C8B-B14F-4D97-AF65-F5344CB8AC3E}">
        <p14:creationId xmlns:p14="http://schemas.microsoft.com/office/powerpoint/2010/main" val="226293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E7EE-775A-D7DA-395D-E8B90F84D0F1}"/>
              </a:ext>
            </a:extLst>
          </p:cNvPr>
          <p:cNvSpPr>
            <a:spLocks noGrp="1"/>
          </p:cNvSpPr>
          <p:nvPr>
            <p:ph type="title"/>
          </p:nvPr>
        </p:nvSpPr>
        <p:spPr>
          <a:xfrm>
            <a:off x="457200" y="205979"/>
            <a:ext cx="8229600" cy="857250"/>
          </a:xfrm>
        </p:spPr>
        <p:txBody>
          <a:bodyPr>
            <a:noAutofit/>
          </a:bodyPr>
          <a:lstStyle/>
          <a:p>
            <a:r>
              <a:rPr lang="en-US" sz="3600" dirty="0"/>
              <a:t>Was their uniformity in early churches?</a:t>
            </a:r>
          </a:p>
        </p:txBody>
      </p:sp>
      <p:sp>
        <p:nvSpPr>
          <p:cNvPr id="3" name="Content Placeholder 2">
            <a:extLst>
              <a:ext uri="{FF2B5EF4-FFF2-40B4-BE49-F238E27FC236}">
                <a16:creationId xmlns:a16="http://schemas.microsoft.com/office/drawing/2014/main" id="{C6C0D60A-5915-589D-A180-105F12F6E3A6}"/>
              </a:ext>
            </a:extLst>
          </p:cNvPr>
          <p:cNvSpPr>
            <a:spLocks noGrp="1"/>
          </p:cNvSpPr>
          <p:nvPr>
            <p:ph idx="1"/>
          </p:nvPr>
        </p:nvSpPr>
        <p:spPr>
          <a:xfrm>
            <a:off x="457200" y="1200151"/>
            <a:ext cx="8229600" cy="3394472"/>
          </a:xfrm>
        </p:spPr>
        <p:txBody>
          <a:bodyPr>
            <a:normAutofit fontScale="77500" lnSpcReduction="20000"/>
          </a:bodyPr>
          <a:lstStyle/>
          <a:p>
            <a:r>
              <a:rPr lang="en-US" dirty="0"/>
              <a:t>No.</a:t>
            </a:r>
          </a:p>
          <a:p>
            <a:r>
              <a:rPr lang="en-US" dirty="0"/>
              <a:t>Church leadership models were highly variable across the Christian communities.</a:t>
            </a:r>
          </a:p>
          <a:p>
            <a:r>
              <a:rPr lang="en-US" dirty="0"/>
              <a:t>Named women deacons are well-attested.</a:t>
            </a:r>
          </a:p>
          <a:p>
            <a:pPr lvl="1"/>
            <a:r>
              <a:rPr lang="en-US" dirty="0"/>
              <a:t>This is in keeping with 1 Timothy 3.</a:t>
            </a:r>
          </a:p>
          <a:p>
            <a:r>
              <a:rPr lang="en-US" dirty="0"/>
              <a:t>We know of women apostles, teachers, preachers, prophets, elders, and bishops.</a:t>
            </a:r>
          </a:p>
          <a:p>
            <a:r>
              <a:rPr lang="en-US" dirty="0"/>
              <a:t>The church doesn’t restrict this practice wholesale until the 4</a:t>
            </a:r>
            <a:r>
              <a:rPr lang="en-US" baseline="30000" dirty="0"/>
              <a:t>th</a:t>
            </a:r>
            <a:r>
              <a:rPr lang="en-US" dirty="0"/>
              <a:t>/5</a:t>
            </a:r>
            <a:r>
              <a:rPr lang="en-US" baseline="30000" dirty="0"/>
              <a:t>th</a:t>
            </a:r>
            <a:r>
              <a:rPr lang="en-US" dirty="0"/>
              <a:t> century (and later).</a:t>
            </a:r>
          </a:p>
        </p:txBody>
      </p:sp>
    </p:spTree>
    <p:extLst>
      <p:ext uri="{BB962C8B-B14F-4D97-AF65-F5344CB8AC3E}">
        <p14:creationId xmlns:p14="http://schemas.microsoft.com/office/powerpoint/2010/main" val="158687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656D-C974-1D68-DA39-82484B834236}"/>
              </a:ext>
            </a:extLst>
          </p:cNvPr>
          <p:cNvSpPr>
            <a:spLocks noGrp="1"/>
          </p:cNvSpPr>
          <p:nvPr>
            <p:ph type="title"/>
          </p:nvPr>
        </p:nvSpPr>
        <p:spPr/>
        <p:txBody>
          <a:bodyPr/>
          <a:lstStyle/>
          <a:p>
            <a:r>
              <a:rPr lang="en-US" dirty="0"/>
              <a:t>Asking a “Better” Question</a:t>
            </a:r>
          </a:p>
        </p:txBody>
      </p:sp>
      <p:sp>
        <p:nvSpPr>
          <p:cNvPr id="3" name="TextBox 2">
            <a:extLst>
              <a:ext uri="{FF2B5EF4-FFF2-40B4-BE49-F238E27FC236}">
                <a16:creationId xmlns:a16="http://schemas.microsoft.com/office/drawing/2014/main" id="{705EEC53-748E-B1C4-EC10-2A82F91441DD}"/>
              </a:ext>
            </a:extLst>
          </p:cNvPr>
          <p:cNvSpPr txBox="1"/>
          <p:nvPr/>
        </p:nvSpPr>
        <p:spPr>
          <a:xfrm>
            <a:off x="457198" y="1110794"/>
            <a:ext cx="8229599" cy="1815882"/>
          </a:xfrm>
          <a:prstGeom prst="rect">
            <a:avLst/>
          </a:prstGeom>
          <a:noFill/>
        </p:spPr>
        <p:txBody>
          <a:bodyPr wrap="square" rtlCol="0">
            <a:spAutoFit/>
          </a:bodyPr>
          <a:lstStyle/>
          <a:p>
            <a:r>
              <a:rPr lang="en-US" sz="2800" dirty="0"/>
              <a:t>A primary theme of Paul’s first letter to Timothy is the reputation of the church within their community so that they can testify to the Good News of God. Paul’s qualifications for the bishop/elder have that focus. </a:t>
            </a:r>
          </a:p>
        </p:txBody>
      </p:sp>
      <p:sp>
        <p:nvSpPr>
          <p:cNvPr id="4" name="TextBox 3">
            <a:extLst>
              <a:ext uri="{FF2B5EF4-FFF2-40B4-BE49-F238E27FC236}">
                <a16:creationId xmlns:a16="http://schemas.microsoft.com/office/drawing/2014/main" id="{FF116DDA-3912-19A0-3F3C-FB88536F1A87}"/>
              </a:ext>
            </a:extLst>
          </p:cNvPr>
          <p:cNvSpPr txBox="1"/>
          <p:nvPr/>
        </p:nvSpPr>
        <p:spPr>
          <a:xfrm>
            <a:off x="457198" y="3340208"/>
            <a:ext cx="8229599" cy="1384995"/>
          </a:xfrm>
          <a:prstGeom prst="rect">
            <a:avLst/>
          </a:prstGeom>
          <a:noFill/>
        </p:spPr>
        <p:txBody>
          <a:bodyPr wrap="square" rtlCol="0">
            <a:spAutoFit/>
          </a:bodyPr>
          <a:lstStyle/>
          <a:p>
            <a:r>
              <a:rPr lang="en-US" sz="2800" dirty="0"/>
              <a:t>What qualifications for a Bishop or elder best enable today’s church to bear witness to the Gospel in their community?</a:t>
            </a:r>
          </a:p>
        </p:txBody>
      </p:sp>
    </p:spTree>
    <p:extLst>
      <p:ext uri="{BB962C8B-B14F-4D97-AF65-F5344CB8AC3E}">
        <p14:creationId xmlns:p14="http://schemas.microsoft.com/office/powerpoint/2010/main" val="18991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653428fdd7_1_11"/>
          <p:cNvSpPr txBox="1">
            <a:spLocks noGrp="1"/>
          </p:cNvSpPr>
          <p:nvPr>
            <p:ph type="title"/>
          </p:nvPr>
        </p:nvSpPr>
        <p:spPr>
          <a:xfrm>
            <a:off x="457200" y="205979"/>
            <a:ext cx="8229600" cy="857250"/>
          </a:xfrm>
          <a:noFill/>
          <a:ln>
            <a:noFill/>
          </a:ln>
        </p:spPr>
        <p:txBody>
          <a:bodyPr spcFirstLastPara="1" wrap="square" lIns="91425" tIns="45700" rIns="91425" bIns="45700" anchor="ctr" anchorCtr="0">
            <a:noAutofit/>
          </a:bodyPr>
          <a:lstStyle/>
          <a:p>
            <a:pPr lvl="0"/>
            <a:r>
              <a:rPr lang="en-US" sz="3600" dirty="0"/>
              <a:t>Summary</a:t>
            </a:r>
          </a:p>
        </p:txBody>
      </p:sp>
      <p:sp>
        <p:nvSpPr>
          <p:cNvPr id="3" name="Content Placeholder 2">
            <a:extLst>
              <a:ext uri="{FF2B5EF4-FFF2-40B4-BE49-F238E27FC236}">
                <a16:creationId xmlns:a16="http://schemas.microsoft.com/office/drawing/2014/main" id="{AB85937C-F792-F8A0-A520-34BA66BEEAA8}"/>
              </a:ext>
            </a:extLst>
          </p:cNvPr>
          <p:cNvSpPr>
            <a:spLocks noGrp="1"/>
          </p:cNvSpPr>
          <p:nvPr>
            <p:ph idx="1"/>
          </p:nvPr>
        </p:nvSpPr>
        <p:spPr/>
        <p:txBody>
          <a:bodyPr>
            <a:normAutofit fontScale="70000" lnSpcReduction="20000"/>
          </a:bodyPr>
          <a:lstStyle/>
          <a:p>
            <a:r>
              <a:rPr lang="en-US" dirty="0"/>
              <a:t>The questions we ask determine the answers we uncover.</a:t>
            </a:r>
          </a:p>
          <a:p>
            <a:r>
              <a:rPr lang="en-US" dirty="0"/>
              <a:t>Paul’s focus for church leadership in 1 Tim and Titus is </a:t>
            </a:r>
            <a:r>
              <a:rPr lang="en-US" i="1" dirty="0"/>
              <a:t>outward</a:t>
            </a:r>
            <a:r>
              <a:rPr lang="en-US" dirty="0"/>
              <a:t> focused.</a:t>
            </a:r>
          </a:p>
          <a:p>
            <a:r>
              <a:rPr lang="en-US" dirty="0"/>
              <a:t>The basis for Paul’s qualifications are what makes someone an honorable member of their community, according to society’s standards.</a:t>
            </a:r>
          </a:p>
          <a:p>
            <a:r>
              <a:rPr lang="en-US" dirty="0"/>
              <a:t>We adapt these qualifications today to suit our specific needs (and interpretation).</a:t>
            </a:r>
          </a:p>
          <a:p>
            <a:r>
              <a:rPr lang="en-US" dirty="0"/>
              <a:t>Are we asking better questions, or has our movement conditioned us with the wrong 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a:xfrm>
            <a:off x="3688080" y="206375"/>
            <a:ext cx="4998720" cy="857250"/>
          </a:xfrm>
        </p:spPr>
        <p:txBody>
          <a:bodyPr/>
          <a:lstStyle/>
          <a:p>
            <a:r>
              <a:rPr lang="en-US" dirty="0"/>
              <a:t>Next Week</a:t>
            </a:r>
          </a:p>
        </p:txBody>
      </p:sp>
      <p:sp>
        <p:nvSpPr>
          <p:cNvPr id="3" name="Content Placeholder 2">
            <a:extLst>
              <a:ext uri="{FF2B5EF4-FFF2-40B4-BE49-F238E27FC236}">
                <a16:creationId xmlns:a16="http://schemas.microsoft.com/office/drawing/2014/main" id="{4B48F12A-1BAE-4E41-A234-31557D285204}"/>
              </a:ext>
            </a:extLst>
          </p:cNvPr>
          <p:cNvSpPr>
            <a:spLocks noGrp="1"/>
          </p:cNvSpPr>
          <p:nvPr>
            <p:ph idx="1"/>
          </p:nvPr>
        </p:nvSpPr>
        <p:spPr>
          <a:xfrm>
            <a:off x="3688080" y="1200150"/>
            <a:ext cx="4998720" cy="3394075"/>
          </a:xfrm>
        </p:spPr>
        <p:txBody>
          <a:bodyPr>
            <a:normAutofit fontScale="77500" lnSpcReduction="20000"/>
          </a:bodyPr>
          <a:lstStyle/>
          <a:p>
            <a:r>
              <a:rPr lang="en-US" dirty="0"/>
              <a:t>Why does this study matter?</a:t>
            </a:r>
          </a:p>
          <a:p>
            <a:pPr lvl="1"/>
            <a:r>
              <a:rPr lang="en-US" dirty="0"/>
              <a:t>Is this study just a theoretical exercise, or are there a reasons why what we do matters?</a:t>
            </a:r>
          </a:p>
          <a:p>
            <a:r>
              <a:rPr lang="en-US" dirty="0"/>
              <a:t>Read</a:t>
            </a:r>
          </a:p>
          <a:p>
            <a:pPr lvl="1"/>
            <a:r>
              <a:rPr lang="en-US" dirty="0"/>
              <a:t>Judges 19–21</a:t>
            </a:r>
          </a:p>
          <a:p>
            <a:pPr lvl="1"/>
            <a:endParaRPr lang="en-US" dirty="0"/>
          </a:p>
          <a:p>
            <a:pPr lvl="1"/>
            <a:r>
              <a:rPr lang="en-US" b="1" i="1" dirty="0"/>
              <a:t>Warning:</a:t>
            </a:r>
            <a:r>
              <a:rPr lang="en-US" dirty="0"/>
              <a:t> Class will include discussion about sexual violence.</a:t>
            </a:r>
          </a:p>
        </p:txBody>
      </p:sp>
      <p:pic>
        <p:nvPicPr>
          <p:cNvPr id="4" name="Picture 3">
            <a:extLst>
              <a:ext uri="{FF2B5EF4-FFF2-40B4-BE49-F238E27FC236}">
                <a16:creationId xmlns:a16="http://schemas.microsoft.com/office/drawing/2014/main" id="{34BC33B9-3A4E-AF68-7954-CB573BF630E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91770" y="6043"/>
            <a:ext cx="3292823" cy="5131413"/>
          </a:xfrm>
          <a:prstGeom prst="rect">
            <a:avLst/>
          </a:prstGeom>
        </p:spPr>
      </p:pic>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00DE2-761A-73AF-5240-2E36E6297AF4}"/>
              </a:ext>
            </a:extLst>
          </p:cNvPr>
          <p:cNvSpPr txBox="1"/>
          <p:nvPr/>
        </p:nvSpPr>
        <p:spPr>
          <a:xfrm>
            <a:off x="690563" y="1694587"/>
            <a:ext cx="7762874" cy="1754326"/>
          </a:xfrm>
          <a:prstGeom prst="rect">
            <a:avLst/>
          </a:prstGeom>
          <a:noFill/>
        </p:spPr>
        <p:txBody>
          <a:bodyPr wrap="square" rtlCol="0">
            <a:spAutoFit/>
          </a:bodyPr>
          <a:lstStyle/>
          <a:p>
            <a:pPr algn="ctr"/>
            <a:r>
              <a:rPr lang="en-US" sz="5400" dirty="0"/>
              <a:t>The questions we ask</a:t>
            </a:r>
            <a:br>
              <a:rPr lang="en-US" sz="5400" dirty="0"/>
            </a:br>
            <a:r>
              <a:rPr lang="en-US" sz="5400" dirty="0"/>
              <a:t>shape the answers we find.</a:t>
            </a:r>
          </a:p>
        </p:txBody>
      </p:sp>
    </p:spTree>
    <p:extLst>
      <p:ext uri="{BB962C8B-B14F-4D97-AF65-F5344CB8AC3E}">
        <p14:creationId xmlns:p14="http://schemas.microsoft.com/office/powerpoint/2010/main" val="169980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C3A288-0105-A24F-AC55-5881265F36A1}"/>
              </a:ext>
            </a:extLst>
          </p:cNvPr>
          <p:cNvSpPr txBox="1"/>
          <p:nvPr/>
        </p:nvSpPr>
        <p:spPr>
          <a:xfrm>
            <a:off x="1136073" y="484716"/>
            <a:ext cx="7056582" cy="2308324"/>
          </a:xfrm>
          <a:prstGeom prst="rect">
            <a:avLst/>
          </a:prstGeom>
          <a:noFill/>
        </p:spPr>
        <p:txBody>
          <a:bodyPr wrap="square" rtlCol="0">
            <a:spAutoFit/>
          </a:bodyPr>
          <a:lstStyle/>
          <a:p>
            <a:r>
              <a:rPr lang="en-US" sz="2400" dirty="0"/>
              <a:t>Any man who prays or prophesies with something on his head disgraces his head, but any woman who prays or prophesies with her head unveiled disgraces her head—it is one and the same thing as having her head shaved. </a:t>
            </a:r>
          </a:p>
          <a:p>
            <a:pPr algn="r"/>
            <a:r>
              <a:rPr lang="en-US" sz="2400" dirty="0"/>
              <a:t>1 Cor 11:4-5 (NRSV)</a:t>
            </a:r>
          </a:p>
        </p:txBody>
      </p:sp>
      <p:sp>
        <p:nvSpPr>
          <p:cNvPr id="6" name="TextBox 5">
            <a:extLst>
              <a:ext uri="{FF2B5EF4-FFF2-40B4-BE49-F238E27FC236}">
                <a16:creationId xmlns:a16="http://schemas.microsoft.com/office/drawing/2014/main" id="{0C4E657C-D055-0743-9AFB-44C1F6DA16B7}"/>
              </a:ext>
            </a:extLst>
          </p:cNvPr>
          <p:cNvSpPr txBox="1"/>
          <p:nvPr/>
        </p:nvSpPr>
        <p:spPr>
          <a:xfrm>
            <a:off x="295564" y="3722254"/>
            <a:ext cx="8552872" cy="954107"/>
          </a:xfrm>
          <a:prstGeom prst="rect">
            <a:avLst/>
          </a:prstGeom>
          <a:noFill/>
        </p:spPr>
        <p:txBody>
          <a:bodyPr wrap="square" rtlCol="0">
            <a:spAutoFit/>
          </a:bodyPr>
          <a:lstStyle/>
          <a:p>
            <a:pPr algn="ctr"/>
            <a:r>
              <a:rPr lang="en-US" sz="2800" dirty="0"/>
              <a:t>1 Corinthians addresses public worship practices, </a:t>
            </a:r>
            <a:br>
              <a:rPr lang="en-US" sz="2800" dirty="0"/>
            </a:br>
            <a:r>
              <a:rPr lang="en-US" sz="2800" dirty="0"/>
              <a:t>not personal prayer habits.</a:t>
            </a:r>
          </a:p>
        </p:txBody>
      </p:sp>
    </p:spTree>
    <p:extLst>
      <p:ext uri="{BB962C8B-B14F-4D97-AF65-F5344CB8AC3E}">
        <p14:creationId xmlns:p14="http://schemas.microsoft.com/office/powerpoint/2010/main" val="408645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5844D2-A180-574E-8637-48FA730C17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026" name="Picture 2" descr="https://lh3.googleusercontent.com/Px9VJFY787RDrSbutpXddOab4yPf7_-jrWKKiAzfI5QotaKXbB5ICsjSDJ7NMJqk7J-LuEBgtqF07XCXF03A8JZXV1A1WF7z6MRV5A5BHLo7ZEUUHdRaY01ffxYo4YZnbw5LyD2i">
            <a:extLst>
              <a:ext uri="{FF2B5EF4-FFF2-40B4-BE49-F238E27FC236}">
                <a16:creationId xmlns:a16="http://schemas.microsoft.com/office/drawing/2014/main" id="{B0E52DD3-D17F-814A-A19E-A5E8217FF4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E353C1-2038-4B6A-FFBB-E874D5BD89FE}"/>
              </a:ext>
            </a:extLst>
          </p:cNvPr>
          <p:cNvSpPr txBox="1"/>
          <p:nvPr/>
        </p:nvSpPr>
        <p:spPr>
          <a:xfrm>
            <a:off x="114299" y="4351557"/>
            <a:ext cx="8943976" cy="646331"/>
          </a:xfrm>
          <a:prstGeom prst="rect">
            <a:avLst/>
          </a:prstGeom>
          <a:noFill/>
        </p:spPr>
        <p:txBody>
          <a:bodyPr wrap="square" rtlCol="0">
            <a:spAutoFit/>
          </a:bodyPr>
          <a:lstStyle/>
          <a:p>
            <a:r>
              <a:rPr lang="en-US" sz="3600" dirty="0">
                <a:solidFill>
                  <a:schemeClr val="bg1"/>
                </a:solidFill>
                <a:effectLst>
                  <a:outerShdw blurRad="50800" dist="38100" dir="2700000" algn="tl" rotWithShape="0">
                    <a:prstClr val="black">
                      <a:alpha val="40000"/>
                    </a:prstClr>
                  </a:outerShdw>
                </a:effectLst>
              </a:rPr>
              <a:t>Elders and Deacons (Official Church Offices)</a:t>
            </a:r>
          </a:p>
        </p:txBody>
      </p:sp>
    </p:spTree>
    <p:extLst>
      <p:ext uri="{BB962C8B-B14F-4D97-AF65-F5344CB8AC3E}">
        <p14:creationId xmlns:p14="http://schemas.microsoft.com/office/powerpoint/2010/main" val="389854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67E2-331F-4519-43CB-67097C43FDC0}"/>
              </a:ext>
            </a:extLst>
          </p:cNvPr>
          <p:cNvSpPr>
            <a:spLocks noGrp="1"/>
          </p:cNvSpPr>
          <p:nvPr>
            <p:ph type="title"/>
          </p:nvPr>
        </p:nvSpPr>
        <p:spPr>
          <a:xfrm>
            <a:off x="457200" y="205979"/>
            <a:ext cx="8229600" cy="857250"/>
          </a:xfrm>
        </p:spPr>
        <p:txBody>
          <a:bodyPr/>
          <a:lstStyle/>
          <a:p>
            <a:r>
              <a:rPr lang="en-US" dirty="0"/>
              <a:t>Restoration Movement Goals</a:t>
            </a:r>
          </a:p>
        </p:txBody>
      </p:sp>
      <p:sp>
        <p:nvSpPr>
          <p:cNvPr id="3" name="Content Placeholder 2">
            <a:extLst>
              <a:ext uri="{FF2B5EF4-FFF2-40B4-BE49-F238E27FC236}">
                <a16:creationId xmlns:a16="http://schemas.microsoft.com/office/drawing/2014/main" id="{7645FD89-213A-7093-D7B0-B8738B5DE24F}"/>
              </a:ext>
            </a:extLst>
          </p:cNvPr>
          <p:cNvSpPr>
            <a:spLocks noGrp="1"/>
          </p:cNvSpPr>
          <p:nvPr>
            <p:ph idx="1"/>
          </p:nvPr>
        </p:nvSpPr>
        <p:spPr>
          <a:xfrm>
            <a:off x="457200" y="1200151"/>
            <a:ext cx="8229600" cy="3394472"/>
          </a:xfrm>
        </p:spPr>
        <p:txBody>
          <a:bodyPr/>
          <a:lstStyle/>
          <a:p>
            <a:r>
              <a:rPr lang="en-US" dirty="0"/>
              <a:t>Get rid of all the denominational baggage.</a:t>
            </a:r>
          </a:p>
          <a:p>
            <a:r>
              <a:rPr lang="en-US" dirty="0"/>
              <a:t>Return to the “basics” of Christianity.</a:t>
            </a:r>
          </a:p>
          <a:p>
            <a:r>
              <a:rPr lang="en-US" dirty="0"/>
              <a:t>Restore 1</a:t>
            </a:r>
            <a:r>
              <a:rPr lang="en-US" baseline="30000" dirty="0"/>
              <a:t>st</a:t>
            </a:r>
            <a:r>
              <a:rPr lang="en-US" dirty="0"/>
              <a:t> Century Christianity</a:t>
            </a:r>
          </a:p>
          <a:p>
            <a:pPr lvl="1"/>
            <a:r>
              <a:rPr lang="en-US" dirty="0"/>
              <a:t>A “Restoration” Movement</a:t>
            </a:r>
          </a:p>
          <a:p>
            <a:pPr lvl="1"/>
            <a:r>
              <a:rPr lang="en-US" dirty="0"/>
              <a:t>Not a “Reformation” Movement</a:t>
            </a:r>
          </a:p>
          <a:p>
            <a:endParaRPr lang="en-US" dirty="0"/>
          </a:p>
        </p:txBody>
      </p:sp>
    </p:spTree>
    <p:extLst>
      <p:ext uri="{BB962C8B-B14F-4D97-AF65-F5344CB8AC3E}">
        <p14:creationId xmlns:p14="http://schemas.microsoft.com/office/powerpoint/2010/main" val="277772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BE3D-AA98-B51B-392C-0B745E7E025B}"/>
              </a:ext>
            </a:extLst>
          </p:cNvPr>
          <p:cNvSpPr>
            <a:spLocks noGrp="1"/>
          </p:cNvSpPr>
          <p:nvPr>
            <p:ph type="title"/>
          </p:nvPr>
        </p:nvSpPr>
        <p:spPr/>
        <p:txBody>
          <a:bodyPr/>
          <a:lstStyle/>
          <a:p>
            <a:r>
              <a:rPr lang="en-US" dirty="0"/>
              <a:t>Restoring the 1</a:t>
            </a:r>
            <a:r>
              <a:rPr lang="en-US" baseline="30000" dirty="0"/>
              <a:t>st</a:t>
            </a:r>
            <a:r>
              <a:rPr lang="en-US" dirty="0"/>
              <a:t> Century Church</a:t>
            </a:r>
          </a:p>
        </p:txBody>
      </p:sp>
      <p:sp>
        <p:nvSpPr>
          <p:cNvPr id="3" name="Content Placeholder 2">
            <a:extLst>
              <a:ext uri="{FF2B5EF4-FFF2-40B4-BE49-F238E27FC236}">
                <a16:creationId xmlns:a16="http://schemas.microsoft.com/office/drawing/2014/main" id="{41F73CD5-1743-E9EF-2DAB-0F5A7184EA83}"/>
              </a:ext>
            </a:extLst>
          </p:cNvPr>
          <p:cNvSpPr>
            <a:spLocks noGrp="1"/>
          </p:cNvSpPr>
          <p:nvPr>
            <p:ph idx="1"/>
          </p:nvPr>
        </p:nvSpPr>
        <p:spPr/>
        <p:txBody>
          <a:bodyPr>
            <a:normAutofit lnSpcReduction="10000"/>
          </a:bodyPr>
          <a:lstStyle/>
          <a:p>
            <a:r>
              <a:rPr lang="en-US" dirty="0"/>
              <a:t>Focus on the Bible (almost exclusively)</a:t>
            </a:r>
          </a:p>
          <a:p>
            <a:r>
              <a:rPr lang="en-US" dirty="0"/>
              <a:t>Direct Command</a:t>
            </a:r>
          </a:p>
          <a:p>
            <a:r>
              <a:rPr lang="en-US" dirty="0"/>
              <a:t>Scriptural Example</a:t>
            </a:r>
          </a:p>
          <a:p>
            <a:r>
              <a:rPr lang="en-US" dirty="0"/>
              <a:t>Necessary Inference</a:t>
            </a:r>
          </a:p>
          <a:p>
            <a:r>
              <a:rPr lang="en-US" dirty="0"/>
              <a:t>“Speak where the Bible speaks;</a:t>
            </a:r>
            <a:br>
              <a:rPr lang="en-US" dirty="0"/>
            </a:br>
            <a:r>
              <a:rPr lang="en-US" dirty="0"/>
              <a:t>Silence where the Bible is silent.”</a:t>
            </a:r>
          </a:p>
        </p:txBody>
      </p:sp>
      <p:sp>
        <p:nvSpPr>
          <p:cNvPr id="4" name="TextBox 3">
            <a:extLst>
              <a:ext uri="{FF2B5EF4-FFF2-40B4-BE49-F238E27FC236}">
                <a16:creationId xmlns:a16="http://schemas.microsoft.com/office/drawing/2014/main" id="{C8A69AF7-2C45-A775-C961-71FA81D20CEF}"/>
              </a:ext>
            </a:extLst>
          </p:cNvPr>
          <p:cNvSpPr txBox="1"/>
          <p:nvPr/>
        </p:nvSpPr>
        <p:spPr>
          <a:xfrm>
            <a:off x="457200" y="4333727"/>
            <a:ext cx="8229600" cy="769441"/>
          </a:xfrm>
          <a:prstGeom prst="rect">
            <a:avLst/>
          </a:prstGeom>
          <a:noFill/>
        </p:spPr>
        <p:txBody>
          <a:bodyPr wrap="square" rtlCol="0">
            <a:spAutoFit/>
          </a:bodyPr>
          <a:lstStyle/>
          <a:p>
            <a:pPr algn="ctr"/>
            <a:r>
              <a:rPr lang="en-US" sz="4400" dirty="0"/>
              <a:t>Is there a flaw in this logic?</a:t>
            </a:r>
          </a:p>
        </p:txBody>
      </p:sp>
    </p:spTree>
    <p:extLst>
      <p:ext uri="{BB962C8B-B14F-4D97-AF65-F5344CB8AC3E}">
        <p14:creationId xmlns:p14="http://schemas.microsoft.com/office/powerpoint/2010/main" val="3490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73E5-E7F6-9674-BDF3-10C5470AE033}"/>
              </a:ext>
            </a:extLst>
          </p:cNvPr>
          <p:cNvSpPr>
            <a:spLocks noGrp="1"/>
          </p:cNvSpPr>
          <p:nvPr>
            <p:ph type="title"/>
          </p:nvPr>
        </p:nvSpPr>
        <p:spPr/>
        <p:txBody>
          <a:bodyPr/>
          <a:lstStyle/>
          <a:p>
            <a:r>
              <a:rPr lang="en-US" dirty="0"/>
              <a:t>Logical Flaws</a:t>
            </a:r>
          </a:p>
        </p:txBody>
      </p:sp>
      <p:sp>
        <p:nvSpPr>
          <p:cNvPr id="3" name="Content Placeholder 2">
            <a:extLst>
              <a:ext uri="{FF2B5EF4-FFF2-40B4-BE49-F238E27FC236}">
                <a16:creationId xmlns:a16="http://schemas.microsoft.com/office/drawing/2014/main" id="{48106CCC-1693-4E24-D26A-7D3F60FED125}"/>
              </a:ext>
            </a:extLst>
          </p:cNvPr>
          <p:cNvSpPr>
            <a:spLocks noGrp="1"/>
          </p:cNvSpPr>
          <p:nvPr>
            <p:ph idx="1"/>
          </p:nvPr>
        </p:nvSpPr>
        <p:spPr/>
        <p:txBody>
          <a:bodyPr>
            <a:normAutofit fontScale="92500" lnSpcReduction="20000"/>
          </a:bodyPr>
          <a:lstStyle/>
          <a:p>
            <a:r>
              <a:rPr lang="en-US" dirty="0"/>
              <a:t>Assumes our understanding of the early church is correct.</a:t>
            </a:r>
          </a:p>
          <a:p>
            <a:r>
              <a:rPr lang="en-US" dirty="0"/>
              <a:t>Assumes the early church was uniform.</a:t>
            </a:r>
          </a:p>
          <a:p>
            <a:r>
              <a:rPr lang="en-US" dirty="0"/>
              <a:t>If it wasn’t uniform, then which church is our model?</a:t>
            </a:r>
          </a:p>
          <a:p>
            <a:pPr lvl="1"/>
            <a:r>
              <a:rPr lang="en-US" dirty="0"/>
              <a:t>Corinth? Rome? Ephesus? Jerusalem?</a:t>
            </a:r>
            <a:br>
              <a:rPr lang="en-US" dirty="0"/>
            </a:br>
            <a:r>
              <a:rPr lang="en-US" dirty="0"/>
              <a:t>Crete? Alexandria? Antioch? Berea?</a:t>
            </a:r>
          </a:p>
          <a:p>
            <a:r>
              <a:rPr lang="en-US" dirty="0"/>
              <a:t>Too focused on mechanics (“the how”)</a:t>
            </a:r>
          </a:p>
        </p:txBody>
      </p:sp>
    </p:spTree>
    <p:extLst>
      <p:ext uri="{BB962C8B-B14F-4D97-AF65-F5344CB8AC3E}">
        <p14:creationId xmlns:p14="http://schemas.microsoft.com/office/powerpoint/2010/main" val="393164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EDFA-5224-1576-B320-6152C7ABE702}"/>
              </a:ext>
            </a:extLst>
          </p:cNvPr>
          <p:cNvSpPr>
            <a:spLocks noGrp="1"/>
          </p:cNvSpPr>
          <p:nvPr>
            <p:ph type="title"/>
          </p:nvPr>
        </p:nvSpPr>
        <p:spPr/>
        <p:txBody>
          <a:bodyPr/>
          <a:lstStyle/>
          <a:p>
            <a:r>
              <a:rPr lang="en-US" dirty="0"/>
              <a:t>Asking the Wrong Question</a:t>
            </a:r>
          </a:p>
        </p:txBody>
      </p:sp>
      <p:sp>
        <p:nvSpPr>
          <p:cNvPr id="3" name="TextBox 2">
            <a:extLst>
              <a:ext uri="{FF2B5EF4-FFF2-40B4-BE49-F238E27FC236}">
                <a16:creationId xmlns:a16="http://schemas.microsoft.com/office/drawing/2014/main" id="{A00BEB40-2483-4E11-DBA2-08209F4A4B4A}"/>
              </a:ext>
            </a:extLst>
          </p:cNvPr>
          <p:cNvSpPr txBox="1"/>
          <p:nvPr/>
        </p:nvSpPr>
        <p:spPr>
          <a:xfrm>
            <a:off x="457200" y="1648480"/>
            <a:ext cx="8229600" cy="830997"/>
          </a:xfrm>
          <a:prstGeom prst="rect">
            <a:avLst/>
          </a:prstGeom>
          <a:noFill/>
        </p:spPr>
        <p:txBody>
          <a:bodyPr wrap="square" rtlCol="0">
            <a:spAutoFit/>
          </a:bodyPr>
          <a:lstStyle/>
          <a:p>
            <a:pPr algn="ctr"/>
            <a:r>
              <a:rPr lang="en-US" sz="2400" b="1" dirty="0"/>
              <a:t>Wrong Question:</a:t>
            </a:r>
          </a:p>
          <a:p>
            <a:pPr algn="ctr"/>
            <a:r>
              <a:rPr lang="en-US" sz="2400" dirty="0"/>
              <a:t>How do we restore the church of the 1</a:t>
            </a:r>
            <a:r>
              <a:rPr lang="en-US" sz="2400" baseline="30000" dirty="0"/>
              <a:t>st</a:t>
            </a:r>
            <a:r>
              <a:rPr lang="en-US" sz="2400" dirty="0"/>
              <a:t> century?</a:t>
            </a:r>
          </a:p>
        </p:txBody>
      </p:sp>
      <p:sp>
        <p:nvSpPr>
          <p:cNvPr id="4" name="TextBox 3">
            <a:extLst>
              <a:ext uri="{FF2B5EF4-FFF2-40B4-BE49-F238E27FC236}">
                <a16:creationId xmlns:a16="http://schemas.microsoft.com/office/drawing/2014/main" id="{9367D46B-725E-CFAA-C6D2-7E197FF1C6A1}"/>
              </a:ext>
            </a:extLst>
          </p:cNvPr>
          <p:cNvSpPr txBox="1"/>
          <p:nvPr/>
        </p:nvSpPr>
        <p:spPr>
          <a:xfrm>
            <a:off x="457200" y="3064729"/>
            <a:ext cx="8229600" cy="1200329"/>
          </a:xfrm>
          <a:prstGeom prst="rect">
            <a:avLst/>
          </a:prstGeom>
          <a:noFill/>
        </p:spPr>
        <p:txBody>
          <a:bodyPr wrap="square" rtlCol="0">
            <a:spAutoFit/>
          </a:bodyPr>
          <a:lstStyle/>
          <a:p>
            <a:pPr algn="ctr"/>
            <a:r>
              <a:rPr lang="en-US" sz="2400" b="1" dirty="0"/>
              <a:t>Better Question:</a:t>
            </a:r>
          </a:p>
          <a:p>
            <a:pPr algn="ctr"/>
            <a:r>
              <a:rPr lang="en-US" sz="2400" dirty="0"/>
              <a:t>How do we become the church of the 21</a:t>
            </a:r>
            <a:r>
              <a:rPr lang="en-US" sz="2400" baseline="30000" dirty="0"/>
              <a:t>st</a:t>
            </a:r>
            <a:r>
              <a:rPr lang="en-US" sz="2400" dirty="0"/>
              <a:t> century that</a:t>
            </a:r>
            <a:br>
              <a:rPr lang="en-US" sz="2400" dirty="0"/>
            </a:br>
            <a:r>
              <a:rPr lang="en-US" sz="2400" dirty="0"/>
              <a:t>God wants us to be?</a:t>
            </a:r>
          </a:p>
        </p:txBody>
      </p:sp>
    </p:spTree>
    <p:extLst>
      <p:ext uri="{BB962C8B-B14F-4D97-AF65-F5344CB8AC3E}">
        <p14:creationId xmlns:p14="http://schemas.microsoft.com/office/powerpoint/2010/main" val="217482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22328</TotalTime>
  <Words>2354</Words>
  <Application>Microsoft Macintosh PowerPoint</Application>
  <PresentationFormat>On-screen Show (16:9)</PresentationFormat>
  <Paragraphs>136</Paragraphs>
  <Slides>27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Black</vt:lpstr>
      <vt:lpstr>Being God’s Image</vt:lpstr>
      <vt:lpstr>Study Goals</vt:lpstr>
      <vt:lpstr>PowerPoint Presentation</vt:lpstr>
      <vt:lpstr>PowerPoint Presentation</vt:lpstr>
      <vt:lpstr>PowerPoint Presentation</vt:lpstr>
      <vt:lpstr>Restoration Movement Goals</vt:lpstr>
      <vt:lpstr>Restoring the 1st Century Church</vt:lpstr>
      <vt:lpstr>Logical Flaws</vt:lpstr>
      <vt:lpstr>Asking the Wrong Question</vt:lpstr>
      <vt:lpstr>Bishops</vt:lpstr>
      <vt:lpstr>Bishops</vt:lpstr>
      <vt:lpstr>Bishops</vt:lpstr>
      <vt:lpstr>Bishops</vt:lpstr>
      <vt:lpstr>Description of Bishop</vt:lpstr>
      <vt:lpstr>If this list is “Law” Who can be a bishop?</vt:lpstr>
      <vt:lpstr>Elders on Crete</vt:lpstr>
      <vt:lpstr>Elders on Crete</vt:lpstr>
      <vt:lpstr>Elders on Crete</vt:lpstr>
      <vt:lpstr>What criteria are left open?</vt:lpstr>
      <vt:lpstr>Deacons</vt:lpstr>
      <vt:lpstr>Deacons</vt:lpstr>
      <vt:lpstr>Deacons</vt:lpstr>
      <vt:lpstr>Deacons</vt:lpstr>
      <vt:lpstr>Was their uniformity in early churches?</vt:lpstr>
      <vt:lpstr>Asking a “Better” Question</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1207</cp:revision>
  <cp:lastPrinted>2023-01-29T03:14:22Z</cp:lastPrinted>
  <dcterms:created xsi:type="dcterms:W3CDTF">2014-10-04T23:26:39Z</dcterms:created>
  <dcterms:modified xsi:type="dcterms:W3CDTF">2024-05-12T13:22:59Z</dcterms:modified>
</cp:coreProperties>
</file>