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649" r:id="rId2"/>
    <p:sldId id="1301" r:id="rId3"/>
    <p:sldId id="816" r:id="rId4"/>
    <p:sldId id="819" r:id="rId5"/>
    <p:sldId id="1302" r:id="rId6"/>
    <p:sldId id="830" r:id="rId7"/>
    <p:sldId id="1157" r:id="rId8"/>
    <p:sldId id="276" r:id="rId9"/>
    <p:sldId id="1303" r:id="rId10"/>
    <p:sldId id="1304" r:id="rId11"/>
    <p:sldId id="1305" r:id="rId12"/>
    <p:sldId id="1306" r:id="rId13"/>
    <p:sldId id="274" r:id="rId14"/>
    <p:sldId id="1307" r:id="rId15"/>
    <p:sldId id="853" r:id="rId16"/>
    <p:sldId id="875" r:id="rId17"/>
    <p:sldId id="1308" r:id="rId18"/>
    <p:sldId id="1279" r:id="rId19"/>
    <p:sldId id="1299" r:id="rId20"/>
    <p:sldId id="281" r:id="rId21"/>
    <p:sldId id="1311" r:id="rId22"/>
    <p:sldId id="1309" r:id="rId23"/>
    <p:sldId id="1310" r:id="rId2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5"/>
    <p:restoredTop sz="92748"/>
  </p:normalViewPr>
  <p:slideViewPr>
    <p:cSldViewPr snapToGrid="0" snapToObjects="1">
      <p:cViewPr varScale="1">
        <p:scale>
          <a:sx n="134" d="100"/>
          <a:sy n="134" d="100"/>
        </p:scale>
        <p:origin x="376" y="17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5/25/24</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5/25/24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53428fdd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53428fdd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53428fdd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53428fdd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22</a:t>
            </a:fld>
            <a:endParaRPr lang="en-US"/>
          </a:p>
        </p:txBody>
      </p:sp>
    </p:spTree>
    <p:extLst>
      <p:ext uri="{BB962C8B-B14F-4D97-AF65-F5344CB8AC3E}">
        <p14:creationId xmlns:p14="http://schemas.microsoft.com/office/powerpoint/2010/main" val="212681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23</a:t>
            </a:fld>
            <a:endParaRPr lang="en-US"/>
          </a:p>
        </p:txBody>
      </p:sp>
    </p:spTree>
    <p:extLst>
      <p:ext uri="{BB962C8B-B14F-4D97-AF65-F5344CB8AC3E}">
        <p14:creationId xmlns:p14="http://schemas.microsoft.com/office/powerpoint/2010/main" val="288014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2</a:t>
            </a:fld>
            <a:endParaRPr lang="en-US"/>
          </a:p>
        </p:txBody>
      </p:sp>
    </p:spTree>
    <p:extLst>
      <p:ext uri="{BB962C8B-B14F-4D97-AF65-F5344CB8AC3E}">
        <p14:creationId xmlns:p14="http://schemas.microsoft.com/office/powerpoint/2010/main" val="356546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6</a:t>
            </a:fld>
            <a:endParaRPr lang="en-US"/>
          </a:p>
        </p:txBody>
      </p:sp>
    </p:spTree>
    <p:extLst>
      <p:ext uri="{BB962C8B-B14F-4D97-AF65-F5344CB8AC3E}">
        <p14:creationId xmlns:p14="http://schemas.microsoft.com/office/powerpoint/2010/main" val="202861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53428fdd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53428fdd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53428fdd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53428fdd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FAF2BD-C3A4-9C46-AA60-9B225535B038}" type="datetime1">
              <a:rPr lang="en-US" smtClean="0"/>
              <a:t>5/25/24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77D9C-21CA-A347-BF79-9272B049E90F}" type="datetime1">
              <a:rPr lang="en-US" smtClean="0"/>
              <a:t>5/25/24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E7530-D8EB-884C-AC33-3A22ED5BD00C}" type="datetime1">
              <a:rPr lang="en-US" smtClean="0"/>
              <a:t>5/25/24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D718F-07B1-084F-975A-027C40EEEFEF}" type="datetime1">
              <a:rPr lang="en-US" smtClean="0"/>
              <a:t>5/25/24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88EA9-15CC-B142-82E9-9AD924D3DDB0}" type="datetime1">
              <a:rPr lang="en-US" smtClean="0"/>
              <a:t>5/25/24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EAA01-AB58-C141-89C8-9EC0EF3E8F40}" type="datetime1">
              <a:rPr lang="en-US" smtClean="0"/>
              <a:t>5/25/24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FAB16B-52E2-C247-BF5B-DCE008232514}" type="datetime1">
              <a:rPr lang="en-US" smtClean="0"/>
              <a:t>5/25/24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47471E-6AF1-184D-8253-F425BB940B8E}" type="datetime1">
              <a:rPr lang="en-US" smtClean="0"/>
              <a:t>5/25/24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179FC-1235-E945-A15D-3DDFDAB437AD}" type="datetime1">
              <a:rPr lang="en-US" smtClean="0"/>
              <a:t>5/25/24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E85C0-82BA-ED48-8DFE-0660873F0225}" type="datetime1">
              <a:rPr lang="en-US" smtClean="0"/>
              <a:t>5/25/24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C890F-8F4A-C64A-A25D-D675FE19A236}" type="datetime1">
              <a:rPr lang="en-US" smtClean="0"/>
              <a:t>5/25/24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F0894F-7010-7647-808B-4EACD22AA8B1}" type="datetime1">
              <a:rPr lang="en-US" smtClean="0"/>
              <a:t>5/25/24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822" y="12859"/>
            <a:ext cx="5851178" cy="3146901"/>
          </a:xfrm>
        </p:spPr>
        <p:txBody>
          <a:bodyPr>
            <a:normAutofit/>
          </a:bodyPr>
          <a:lstStyle/>
          <a:p>
            <a:r>
              <a:rPr lang="en-US" sz="6000" dirty="0">
                <a:effectLst>
                  <a:outerShdw blurRad="50800" dist="38100" algn="l" rotWithShape="0">
                    <a:prstClr val="black">
                      <a:alpha val="40000"/>
                    </a:prstClr>
                  </a:outerShdw>
                </a:effectLst>
              </a:rPr>
              <a:t>Being</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God’s</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Image</a:t>
            </a:r>
          </a:p>
        </p:txBody>
      </p:sp>
      <p:sp>
        <p:nvSpPr>
          <p:cNvPr id="5" name="Subtitle 4"/>
          <p:cNvSpPr>
            <a:spLocks noGrp="1"/>
          </p:cNvSpPr>
          <p:nvPr>
            <p:ph type="subTitle" idx="1"/>
          </p:nvPr>
        </p:nvSpPr>
        <p:spPr>
          <a:xfrm>
            <a:off x="3302982" y="3482658"/>
            <a:ext cx="5851178"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Women and Men</a:t>
            </a:r>
            <a:br>
              <a:rPr lang="en-US" dirty="0">
                <a:solidFill>
                  <a:schemeClr val="tx1"/>
                </a:solidFill>
                <a:effectLst>
                  <a:outerShdw blurRad="50800" dist="38100" dir="18900000" algn="bl" rotWithShape="0">
                    <a:prstClr val="black">
                      <a:alpha val="40000"/>
                    </a:prstClr>
                  </a:outerShdw>
                </a:effectLst>
              </a:rPr>
            </a:br>
            <a:r>
              <a:rPr lang="en-US" dirty="0">
                <a:solidFill>
                  <a:schemeClr val="tx1"/>
                </a:solidFill>
                <a:effectLst>
                  <a:outerShdw blurRad="50800" dist="38100" dir="18900000" algn="bl" rotWithShape="0">
                    <a:prstClr val="black">
                      <a:alpha val="40000"/>
                    </a:prstClr>
                  </a:outerShdw>
                </a:effectLst>
              </a:rPr>
              <a:t>in the Kingdom of God</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BC74-FDEE-EB17-0356-ACA687A624F3}"/>
              </a:ext>
            </a:extLst>
          </p:cNvPr>
          <p:cNvSpPr>
            <a:spLocks noGrp="1"/>
          </p:cNvSpPr>
          <p:nvPr>
            <p:ph type="title"/>
          </p:nvPr>
        </p:nvSpPr>
        <p:spPr/>
        <p:txBody>
          <a:bodyPr/>
          <a:lstStyle/>
          <a:p>
            <a:r>
              <a:rPr lang="en-US" dirty="0"/>
              <a:t>Powerful Women in Old Testament</a:t>
            </a:r>
          </a:p>
        </p:txBody>
      </p:sp>
      <p:sp>
        <p:nvSpPr>
          <p:cNvPr id="3" name="Content Placeholder 2">
            <a:extLst>
              <a:ext uri="{FF2B5EF4-FFF2-40B4-BE49-F238E27FC236}">
                <a16:creationId xmlns:a16="http://schemas.microsoft.com/office/drawing/2014/main" id="{1F1E1148-F71E-3468-9C9D-FEAAF30F425F}"/>
              </a:ext>
            </a:extLst>
          </p:cNvPr>
          <p:cNvSpPr>
            <a:spLocks noGrp="1"/>
          </p:cNvSpPr>
          <p:nvPr>
            <p:ph idx="1"/>
          </p:nvPr>
        </p:nvSpPr>
        <p:spPr/>
        <p:txBody>
          <a:bodyPr>
            <a:normAutofit fontScale="92500" lnSpcReduction="20000"/>
          </a:bodyPr>
          <a:lstStyle/>
          <a:p>
            <a:r>
              <a:rPr lang="en-US" dirty="0"/>
              <a:t>Sarah</a:t>
            </a:r>
          </a:p>
          <a:p>
            <a:r>
              <a:rPr lang="en-US" dirty="0"/>
              <a:t>Hagar</a:t>
            </a:r>
          </a:p>
          <a:p>
            <a:r>
              <a:rPr lang="en-US" dirty="0"/>
              <a:t>Rebekah</a:t>
            </a:r>
          </a:p>
          <a:p>
            <a:r>
              <a:rPr lang="en-US" dirty="0"/>
              <a:t>Deborah</a:t>
            </a:r>
          </a:p>
          <a:p>
            <a:r>
              <a:rPr lang="en-US" dirty="0"/>
              <a:t>Jael</a:t>
            </a:r>
          </a:p>
          <a:p>
            <a:r>
              <a:rPr lang="en-US" dirty="0"/>
              <a:t>Huldah</a:t>
            </a:r>
          </a:p>
          <a:p>
            <a:r>
              <a:rPr lang="en-US" dirty="0"/>
              <a:t>and many, many more....</a:t>
            </a:r>
          </a:p>
        </p:txBody>
      </p:sp>
    </p:spTree>
    <p:extLst>
      <p:ext uri="{BB962C8B-B14F-4D97-AF65-F5344CB8AC3E}">
        <p14:creationId xmlns:p14="http://schemas.microsoft.com/office/powerpoint/2010/main" val="31127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653428fdd7_1_11"/>
          <p:cNvSpPr txBox="1">
            <a:spLocks noGrp="1"/>
          </p:cNvSpPr>
          <p:nvPr>
            <p:ph type="title"/>
          </p:nvPr>
        </p:nvSpPr>
        <p:spPr>
          <a:xfrm>
            <a:off x="457200" y="205979"/>
            <a:ext cx="8229600" cy="857250"/>
          </a:xfrm>
          <a:noFill/>
          <a:ln>
            <a:noFill/>
          </a:ln>
        </p:spPr>
        <p:txBody>
          <a:bodyPr spcFirstLastPara="1" wrap="square" lIns="91425" tIns="45700" rIns="91425" bIns="45700" anchor="ctr" anchorCtr="0">
            <a:noAutofit/>
          </a:bodyPr>
          <a:lstStyle/>
          <a:p>
            <a:pPr lvl="0"/>
            <a:r>
              <a:rPr lang="en-US" dirty="0"/>
              <a:t>Women in the New Testament</a:t>
            </a:r>
          </a:p>
        </p:txBody>
      </p:sp>
      <p:sp>
        <p:nvSpPr>
          <p:cNvPr id="3" name="Content Placeholder 2">
            <a:extLst>
              <a:ext uri="{FF2B5EF4-FFF2-40B4-BE49-F238E27FC236}">
                <a16:creationId xmlns:a16="http://schemas.microsoft.com/office/drawing/2014/main" id="{AB85937C-F792-F8A0-A520-34BA66BEEAA8}"/>
              </a:ext>
            </a:extLst>
          </p:cNvPr>
          <p:cNvSpPr>
            <a:spLocks noGrp="1"/>
          </p:cNvSpPr>
          <p:nvPr>
            <p:ph idx="1"/>
          </p:nvPr>
        </p:nvSpPr>
        <p:spPr/>
        <p:txBody>
          <a:bodyPr>
            <a:normAutofit fontScale="70000" lnSpcReduction="20000"/>
          </a:bodyPr>
          <a:lstStyle/>
          <a:p>
            <a:r>
              <a:rPr lang="en-US" dirty="0"/>
              <a:t>Women (especially in Asia Minor) played an important role as Patrons/Benefactors.</a:t>
            </a:r>
          </a:p>
          <a:p>
            <a:r>
              <a:rPr lang="en-US" dirty="0"/>
              <a:t>Jewish women played important leadership roles in the synagogue.</a:t>
            </a:r>
          </a:p>
          <a:p>
            <a:pPr lvl="1"/>
            <a:r>
              <a:rPr lang="en-US" dirty="0"/>
              <a:t>Synagogue Leader</a:t>
            </a:r>
          </a:p>
          <a:p>
            <a:pPr lvl="1"/>
            <a:r>
              <a:rPr lang="en-US" dirty="0"/>
              <a:t>Elder</a:t>
            </a:r>
          </a:p>
          <a:p>
            <a:r>
              <a:rPr lang="en-US" dirty="0"/>
              <a:t>Jesus had women patrons.</a:t>
            </a:r>
          </a:p>
          <a:p>
            <a:pPr lvl="1"/>
            <a:r>
              <a:rPr lang="en-US" dirty="0"/>
              <a:t>They weren’t (necessarily) doing the cooking and laundry.</a:t>
            </a:r>
          </a:p>
          <a:p>
            <a:pPr lvl="1"/>
            <a:r>
              <a:rPr lang="en-US" dirty="0"/>
              <a:t>Provided financial support</a:t>
            </a:r>
          </a:p>
          <a:p>
            <a:r>
              <a:rPr lang="en-US" dirty="0"/>
              <a:t>These women model a new form of patronage in the Kingdom of God.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653428fdd7_1_11"/>
          <p:cNvSpPr txBox="1">
            <a:spLocks noGrp="1"/>
          </p:cNvSpPr>
          <p:nvPr>
            <p:ph type="title"/>
          </p:nvPr>
        </p:nvSpPr>
        <p:spPr>
          <a:xfrm>
            <a:off x="457200" y="205979"/>
            <a:ext cx="8229600" cy="857250"/>
          </a:xfrm>
          <a:noFill/>
          <a:ln>
            <a:noFill/>
          </a:ln>
        </p:spPr>
        <p:txBody>
          <a:bodyPr spcFirstLastPara="1" wrap="square" lIns="91425" tIns="45700" rIns="91425" bIns="45700" anchor="ctr" anchorCtr="0">
            <a:noAutofit/>
          </a:bodyPr>
          <a:lstStyle/>
          <a:p>
            <a:pPr lvl="0"/>
            <a:r>
              <a:rPr lang="en-US" dirty="0"/>
              <a:t>Paul and Women</a:t>
            </a:r>
          </a:p>
        </p:txBody>
      </p:sp>
      <p:sp>
        <p:nvSpPr>
          <p:cNvPr id="3" name="Content Placeholder 2">
            <a:extLst>
              <a:ext uri="{FF2B5EF4-FFF2-40B4-BE49-F238E27FC236}">
                <a16:creationId xmlns:a16="http://schemas.microsoft.com/office/drawing/2014/main" id="{AB85937C-F792-F8A0-A520-34BA66BEEAA8}"/>
              </a:ext>
            </a:extLst>
          </p:cNvPr>
          <p:cNvSpPr>
            <a:spLocks noGrp="1"/>
          </p:cNvSpPr>
          <p:nvPr>
            <p:ph idx="1"/>
          </p:nvPr>
        </p:nvSpPr>
        <p:spPr>
          <a:xfrm>
            <a:off x="457200" y="1200151"/>
            <a:ext cx="8229600" cy="3394472"/>
          </a:xfrm>
        </p:spPr>
        <p:txBody>
          <a:bodyPr>
            <a:normAutofit fontScale="85000" lnSpcReduction="20000"/>
          </a:bodyPr>
          <a:lstStyle/>
          <a:p>
            <a:r>
              <a:rPr lang="en-US" dirty="0"/>
              <a:t>Women are integral to Paul’s ministry.</a:t>
            </a:r>
          </a:p>
          <a:p>
            <a:r>
              <a:rPr lang="en-US" dirty="0"/>
              <a:t>Paul has women co-workers.</a:t>
            </a:r>
          </a:p>
          <a:p>
            <a:r>
              <a:rPr lang="en-US" dirty="0"/>
              <a:t>Paul has a woman patron (as do others).</a:t>
            </a:r>
          </a:p>
          <a:p>
            <a:r>
              <a:rPr lang="en-US" dirty="0"/>
              <a:t>Paul attests to women holding important leadership roles in the early church.</a:t>
            </a:r>
          </a:p>
          <a:p>
            <a:pPr lvl="1"/>
            <a:r>
              <a:rPr lang="en-US" dirty="0"/>
              <a:t>House church leaders, deacons, apostles, benefactors</a:t>
            </a:r>
          </a:p>
          <a:p>
            <a:r>
              <a:rPr lang="en-US" dirty="0"/>
              <a:t>These women work against our “traditional” readings of the “problematic” passages in 1 Cor 14 and 1 Tim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dirty="0"/>
              <a:t>The Big “But”</a:t>
            </a:r>
            <a:endParaRPr dirty="0"/>
          </a:p>
        </p:txBody>
      </p:sp>
      <p:sp>
        <p:nvSpPr>
          <p:cNvPr id="218" name="Google Shape;218;p19"/>
          <p:cNvSpPr txBox="1"/>
          <p:nvPr/>
        </p:nvSpPr>
        <p:spPr>
          <a:xfrm>
            <a:off x="457200" y="1463040"/>
            <a:ext cx="8126730"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lt1"/>
                </a:solidFill>
                <a:latin typeface="Calibri"/>
                <a:ea typeface="Calibri"/>
                <a:cs typeface="Calibri"/>
                <a:sym typeface="Calibri"/>
              </a:rPr>
              <a:t>Women should be silent in the churches. For they are not permitted to speak, but should be subordinate, </a:t>
            </a:r>
            <a:r>
              <a:rPr lang="en-US" sz="2800" dirty="0">
                <a:solidFill>
                  <a:srgbClr val="FFFF00"/>
                </a:solidFill>
                <a:latin typeface="Calibri"/>
                <a:ea typeface="Calibri"/>
                <a:cs typeface="Calibri"/>
                <a:sym typeface="Calibri"/>
              </a:rPr>
              <a:t>as the law also says</a:t>
            </a:r>
            <a:r>
              <a:rPr lang="en-US" sz="2800" dirty="0">
                <a:solidFill>
                  <a:schemeClr val="lt1"/>
                </a:solidFill>
                <a:latin typeface="Calibri"/>
                <a:ea typeface="Calibri"/>
                <a:cs typeface="Calibri"/>
                <a:sym typeface="Calibri"/>
              </a:rPr>
              <a:t>. If there is anything they desire to know, let them ask their husbands at home. </a:t>
            </a:r>
            <a:r>
              <a:rPr lang="en-US" sz="2800" dirty="0">
                <a:solidFill>
                  <a:srgbClr val="FFFF00"/>
                </a:solidFill>
                <a:latin typeface="Calibri"/>
                <a:ea typeface="Calibri"/>
                <a:cs typeface="Calibri"/>
                <a:sym typeface="Calibri"/>
              </a:rPr>
              <a:t>For it is </a:t>
            </a:r>
            <a:r>
              <a:rPr lang="en-US" sz="2800" u="sng" dirty="0">
                <a:solidFill>
                  <a:srgbClr val="FFFF00"/>
                </a:solidFill>
                <a:latin typeface="Calibri"/>
                <a:ea typeface="Calibri"/>
                <a:cs typeface="Calibri"/>
                <a:sym typeface="Calibri"/>
              </a:rPr>
              <a:t>shameful</a:t>
            </a:r>
            <a:r>
              <a:rPr lang="en-US" sz="2800" dirty="0">
                <a:solidFill>
                  <a:srgbClr val="FFFF00"/>
                </a:solidFill>
                <a:latin typeface="Calibri"/>
                <a:ea typeface="Calibri"/>
                <a:cs typeface="Calibri"/>
                <a:sym typeface="Calibri"/>
              </a:rPr>
              <a:t> for a woman to speak in church</a:t>
            </a:r>
            <a:r>
              <a:rPr lang="en-US" sz="2800" dirty="0">
                <a:solidFill>
                  <a:schemeClr val="lt1"/>
                </a:solidFill>
                <a:latin typeface="Calibri"/>
                <a:ea typeface="Calibri"/>
                <a:cs typeface="Calibri"/>
                <a:sym typeface="Calibri"/>
              </a:rPr>
              <a:t>.</a:t>
            </a:r>
          </a:p>
          <a:p>
            <a:pPr marL="0" marR="0" lvl="0" indent="0" algn="l" rtl="0">
              <a:spcBef>
                <a:spcPts val="0"/>
              </a:spcBef>
              <a:spcAft>
                <a:spcPts val="0"/>
              </a:spcAft>
              <a:buNone/>
            </a:pPr>
            <a:endParaRPr lang="en-US" sz="2800" dirty="0">
              <a:solidFill>
                <a:schemeClr val="lt1"/>
              </a:solidFill>
              <a:latin typeface="Calibri"/>
              <a:cs typeface="Calibri"/>
              <a:sym typeface="Calibri"/>
            </a:endParaRPr>
          </a:p>
          <a:p>
            <a:pPr marL="0" marR="0" lvl="0" indent="0" algn="r" rtl="0">
              <a:spcBef>
                <a:spcPts val="0"/>
              </a:spcBef>
              <a:spcAft>
                <a:spcPts val="0"/>
              </a:spcAft>
              <a:buNone/>
            </a:pPr>
            <a:r>
              <a:rPr lang="en-US" sz="2800" dirty="0">
                <a:solidFill>
                  <a:schemeClr val="lt1"/>
                </a:solidFill>
                <a:latin typeface="Calibri"/>
                <a:cs typeface="Calibri"/>
                <a:sym typeface="Calibri"/>
              </a:rPr>
              <a:t>1 Cor 14:34–35 (NRSV)</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457200" y="205979"/>
            <a:ext cx="8229600" cy="857250"/>
          </a:xfrm>
          <a:noFill/>
          <a:ln>
            <a:noFill/>
          </a:ln>
        </p:spPr>
        <p:txBody>
          <a:bodyPr spcFirstLastPara="1" wrap="square" lIns="91425" tIns="45700" rIns="91425" bIns="45700" anchor="ctr" anchorCtr="0">
            <a:normAutofit/>
          </a:bodyPr>
          <a:lstStyle/>
          <a:p>
            <a:pPr lvl="0"/>
            <a:r>
              <a:rPr lang="en-US" dirty="0"/>
              <a:t>1 Cor 14</a:t>
            </a:r>
          </a:p>
        </p:txBody>
      </p:sp>
      <p:sp>
        <p:nvSpPr>
          <p:cNvPr id="232" name="Google Shape;232;p21"/>
          <p:cNvSpPr txBox="1">
            <a:spLocks noGrp="1"/>
          </p:cNvSpPr>
          <p:nvPr>
            <p:ph idx="1"/>
          </p:nvPr>
        </p:nvSpPr>
        <p:spPr>
          <a:xfrm>
            <a:off x="457200" y="1200151"/>
            <a:ext cx="8229600" cy="3394472"/>
          </a:xfrm>
          <a:noFill/>
          <a:ln>
            <a:noFill/>
          </a:ln>
        </p:spPr>
        <p:txBody>
          <a:bodyPr spcFirstLastPara="1" wrap="square" lIns="91425" tIns="45700" rIns="91425" bIns="45700" anchor="t" anchorCtr="0">
            <a:normAutofit fontScale="62500" lnSpcReduction="20000"/>
          </a:bodyPr>
          <a:lstStyle/>
          <a:p>
            <a:pPr lvl="0"/>
            <a:r>
              <a:rPr lang="en-US" dirty="0"/>
              <a:t>Paul is referencing civic or household codes, not the Torah, in this passage.</a:t>
            </a:r>
          </a:p>
          <a:p>
            <a:pPr lvl="0"/>
            <a:endParaRPr lang="en-US" dirty="0"/>
          </a:p>
          <a:p>
            <a:pPr lvl="0"/>
            <a:r>
              <a:rPr lang="en-US" dirty="0"/>
              <a:t>His view is in line with the social structure of the Roman world of the 1st century (as we should expect it to be).</a:t>
            </a:r>
          </a:p>
          <a:p>
            <a:pPr lvl="0"/>
            <a:endParaRPr lang="en-US" dirty="0"/>
          </a:p>
          <a:p>
            <a:pPr lvl="0"/>
            <a:r>
              <a:rPr lang="en-US" dirty="0"/>
              <a:t>Note that it is “shameful,” not sinful. Likewise, our practice should not be “shameful” in accordance with our cultural norms.</a:t>
            </a:r>
          </a:p>
          <a:p>
            <a:pPr lvl="0"/>
            <a:endParaRPr lang="en-US" dirty="0"/>
          </a:p>
          <a:p>
            <a:pPr lvl="0"/>
            <a:r>
              <a:rPr lang="en-US" dirty="0"/>
              <a:t>His argument is part of a larger discussion on order and edification of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Effect transition="in" filter="fade">
                                      <p:cBhvr>
                                        <p:cTn id="7" dur="500"/>
                                        <p:tgtEl>
                                          <p:spTgt spid="2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xEl>
                                              <p:pRg st="2" end="2"/>
                                            </p:txEl>
                                          </p:spTgt>
                                        </p:tgtEl>
                                        <p:attrNameLst>
                                          <p:attrName>style.visibility</p:attrName>
                                        </p:attrNameLst>
                                      </p:cBhvr>
                                      <p:to>
                                        <p:strVal val="visible"/>
                                      </p:to>
                                    </p:set>
                                    <p:animEffect transition="in" filter="fade">
                                      <p:cBhvr>
                                        <p:cTn id="12" dur="500"/>
                                        <p:tgtEl>
                                          <p:spTgt spid="2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xEl>
                                              <p:pRg st="4" end="4"/>
                                            </p:txEl>
                                          </p:spTgt>
                                        </p:tgtEl>
                                        <p:attrNameLst>
                                          <p:attrName>style.visibility</p:attrName>
                                        </p:attrNameLst>
                                      </p:cBhvr>
                                      <p:to>
                                        <p:strVal val="visible"/>
                                      </p:to>
                                    </p:set>
                                    <p:animEffect transition="in" filter="fade">
                                      <p:cBhvr>
                                        <p:cTn id="17" dur="500"/>
                                        <p:tgtEl>
                                          <p:spTgt spid="23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xEl>
                                              <p:pRg st="6" end="6"/>
                                            </p:txEl>
                                          </p:spTgt>
                                        </p:tgtEl>
                                        <p:attrNameLst>
                                          <p:attrName>style.visibility</p:attrName>
                                        </p:attrNameLst>
                                      </p:cBhvr>
                                      <p:to>
                                        <p:strVal val="visible"/>
                                      </p:to>
                                    </p:set>
                                    <p:animEffect transition="in" filter="fade">
                                      <p:cBhvr>
                                        <p:cTn id="22" dur="500"/>
                                        <p:tgtEl>
                                          <p:spTgt spid="2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C6065-2DDF-E75C-626B-EA1404DAEC84}"/>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121501" y="1625083"/>
            <a:ext cx="1711960" cy="3251200"/>
          </a:xfrm>
          <a:prstGeom prst="rect">
            <a:avLst/>
          </a:prstGeom>
        </p:spPr>
      </p:pic>
      <p:sp>
        <p:nvSpPr>
          <p:cNvPr id="7" name="TextBox 6">
            <a:extLst>
              <a:ext uri="{FF2B5EF4-FFF2-40B4-BE49-F238E27FC236}">
                <a16:creationId xmlns:a16="http://schemas.microsoft.com/office/drawing/2014/main" id="{E6BCF9F8-9C44-F3C4-D0B6-87F9AD69F03B}"/>
              </a:ext>
            </a:extLst>
          </p:cNvPr>
          <p:cNvSpPr txBox="1"/>
          <p:nvPr/>
        </p:nvSpPr>
        <p:spPr>
          <a:xfrm>
            <a:off x="2107753" y="1625083"/>
            <a:ext cx="5406013" cy="2000548"/>
          </a:xfrm>
          <a:prstGeom prst="rect">
            <a:avLst/>
          </a:prstGeom>
          <a:noFill/>
        </p:spPr>
        <p:txBody>
          <a:bodyPr wrap="square" rtlCol="0">
            <a:spAutoFit/>
          </a:bodyPr>
          <a:lstStyle/>
          <a:p>
            <a:r>
              <a:rPr lang="en-US" sz="2800" dirty="0"/>
              <a:t>I permit no woman to teach or to have authority over a man; she is to keep silent. </a:t>
            </a:r>
            <a:endParaRPr lang="en-US" sz="2000" dirty="0"/>
          </a:p>
          <a:p>
            <a:endParaRPr lang="en-US" sz="2000" dirty="0"/>
          </a:p>
          <a:p>
            <a:pPr algn="r"/>
            <a:r>
              <a:rPr lang="en-US" sz="2000" dirty="0"/>
              <a:t>1 Tim 2:12</a:t>
            </a:r>
          </a:p>
        </p:txBody>
      </p:sp>
      <p:sp>
        <p:nvSpPr>
          <p:cNvPr id="2" name="Title 1">
            <a:extLst>
              <a:ext uri="{FF2B5EF4-FFF2-40B4-BE49-F238E27FC236}">
                <a16:creationId xmlns:a16="http://schemas.microsoft.com/office/drawing/2014/main" id="{8083A3A6-384F-662A-924D-B510C73407A3}"/>
              </a:ext>
            </a:extLst>
          </p:cNvPr>
          <p:cNvSpPr>
            <a:spLocks noGrp="1"/>
          </p:cNvSpPr>
          <p:nvPr>
            <p:ph type="title"/>
          </p:nvPr>
        </p:nvSpPr>
        <p:spPr/>
        <p:txBody>
          <a:bodyPr/>
          <a:lstStyle/>
          <a:p>
            <a:r>
              <a:rPr lang="en-US" dirty="0"/>
              <a:t>The Bigger “But...”</a:t>
            </a:r>
          </a:p>
        </p:txBody>
      </p:sp>
      <p:pic>
        <p:nvPicPr>
          <p:cNvPr id="5" name="Picture 4">
            <a:extLst>
              <a:ext uri="{FF2B5EF4-FFF2-40B4-BE49-F238E27FC236}">
                <a16:creationId xmlns:a16="http://schemas.microsoft.com/office/drawing/2014/main" id="{640E596C-F320-F9D7-6010-81C6E832F128}"/>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r="60164"/>
          <a:stretch/>
        </p:blipFill>
        <p:spPr>
          <a:xfrm>
            <a:off x="7691122" y="1625083"/>
            <a:ext cx="1234440" cy="3251200"/>
          </a:xfrm>
          <a:prstGeom prst="rect">
            <a:avLst/>
          </a:prstGeom>
        </p:spPr>
      </p:pic>
    </p:spTree>
    <p:extLst>
      <p:ext uri="{BB962C8B-B14F-4D97-AF65-F5344CB8AC3E}">
        <p14:creationId xmlns:p14="http://schemas.microsoft.com/office/powerpoint/2010/main" val="171706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8D2C-C14F-6560-8043-7B824F0C7579}"/>
              </a:ext>
            </a:extLst>
          </p:cNvPr>
          <p:cNvSpPr>
            <a:spLocks noGrp="1"/>
          </p:cNvSpPr>
          <p:nvPr>
            <p:ph type="title"/>
          </p:nvPr>
        </p:nvSpPr>
        <p:spPr/>
        <p:txBody>
          <a:bodyPr/>
          <a:lstStyle/>
          <a:p>
            <a:r>
              <a:rPr lang="en-US" dirty="0"/>
              <a:t>A Better Translation...</a:t>
            </a:r>
          </a:p>
        </p:txBody>
      </p:sp>
      <p:sp>
        <p:nvSpPr>
          <p:cNvPr id="4" name="TextBox 3">
            <a:extLst>
              <a:ext uri="{FF2B5EF4-FFF2-40B4-BE49-F238E27FC236}">
                <a16:creationId xmlns:a16="http://schemas.microsoft.com/office/drawing/2014/main" id="{6E59EEC8-1211-684C-BD38-8E4C1FD3F9F7}"/>
              </a:ext>
            </a:extLst>
          </p:cNvPr>
          <p:cNvSpPr txBox="1"/>
          <p:nvPr/>
        </p:nvSpPr>
        <p:spPr>
          <a:xfrm>
            <a:off x="457200" y="1595120"/>
            <a:ext cx="8229600" cy="830997"/>
          </a:xfrm>
          <a:prstGeom prst="rect">
            <a:avLst/>
          </a:prstGeom>
          <a:noFill/>
        </p:spPr>
        <p:txBody>
          <a:bodyPr wrap="square" rtlCol="0">
            <a:spAutoFit/>
          </a:bodyPr>
          <a:lstStyle/>
          <a:p>
            <a:r>
              <a:rPr lang="en-US" sz="2400" dirty="0"/>
              <a:t>Option 1: I do not permit a woman to teach a man in a domineering way but to have a quiet demeanor.</a:t>
            </a:r>
          </a:p>
        </p:txBody>
      </p:sp>
      <p:sp>
        <p:nvSpPr>
          <p:cNvPr id="5" name="TextBox 4">
            <a:extLst>
              <a:ext uri="{FF2B5EF4-FFF2-40B4-BE49-F238E27FC236}">
                <a16:creationId xmlns:a16="http://schemas.microsoft.com/office/drawing/2014/main" id="{C8302DCC-1BD6-9C59-BC5B-42A9C09358BD}"/>
              </a:ext>
            </a:extLst>
          </p:cNvPr>
          <p:cNvSpPr txBox="1"/>
          <p:nvPr/>
        </p:nvSpPr>
        <p:spPr>
          <a:xfrm>
            <a:off x="528320" y="2958008"/>
            <a:ext cx="8229600" cy="830997"/>
          </a:xfrm>
          <a:prstGeom prst="rect">
            <a:avLst/>
          </a:prstGeom>
          <a:noFill/>
        </p:spPr>
        <p:txBody>
          <a:bodyPr wrap="square" rtlCol="0">
            <a:spAutoFit/>
          </a:bodyPr>
          <a:lstStyle/>
          <a:p>
            <a:r>
              <a:rPr lang="en-US" sz="2400" dirty="0"/>
              <a:t>Option 2: I do not permit a wife to teach a husband in a domineering way but to have a quiet demeanor.</a:t>
            </a:r>
          </a:p>
        </p:txBody>
      </p:sp>
      <p:sp>
        <p:nvSpPr>
          <p:cNvPr id="6" name="TextBox 5">
            <a:extLst>
              <a:ext uri="{FF2B5EF4-FFF2-40B4-BE49-F238E27FC236}">
                <a16:creationId xmlns:a16="http://schemas.microsoft.com/office/drawing/2014/main" id="{37638C96-3F40-3656-F8D0-62C30D219F67}"/>
              </a:ext>
            </a:extLst>
          </p:cNvPr>
          <p:cNvSpPr txBox="1"/>
          <p:nvPr/>
        </p:nvSpPr>
        <p:spPr>
          <a:xfrm>
            <a:off x="528320" y="4187368"/>
            <a:ext cx="8229600" cy="523220"/>
          </a:xfrm>
          <a:prstGeom prst="rect">
            <a:avLst/>
          </a:prstGeom>
          <a:noFill/>
        </p:spPr>
        <p:txBody>
          <a:bodyPr wrap="square" rtlCol="0">
            <a:spAutoFit/>
          </a:bodyPr>
          <a:lstStyle/>
          <a:p>
            <a:pPr algn="ctr"/>
            <a:r>
              <a:rPr lang="en-US" sz="2800" dirty="0"/>
              <a:t>Better fits the importance of women in Paul’s ministry</a:t>
            </a:r>
          </a:p>
        </p:txBody>
      </p:sp>
    </p:spTree>
    <p:extLst>
      <p:ext uri="{BB962C8B-B14F-4D97-AF65-F5344CB8AC3E}">
        <p14:creationId xmlns:p14="http://schemas.microsoft.com/office/powerpoint/2010/main" val="3860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653428fdd7_1_11"/>
          <p:cNvSpPr txBox="1">
            <a:spLocks noGrp="1"/>
          </p:cNvSpPr>
          <p:nvPr>
            <p:ph type="title"/>
          </p:nvPr>
        </p:nvSpPr>
        <p:spPr>
          <a:xfrm>
            <a:off x="457200" y="205979"/>
            <a:ext cx="8229600" cy="857250"/>
          </a:xfrm>
          <a:noFill/>
          <a:ln>
            <a:noFill/>
          </a:ln>
        </p:spPr>
        <p:txBody>
          <a:bodyPr spcFirstLastPara="1" wrap="square" lIns="91425" tIns="45700" rIns="91425" bIns="45700" anchor="ctr" anchorCtr="0">
            <a:noAutofit/>
          </a:bodyPr>
          <a:lstStyle/>
          <a:p>
            <a:pPr lvl="0"/>
            <a:r>
              <a:rPr lang="en-US" dirty="0"/>
              <a:t>Elders and Deacons</a:t>
            </a:r>
          </a:p>
        </p:txBody>
      </p:sp>
      <p:sp>
        <p:nvSpPr>
          <p:cNvPr id="3" name="Content Placeholder 2">
            <a:extLst>
              <a:ext uri="{FF2B5EF4-FFF2-40B4-BE49-F238E27FC236}">
                <a16:creationId xmlns:a16="http://schemas.microsoft.com/office/drawing/2014/main" id="{AB85937C-F792-F8A0-A520-34BA66BEEAA8}"/>
              </a:ext>
            </a:extLst>
          </p:cNvPr>
          <p:cNvSpPr>
            <a:spLocks noGrp="1"/>
          </p:cNvSpPr>
          <p:nvPr>
            <p:ph idx="1"/>
          </p:nvPr>
        </p:nvSpPr>
        <p:spPr>
          <a:xfrm>
            <a:off x="457200" y="1200151"/>
            <a:ext cx="8229600" cy="3394472"/>
          </a:xfrm>
        </p:spPr>
        <p:txBody>
          <a:bodyPr>
            <a:normAutofit fontScale="77500" lnSpcReduction="20000"/>
          </a:bodyPr>
          <a:lstStyle/>
          <a:p>
            <a:r>
              <a:rPr lang="en-US" dirty="0"/>
              <a:t>Paul’s focus for church leadership in 1 Tim and Titus is outward-focused.</a:t>
            </a:r>
          </a:p>
          <a:p>
            <a:r>
              <a:rPr lang="en-US" dirty="0"/>
              <a:t>Paul’s qualifications for leadership are rooted in societal expectations of honor within the community, according to society’s standards.</a:t>
            </a:r>
          </a:p>
          <a:p>
            <a:r>
              <a:rPr lang="en-US" dirty="0"/>
              <a:t>We adapt these qualifications today to suit our specific needs (and interpretation).</a:t>
            </a:r>
          </a:p>
          <a:p>
            <a:r>
              <a:rPr lang="en-US" dirty="0"/>
              <a:t>Nevertheless, we know there were women elders, deacons, prophets, teachers, and bishops in the early church.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C3978-C141-9A77-8AA6-CEA8CE71625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0"/>
            <a:ext cx="4056017" cy="5143500"/>
          </a:xfrm>
          <a:prstGeom prst="rect">
            <a:avLst/>
          </a:prstGeom>
        </p:spPr>
      </p:pic>
      <p:sp>
        <p:nvSpPr>
          <p:cNvPr id="4" name="TextBox 3">
            <a:extLst>
              <a:ext uri="{FF2B5EF4-FFF2-40B4-BE49-F238E27FC236}">
                <a16:creationId xmlns:a16="http://schemas.microsoft.com/office/drawing/2014/main" id="{71ED9C20-0CD1-11B7-ACB6-10F7F6C8C546}"/>
              </a:ext>
            </a:extLst>
          </p:cNvPr>
          <p:cNvSpPr txBox="1"/>
          <p:nvPr/>
        </p:nvSpPr>
        <p:spPr>
          <a:xfrm>
            <a:off x="4572000" y="581025"/>
            <a:ext cx="4056017" cy="830997"/>
          </a:xfrm>
          <a:prstGeom prst="rect">
            <a:avLst/>
          </a:prstGeom>
          <a:noFill/>
        </p:spPr>
        <p:txBody>
          <a:bodyPr wrap="square" rtlCol="0">
            <a:spAutoFit/>
          </a:bodyPr>
          <a:lstStyle/>
          <a:p>
            <a:pPr algn="ctr"/>
            <a:r>
              <a:rPr lang="en-US" sz="4800" dirty="0"/>
              <a:t>Judges 19–21</a:t>
            </a:r>
          </a:p>
        </p:txBody>
      </p:sp>
      <p:sp>
        <p:nvSpPr>
          <p:cNvPr id="5" name="TextBox 4">
            <a:extLst>
              <a:ext uri="{FF2B5EF4-FFF2-40B4-BE49-F238E27FC236}">
                <a16:creationId xmlns:a16="http://schemas.microsoft.com/office/drawing/2014/main" id="{A94537B8-8526-E1CD-B2B3-7F0D59FAA95D}"/>
              </a:ext>
            </a:extLst>
          </p:cNvPr>
          <p:cNvSpPr txBox="1"/>
          <p:nvPr/>
        </p:nvSpPr>
        <p:spPr>
          <a:xfrm>
            <a:off x="4571999" y="1515487"/>
            <a:ext cx="4056017" cy="3046988"/>
          </a:xfrm>
          <a:prstGeom prst="rect">
            <a:avLst/>
          </a:prstGeom>
          <a:noFill/>
        </p:spPr>
        <p:txBody>
          <a:bodyPr wrap="square" rtlCol="0">
            <a:spAutoFit/>
          </a:bodyPr>
          <a:lstStyle/>
          <a:p>
            <a:pPr algn="ctr"/>
            <a:r>
              <a:rPr lang="en-US" sz="4800" dirty="0"/>
              <a:t>The Levite,</a:t>
            </a:r>
          </a:p>
          <a:p>
            <a:pPr algn="ctr"/>
            <a:r>
              <a:rPr lang="en-US" sz="4800" dirty="0"/>
              <a:t>his Concubine,</a:t>
            </a:r>
          </a:p>
          <a:p>
            <a:pPr algn="ctr"/>
            <a:r>
              <a:rPr lang="en-US" sz="4800" dirty="0"/>
              <a:t>and the aftermath</a:t>
            </a:r>
          </a:p>
        </p:txBody>
      </p:sp>
    </p:spTree>
    <p:extLst>
      <p:ext uri="{BB962C8B-B14F-4D97-AF65-F5344CB8AC3E}">
        <p14:creationId xmlns:p14="http://schemas.microsoft.com/office/powerpoint/2010/main" val="163650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BA19-1D68-6633-28AF-D354991CD283}"/>
              </a:ext>
            </a:extLst>
          </p:cNvPr>
          <p:cNvSpPr>
            <a:spLocks noGrp="1"/>
          </p:cNvSpPr>
          <p:nvPr>
            <p:ph type="title"/>
          </p:nvPr>
        </p:nvSpPr>
        <p:spPr/>
        <p:txBody>
          <a:bodyPr/>
          <a:lstStyle/>
          <a:p>
            <a:r>
              <a:rPr lang="en-US" dirty="0"/>
              <a:t>#</a:t>
            </a:r>
            <a:r>
              <a:rPr lang="en-US" dirty="0" err="1"/>
              <a:t>ChurchToo</a:t>
            </a:r>
            <a:endParaRPr lang="en-US" dirty="0"/>
          </a:p>
        </p:txBody>
      </p:sp>
      <p:sp>
        <p:nvSpPr>
          <p:cNvPr id="4" name="TextBox 3">
            <a:extLst>
              <a:ext uri="{FF2B5EF4-FFF2-40B4-BE49-F238E27FC236}">
                <a16:creationId xmlns:a16="http://schemas.microsoft.com/office/drawing/2014/main" id="{ED15C930-2681-88F3-E76A-97962880E7E2}"/>
              </a:ext>
            </a:extLst>
          </p:cNvPr>
          <p:cNvSpPr txBox="1"/>
          <p:nvPr/>
        </p:nvSpPr>
        <p:spPr>
          <a:xfrm>
            <a:off x="457199" y="1305520"/>
            <a:ext cx="5286375" cy="3354765"/>
          </a:xfrm>
          <a:prstGeom prst="rect">
            <a:avLst/>
          </a:prstGeom>
          <a:noFill/>
        </p:spPr>
        <p:txBody>
          <a:bodyPr wrap="square">
            <a:spAutoFit/>
          </a:bodyPr>
          <a:lstStyle/>
          <a:p>
            <a:r>
              <a:rPr lang="en-US" sz="2000" dirty="0"/>
              <a:t>“I’ve heard story after countless story as the victims sit on my couch seeking hope for healing. Often, it’s been years, even decades, since the assaults. If they told anyone at the time, they often weren’t believed. If they were believed, they likely were told to forgive at best. At worst, they were blamed and shamed.”</a:t>
            </a:r>
            <a:endParaRPr lang="en-US" dirty="0"/>
          </a:p>
          <a:p>
            <a:endParaRPr lang="en-US" dirty="0"/>
          </a:p>
          <a:p>
            <a:pPr algn="r"/>
            <a:r>
              <a:rPr lang="en-US" dirty="0"/>
              <a:t>Christine Parker, Therapist</a:t>
            </a:r>
          </a:p>
          <a:p>
            <a:pPr algn="r"/>
            <a:r>
              <a:rPr lang="en-US" dirty="0"/>
              <a:t>Grand Central Church of Christ</a:t>
            </a:r>
          </a:p>
          <a:p>
            <a:pPr algn="r"/>
            <a:r>
              <a:rPr lang="en-US" dirty="0"/>
              <a:t>Vienna, WV</a:t>
            </a:r>
          </a:p>
        </p:txBody>
      </p:sp>
      <p:pic>
        <p:nvPicPr>
          <p:cNvPr id="5" name="Picture 4">
            <a:extLst>
              <a:ext uri="{FF2B5EF4-FFF2-40B4-BE49-F238E27FC236}">
                <a16:creationId xmlns:a16="http://schemas.microsoft.com/office/drawing/2014/main" id="{A0069B59-9951-A778-D166-5A0E571F7106}"/>
              </a:ext>
            </a:extLst>
          </p:cNvPr>
          <p:cNvPicPr>
            <a:picLocks noChangeAspect="1"/>
          </p:cNvPicPr>
          <p:nvPr/>
        </p:nvPicPr>
        <p:blipFill>
          <a:blip r:embed="rId2"/>
          <a:stretch>
            <a:fillRect/>
          </a:stretch>
        </p:blipFill>
        <p:spPr>
          <a:xfrm>
            <a:off x="6146800" y="1305520"/>
            <a:ext cx="2540000" cy="2540000"/>
          </a:xfrm>
          <a:prstGeom prst="rect">
            <a:avLst/>
          </a:prstGeom>
        </p:spPr>
      </p:pic>
      <p:sp>
        <p:nvSpPr>
          <p:cNvPr id="6" name="TextBox 5">
            <a:extLst>
              <a:ext uri="{FF2B5EF4-FFF2-40B4-BE49-F238E27FC236}">
                <a16:creationId xmlns:a16="http://schemas.microsoft.com/office/drawing/2014/main" id="{DBA6C2AA-D24C-DDFF-F8AB-9014936C84EB}"/>
              </a:ext>
            </a:extLst>
          </p:cNvPr>
          <p:cNvSpPr txBox="1"/>
          <p:nvPr/>
        </p:nvSpPr>
        <p:spPr>
          <a:xfrm>
            <a:off x="457199" y="4675911"/>
            <a:ext cx="8334373" cy="261610"/>
          </a:xfrm>
          <a:prstGeom prst="rect">
            <a:avLst/>
          </a:prstGeom>
          <a:noFill/>
        </p:spPr>
        <p:txBody>
          <a:bodyPr wrap="square" rtlCol="0">
            <a:spAutoFit/>
          </a:bodyPr>
          <a:lstStyle/>
          <a:p>
            <a:r>
              <a:rPr lang="en-US" sz="1100" dirty="0"/>
              <a:t>Bobby Ross, Jr. “#</a:t>
            </a:r>
            <a:r>
              <a:rPr lang="en-US" sz="1100" dirty="0" err="1"/>
              <a:t>ChurchToo</a:t>
            </a:r>
            <a:r>
              <a:rPr lang="en-US" sz="1100" dirty="0"/>
              <a:t>: Sexual abuse victims ‘fed up’ with silence,” </a:t>
            </a:r>
            <a:r>
              <a:rPr lang="en-US" sz="1100" i="1" dirty="0"/>
              <a:t>The Christian Chronicle</a:t>
            </a:r>
            <a:r>
              <a:rPr lang="en-US" sz="1100" dirty="0"/>
              <a:t>, March 1, 2018.</a:t>
            </a:r>
          </a:p>
        </p:txBody>
      </p:sp>
    </p:spTree>
    <p:extLst>
      <p:ext uri="{BB962C8B-B14F-4D97-AF65-F5344CB8AC3E}">
        <p14:creationId xmlns:p14="http://schemas.microsoft.com/office/powerpoint/2010/main" val="222577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822" y="12859"/>
            <a:ext cx="5851178" cy="3146901"/>
          </a:xfrm>
        </p:spPr>
        <p:txBody>
          <a:bodyPr>
            <a:normAutofit/>
          </a:bodyPr>
          <a:lstStyle/>
          <a:p>
            <a:r>
              <a:rPr lang="en-US" sz="6000" dirty="0">
                <a:effectLst>
                  <a:outerShdw blurRad="50800" dist="38100" algn="l" rotWithShape="0">
                    <a:prstClr val="black">
                      <a:alpha val="40000"/>
                    </a:prstClr>
                  </a:outerShdw>
                </a:effectLst>
              </a:rPr>
              <a:t>Being</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God’s</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Image</a:t>
            </a:r>
          </a:p>
        </p:txBody>
      </p:sp>
      <p:sp>
        <p:nvSpPr>
          <p:cNvPr id="5" name="Subtitle 4"/>
          <p:cNvSpPr>
            <a:spLocks noGrp="1"/>
          </p:cNvSpPr>
          <p:nvPr>
            <p:ph type="subTitle" idx="1"/>
          </p:nvPr>
        </p:nvSpPr>
        <p:spPr>
          <a:xfrm>
            <a:off x="3302982" y="3482658"/>
            <a:ext cx="5851178"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Review and Wrap Up</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865646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653428fdd7_1_11"/>
          <p:cNvSpPr txBox="1">
            <a:spLocks noGrp="1"/>
          </p:cNvSpPr>
          <p:nvPr>
            <p:ph type="title"/>
          </p:nvPr>
        </p:nvSpPr>
        <p:spPr>
          <a:xfrm>
            <a:off x="457200" y="205979"/>
            <a:ext cx="8229600" cy="857250"/>
          </a:xfrm>
          <a:noFill/>
          <a:ln>
            <a:noFill/>
          </a:ln>
        </p:spPr>
        <p:txBody>
          <a:bodyPr spcFirstLastPara="1" wrap="square" lIns="91425" tIns="45700" rIns="91425" bIns="45700" anchor="ctr" anchorCtr="0">
            <a:noAutofit/>
          </a:bodyPr>
          <a:lstStyle/>
          <a:p>
            <a:pPr lvl="0"/>
            <a:r>
              <a:rPr lang="en-US" sz="3600" dirty="0"/>
              <a:t>Why this study matters</a:t>
            </a:r>
          </a:p>
        </p:txBody>
      </p:sp>
      <p:sp>
        <p:nvSpPr>
          <p:cNvPr id="3" name="Content Placeholder 2">
            <a:extLst>
              <a:ext uri="{FF2B5EF4-FFF2-40B4-BE49-F238E27FC236}">
                <a16:creationId xmlns:a16="http://schemas.microsoft.com/office/drawing/2014/main" id="{AB85937C-F792-F8A0-A520-34BA66BEEAA8}"/>
              </a:ext>
            </a:extLst>
          </p:cNvPr>
          <p:cNvSpPr>
            <a:spLocks noGrp="1"/>
          </p:cNvSpPr>
          <p:nvPr>
            <p:ph idx="1"/>
          </p:nvPr>
        </p:nvSpPr>
        <p:spPr/>
        <p:txBody>
          <a:bodyPr>
            <a:normAutofit fontScale="85000" lnSpcReduction="20000"/>
          </a:bodyPr>
          <a:lstStyle/>
          <a:p>
            <a:r>
              <a:rPr lang="en-US" dirty="0"/>
              <a:t>Our view of women and their roles in the church have real-world implications.</a:t>
            </a:r>
          </a:p>
          <a:p>
            <a:r>
              <a:rPr lang="en-US" dirty="0"/>
              <a:t>The holistic witness of Scripture emphasizes the protection (and elevation) of the powerless.</a:t>
            </a:r>
          </a:p>
          <a:p>
            <a:r>
              <a:rPr lang="en-US" dirty="0"/>
              <a:t>To fail in this duty harms our witness to the world.</a:t>
            </a:r>
          </a:p>
          <a:p>
            <a:r>
              <a:rPr lang="en-US" b="1" i="1" dirty="0"/>
              <a:t>My opinion</a:t>
            </a:r>
            <a:r>
              <a:rPr lang="en-US" dirty="0"/>
              <a:t>: Women need a seat at the table to ensure our churches protect and uplift victims of sexual violence and abuse </a:t>
            </a:r>
            <a:r>
              <a:rPr lang="en-US" b="1" i="1" dirty="0"/>
              <a:t>and</a:t>
            </a:r>
            <a:r>
              <a:rPr lang="en-US" dirty="0"/>
              <a:t> demand accountability from the abusers.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E743-2A48-2035-6FDC-4BA8DCDDEC5D}"/>
              </a:ext>
            </a:extLst>
          </p:cNvPr>
          <p:cNvSpPr>
            <a:spLocks noGrp="1"/>
          </p:cNvSpPr>
          <p:nvPr>
            <p:ph type="title"/>
          </p:nvPr>
        </p:nvSpPr>
        <p:spPr/>
        <p:txBody>
          <a:bodyPr/>
          <a:lstStyle/>
          <a:p>
            <a:r>
              <a:rPr lang="en-US" dirty="0"/>
              <a:t>Summary</a:t>
            </a:r>
          </a:p>
        </p:txBody>
      </p:sp>
      <p:sp>
        <p:nvSpPr>
          <p:cNvPr id="5" name="TextBox 4">
            <a:extLst>
              <a:ext uri="{FF2B5EF4-FFF2-40B4-BE49-F238E27FC236}">
                <a16:creationId xmlns:a16="http://schemas.microsoft.com/office/drawing/2014/main" id="{198D5FF9-C87C-FC3F-0FD9-CD06A410A190}"/>
              </a:ext>
            </a:extLst>
          </p:cNvPr>
          <p:cNvSpPr txBox="1"/>
          <p:nvPr/>
        </p:nvSpPr>
        <p:spPr>
          <a:xfrm>
            <a:off x="619125" y="1063229"/>
            <a:ext cx="7181850" cy="2031325"/>
          </a:xfrm>
          <a:prstGeom prst="rect">
            <a:avLst/>
          </a:prstGeom>
          <a:noFill/>
        </p:spPr>
        <p:txBody>
          <a:bodyPr wrap="square">
            <a:spAutoFit/>
          </a:bodyPr>
          <a:lstStyle/>
          <a:p>
            <a:r>
              <a:rPr lang="en-US" dirty="0"/>
              <a:t>I will pour out my spirit on all flesh;</a:t>
            </a:r>
          </a:p>
          <a:p>
            <a:r>
              <a:rPr lang="en-US" dirty="0"/>
              <a:t>	your sons and your daughters shall prophesy,</a:t>
            </a:r>
          </a:p>
          <a:p>
            <a:r>
              <a:rPr lang="en-US" dirty="0"/>
              <a:t>		your old men shall dream dreams,</a:t>
            </a:r>
          </a:p>
          <a:p>
            <a:r>
              <a:rPr lang="en-US" dirty="0"/>
              <a:t>		and your young men shall see visions.</a:t>
            </a:r>
          </a:p>
          <a:p>
            <a:r>
              <a:rPr lang="en-US" dirty="0"/>
              <a:t>Even on the male and female slaves,</a:t>
            </a:r>
          </a:p>
          <a:p>
            <a:r>
              <a:rPr lang="en-US" dirty="0"/>
              <a:t>	in those days, I will pour out my spirit.</a:t>
            </a:r>
          </a:p>
          <a:p>
            <a:pPr algn="r"/>
            <a:r>
              <a:rPr lang="en-US" dirty="0"/>
              <a:t>Joel 2:28–29 (MT 3:1–2)</a:t>
            </a:r>
          </a:p>
        </p:txBody>
      </p:sp>
      <p:sp>
        <p:nvSpPr>
          <p:cNvPr id="7" name="TextBox 6">
            <a:extLst>
              <a:ext uri="{FF2B5EF4-FFF2-40B4-BE49-F238E27FC236}">
                <a16:creationId xmlns:a16="http://schemas.microsoft.com/office/drawing/2014/main" id="{68068406-3756-4D08-51AE-7370EDA727AB}"/>
              </a:ext>
            </a:extLst>
          </p:cNvPr>
          <p:cNvSpPr txBox="1"/>
          <p:nvPr/>
        </p:nvSpPr>
        <p:spPr>
          <a:xfrm>
            <a:off x="457199" y="3338036"/>
            <a:ext cx="8229599" cy="1200329"/>
          </a:xfrm>
          <a:prstGeom prst="rect">
            <a:avLst/>
          </a:prstGeom>
          <a:noFill/>
        </p:spPr>
        <p:txBody>
          <a:bodyPr wrap="square">
            <a:spAutoFit/>
          </a:bodyPr>
          <a:lstStyle/>
          <a:p>
            <a:r>
              <a:rPr lang="en-US" dirty="0"/>
              <a:t>As many of you as were baptized into Christ have clothed yourselves with Christ. There is no longer Jew or Greek, there is no longer slave or free, there is no longer male and female; for all of you are one in Christ Jesus.</a:t>
            </a:r>
          </a:p>
          <a:p>
            <a:pPr algn="r"/>
            <a:r>
              <a:rPr lang="en-US" dirty="0"/>
              <a:t>Gal 3:27–28</a:t>
            </a:r>
          </a:p>
        </p:txBody>
      </p:sp>
    </p:spTree>
    <p:extLst>
      <p:ext uri="{BB962C8B-B14F-4D97-AF65-F5344CB8AC3E}">
        <p14:creationId xmlns:p14="http://schemas.microsoft.com/office/powerpoint/2010/main" val="177168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292475" y="12700"/>
            <a:ext cx="5851525" cy="5117941"/>
          </a:xfrm>
        </p:spPr>
        <p:txBody>
          <a:bodyPr>
            <a:normAutofit/>
          </a:bodyPr>
          <a:lstStyle/>
          <a:p>
            <a:r>
              <a:rPr lang="en-US" sz="6000" dirty="0">
                <a:effectLst>
                  <a:outerShdw blurRad="50800" dist="38100" algn="l" rotWithShape="0">
                    <a:prstClr val="black">
                      <a:alpha val="40000"/>
                    </a:prstClr>
                  </a:outerShdw>
                </a:effectLst>
              </a:rPr>
              <a:t>Questions?</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3042315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292475" y="12700"/>
            <a:ext cx="5851525" cy="5117941"/>
          </a:xfrm>
        </p:spPr>
        <p:txBody>
          <a:bodyPr>
            <a:normAutofit/>
          </a:bodyPr>
          <a:lstStyle/>
          <a:p>
            <a:r>
              <a:rPr lang="en-US" sz="6000" dirty="0">
                <a:effectLst>
                  <a:outerShdw blurRad="50800" dist="38100" algn="l" rotWithShape="0">
                    <a:prstClr val="black">
                      <a:alpha val="40000"/>
                    </a:prstClr>
                  </a:outerShdw>
                </a:effectLst>
              </a:rPr>
              <a:t>Thank You!</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868772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3A4CF-5C7F-9243-63BE-725F91BD5B76}"/>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r="60164"/>
          <a:stretch/>
        </p:blipFill>
        <p:spPr>
          <a:xfrm>
            <a:off x="6205222" y="1464310"/>
            <a:ext cx="1234440" cy="3251200"/>
          </a:xfrm>
          <a:prstGeom prst="rect">
            <a:avLst/>
          </a:prstGeom>
        </p:spPr>
      </p:pic>
      <p:pic>
        <p:nvPicPr>
          <p:cNvPr id="4" name="Picture 3">
            <a:extLst>
              <a:ext uri="{FF2B5EF4-FFF2-40B4-BE49-F238E27FC236}">
                <a16:creationId xmlns:a16="http://schemas.microsoft.com/office/drawing/2014/main" id="{19FC6065-2DDF-E75C-626B-EA1404DAEC84}"/>
              </a:ext>
            </a:extLst>
          </p:cNvPr>
          <p:cNvPicPr>
            <a:picLocks noChangeAspect="1"/>
          </p:cNvPicPr>
          <p:nvPr/>
        </p:nvPicPr>
        <p:blipFill rotWithShape="1">
          <a:blip r:embed="rId2" cstate="hqprint">
            <a:lum bright="70000" contrast="-70000"/>
            <a:extLst>
              <a:ext uri="{28A0092B-C50C-407E-A947-70E740481C1C}">
                <a14:useLocalDpi xmlns:a14="http://schemas.microsoft.com/office/drawing/2010/main"/>
              </a:ext>
            </a:extLst>
          </a:blip>
          <a:srcRect l="44754"/>
          <a:stretch/>
        </p:blipFill>
        <p:spPr>
          <a:xfrm>
            <a:off x="1226820" y="1464310"/>
            <a:ext cx="1711960" cy="3251200"/>
          </a:xfrm>
          <a:prstGeom prst="rect">
            <a:avLst/>
          </a:prstGeom>
        </p:spPr>
      </p:pic>
      <p:sp>
        <p:nvSpPr>
          <p:cNvPr id="5" name="Title 4">
            <a:extLst>
              <a:ext uri="{FF2B5EF4-FFF2-40B4-BE49-F238E27FC236}">
                <a16:creationId xmlns:a16="http://schemas.microsoft.com/office/drawing/2014/main" id="{41858B5D-E37C-0EE1-C93F-CB00FDABA8AB}"/>
              </a:ext>
            </a:extLst>
          </p:cNvPr>
          <p:cNvSpPr>
            <a:spLocks noGrp="1"/>
          </p:cNvSpPr>
          <p:nvPr>
            <p:ph type="title"/>
          </p:nvPr>
        </p:nvSpPr>
        <p:spPr/>
        <p:txBody>
          <a:bodyPr>
            <a:noAutofit/>
          </a:bodyPr>
          <a:lstStyle/>
          <a:p>
            <a:r>
              <a:rPr lang="en-US" sz="3200" dirty="0"/>
              <a:t>What does the Bible say about gender roles?</a:t>
            </a:r>
          </a:p>
        </p:txBody>
      </p:sp>
    </p:spTree>
    <p:extLst>
      <p:ext uri="{BB962C8B-B14F-4D97-AF65-F5344CB8AC3E}">
        <p14:creationId xmlns:p14="http://schemas.microsoft.com/office/powerpoint/2010/main" val="292179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BD3795-D1F4-19E5-9399-455A6D27D6A7}"/>
              </a:ext>
            </a:extLst>
          </p:cNvPr>
          <p:cNvPicPr>
            <a:picLocks noChangeAspect="1"/>
          </p:cNvPicPr>
          <p:nvPr/>
        </p:nvPicPr>
        <p:blipFill>
          <a:blip r:embed="rId2">
            <a:lum bright="70000" contrast="-70000"/>
          </a:blip>
          <a:stretch>
            <a:fillRect/>
          </a:stretch>
        </p:blipFill>
        <p:spPr>
          <a:xfrm>
            <a:off x="457200" y="1271787"/>
            <a:ext cx="3098800" cy="3251200"/>
          </a:xfrm>
          <a:prstGeom prst="rect">
            <a:avLst/>
          </a:prstGeom>
        </p:spPr>
      </p:pic>
      <p:sp>
        <p:nvSpPr>
          <p:cNvPr id="9" name="TextBox 8">
            <a:extLst>
              <a:ext uri="{FF2B5EF4-FFF2-40B4-BE49-F238E27FC236}">
                <a16:creationId xmlns:a16="http://schemas.microsoft.com/office/drawing/2014/main" id="{8B67E920-792A-6479-8448-07366646B827}"/>
              </a:ext>
            </a:extLst>
          </p:cNvPr>
          <p:cNvSpPr txBox="1"/>
          <p:nvPr/>
        </p:nvSpPr>
        <p:spPr>
          <a:xfrm>
            <a:off x="3952240" y="1004561"/>
            <a:ext cx="4988560" cy="3785652"/>
          </a:xfrm>
          <a:prstGeom prst="rect">
            <a:avLst/>
          </a:prstGeom>
          <a:noFill/>
        </p:spPr>
        <p:txBody>
          <a:bodyPr wrap="square" rtlCol="0">
            <a:spAutoFit/>
          </a:bodyPr>
          <a:lstStyle/>
          <a:p>
            <a:r>
              <a:rPr lang="en-US" sz="2400" dirty="0"/>
              <a:t>As a tradition, we take the Bible </a:t>
            </a:r>
            <a:r>
              <a:rPr lang="en-US" sz="2400" i="1" u="sng" dirty="0"/>
              <a:t>very</a:t>
            </a:r>
            <a:r>
              <a:rPr lang="en-US" sz="2400" dirty="0"/>
              <a:t> seriously. In this study, we carefully examined the complete witness of Scripture.</a:t>
            </a:r>
          </a:p>
          <a:p>
            <a:endParaRPr lang="en-US" sz="2400" dirty="0"/>
          </a:p>
          <a:p>
            <a:r>
              <a:rPr lang="en-US" sz="2400" dirty="0"/>
              <a:t>I have not asked you to ignore the Bible. I have asked you to examine it closely and consider how we read it. Hopefully, I have challenged you to read it differently.</a:t>
            </a:r>
          </a:p>
        </p:txBody>
      </p:sp>
    </p:spTree>
    <p:extLst>
      <p:ext uri="{BB962C8B-B14F-4D97-AF65-F5344CB8AC3E}">
        <p14:creationId xmlns:p14="http://schemas.microsoft.com/office/powerpoint/2010/main" val="316618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B525-F1CF-4DE5-D6DB-63DADF598899}"/>
              </a:ext>
            </a:extLst>
          </p:cNvPr>
          <p:cNvSpPr>
            <a:spLocks noGrp="1"/>
          </p:cNvSpPr>
          <p:nvPr>
            <p:ph type="title"/>
          </p:nvPr>
        </p:nvSpPr>
        <p:spPr/>
        <p:txBody>
          <a:bodyPr/>
          <a:lstStyle/>
          <a:p>
            <a:r>
              <a:rPr lang="en-US" dirty="0"/>
              <a:t>Two Views</a:t>
            </a:r>
          </a:p>
        </p:txBody>
      </p:sp>
      <p:sp>
        <p:nvSpPr>
          <p:cNvPr id="4" name="TextBox 3">
            <a:extLst>
              <a:ext uri="{FF2B5EF4-FFF2-40B4-BE49-F238E27FC236}">
                <a16:creationId xmlns:a16="http://schemas.microsoft.com/office/drawing/2014/main" id="{35E0C701-4633-2756-77CC-37774CAC7EAC}"/>
              </a:ext>
            </a:extLst>
          </p:cNvPr>
          <p:cNvSpPr txBox="1"/>
          <p:nvPr/>
        </p:nvSpPr>
        <p:spPr>
          <a:xfrm>
            <a:off x="325753" y="1339454"/>
            <a:ext cx="3886200" cy="3293209"/>
          </a:xfrm>
          <a:prstGeom prst="rect">
            <a:avLst/>
          </a:prstGeom>
          <a:noFill/>
        </p:spPr>
        <p:txBody>
          <a:bodyPr wrap="square" rtlCol="0">
            <a:spAutoFit/>
          </a:bodyPr>
          <a:lstStyle/>
          <a:p>
            <a:r>
              <a:rPr lang="en-US" sz="1600" b="1" u="sng" dirty="0"/>
              <a:t>Complementarianism</a:t>
            </a:r>
            <a:r>
              <a:rPr lang="en-US" sz="1600" dirty="0"/>
              <a:t> is the teaching that masculinity and femininity are ordained by God and that men and women are created to complement or complete each other. Complementarianism considers the gender roles found in the Bible to be purposeful and meaningful distinctions that, when applied in the home and church, promote the spiritual health of both men and women. Embracing the divinely ordained roles of men and women furthers the ministry of God’s people and allows men and women to reach their God-given potential.</a:t>
            </a:r>
            <a:endParaRPr lang="en-US" sz="1400" dirty="0"/>
          </a:p>
        </p:txBody>
      </p:sp>
      <p:sp>
        <p:nvSpPr>
          <p:cNvPr id="5" name="TextBox 4">
            <a:extLst>
              <a:ext uri="{FF2B5EF4-FFF2-40B4-BE49-F238E27FC236}">
                <a16:creationId xmlns:a16="http://schemas.microsoft.com/office/drawing/2014/main" id="{C7676931-2CA6-B8D2-DDCF-68E5A9E6D149}"/>
              </a:ext>
            </a:extLst>
          </p:cNvPr>
          <p:cNvSpPr txBox="1"/>
          <p:nvPr/>
        </p:nvSpPr>
        <p:spPr>
          <a:xfrm>
            <a:off x="4932049" y="1339454"/>
            <a:ext cx="3886200" cy="3293209"/>
          </a:xfrm>
          <a:prstGeom prst="rect">
            <a:avLst/>
          </a:prstGeom>
          <a:noFill/>
        </p:spPr>
        <p:txBody>
          <a:bodyPr wrap="square" rtlCol="0">
            <a:spAutoFit/>
          </a:bodyPr>
          <a:lstStyle/>
          <a:p>
            <a:r>
              <a:rPr lang="en-US" sz="1600" b="1" u="sng" dirty="0"/>
              <a:t>Egalitarianism</a:t>
            </a:r>
            <a:r>
              <a:rPr lang="en-US" sz="1600" dirty="0"/>
              <a:t> is the view that all people are inherently equal and ought to be treated as such. Within Christianity, egalitarianism views that God does not intend any distinctions between men and women in matters of spiritual leadership...All people are morally and spiritually equal, with identical value, and ought to be offered the same opportunities. In other words, God gifts men and women without distinction for service in the kingdom of God. As such, everyone should be allowed to achieve their God-given potential.</a:t>
            </a:r>
            <a:endParaRPr lang="en-US" sz="1400" dirty="0"/>
          </a:p>
        </p:txBody>
      </p:sp>
    </p:spTree>
    <p:extLst>
      <p:ext uri="{BB962C8B-B14F-4D97-AF65-F5344CB8AC3E}">
        <p14:creationId xmlns:p14="http://schemas.microsoft.com/office/powerpoint/2010/main" val="416976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
        <p:nvSpPr>
          <p:cNvPr id="2" name="Title 1">
            <a:extLst>
              <a:ext uri="{FF2B5EF4-FFF2-40B4-BE49-F238E27FC236}">
                <a16:creationId xmlns:a16="http://schemas.microsoft.com/office/drawing/2014/main" id="{1B6292EF-C7B6-C5C7-4186-C2FFBC9AC6C7}"/>
              </a:ext>
            </a:extLst>
          </p:cNvPr>
          <p:cNvSpPr>
            <a:spLocks noGrp="1"/>
          </p:cNvSpPr>
          <p:nvPr>
            <p:ph type="title"/>
          </p:nvPr>
        </p:nvSpPr>
        <p:spPr>
          <a:xfrm>
            <a:off x="3992880" y="205979"/>
            <a:ext cx="4693919" cy="857250"/>
          </a:xfrm>
        </p:spPr>
        <p:txBody>
          <a:bodyPr>
            <a:normAutofit/>
          </a:bodyPr>
          <a:lstStyle/>
          <a:p>
            <a:r>
              <a:rPr lang="en-US" dirty="0"/>
              <a:t>Traditionalism</a:t>
            </a:r>
          </a:p>
        </p:txBody>
      </p:sp>
      <p:sp>
        <p:nvSpPr>
          <p:cNvPr id="3" name="TextBox 2">
            <a:extLst>
              <a:ext uri="{FF2B5EF4-FFF2-40B4-BE49-F238E27FC236}">
                <a16:creationId xmlns:a16="http://schemas.microsoft.com/office/drawing/2014/main" id="{186F4744-A3FF-0C82-1818-4F080D09A119}"/>
              </a:ext>
            </a:extLst>
          </p:cNvPr>
          <p:cNvSpPr txBox="1"/>
          <p:nvPr/>
        </p:nvSpPr>
        <p:spPr>
          <a:xfrm>
            <a:off x="3992880" y="1171366"/>
            <a:ext cx="4693919" cy="1569660"/>
          </a:xfrm>
          <a:prstGeom prst="rect">
            <a:avLst/>
          </a:prstGeom>
          <a:noFill/>
        </p:spPr>
        <p:txBody>
          <a:bodyPr wrap="square" rtlCol="0">
            <a:spAutoFit/>
          </a:bodyPr>
          <a:lstStyle/>
          <a:p>
            <a:r>
              <a:rPr lang="en-US" sz="2400" dirty="0"/>
              <a:t>The “traditional” view held by Judaism and Christianity was that women were inferior to men in their very nature.</a:t>
            </a:r>
          </a:p>
        </p:txBody>
      </p:sp>
      <p:sp>
        <p:nvSpPr>
          <p:cNvPr id="4" name="TextBox 3">
            <a:extLst>
              <a:ext uri="{FF2B5EF4-FFF2-40B4-BE49-F238E27FC236}">
                <a16:creationId xmlns:a16="http://schemas.microsoft.com/office/drawing/2014/main" id="{314F4413-A164-9D8B-0B33-F6CA73F68C79}"/>
              </a:ext>
            </a:extLst>
          </p:cNvPr>
          <p:cNvSpPr txBox="1"/>
          <p:nvPr/>
        </p:nvSpPr>
        <p:spPr>
          <a:xfrm>
            <a:off x="3992879" y="3009395"/>
            <a:ext cx="4693919" cy="1569660"/>
          </a:xfrm>
          <a:prstGeom prst="rect">
            <a:avLst/>
          </a:prstGeom>
          <a:noFill/>
        </p:spPr>
        <p:txBody>
          <a:bodyPr wrap="square" rtlCol="0">
            <a:spAutoFit/>
          </a:bodyPr>
          <a:lstStyle/>
          <a:p>
            <a:r>
              <a:rPr lang="en-US" sz="2400" dirty="0"/>
              <a:t>The complementarian view is NOT the traditional view. That’s why its adherents call it “complementarian” and not “traditional.”</a:t>
            </a:r>
            <a:endParaRPr lang="en-US" sz="2000" dirty="0"/>
          </a:p>
        </p:txBody>
      </p:sp>
    </p:spTree>
    <p:extLst>
      <p:ext uri="{BB962C8B-B14F-4D97-AF65-F5344CB8AC3E}">
        <p14:creationId xmlns:p14="http://schemas.microsoft.com/office/powerpoint/2010/main" val="160604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808B-554B-4B15-78FF-F91FE85ED8F3}"/>
              </a:ext>
            </a:extLst>
          </p:cNvPr>
          <p:cNvSpPr>
            <a:spLocks noGrp="1"/>
          </p:cNvSpPr>
          <p:nvPr>
            <p:ph type="title"/>
          </p:nvPr>
        </p:nvSpPr>
        <p:spPr>
          <a:xfrm>
            <a:off x="457200" y="205979"/>
            <a:ext cx="8229600" cy="857250"/>
          </a:xfrm>
        </p:spPr>
        <p:txBody>
          <a:bodyPr/>
          <a:lstStyle/>
          <a:p>
            <a:r>
              <a:rPr lang="en-US" dirty="0"/>
              <a:t>Genesis 1</a:t>
            </a:r>
          </a:p>
        </p:txBody>
      </p:sp>
      <p:sp>
        <p:nvSpPr>
          <p:cNvPr id="3" name="Content Placeholder 2">
            <a:extLst>
              <a:ext uri="{FF2B5EF4-FFF2-40B4-BE49-F238E27FC236}">
                <a16:creationId xmlns:a16="http://schemas.microsoft.com/office/drawing/2014/main" id="{D52EEF69-99ED-4F5D-59D3-41EA1233126E}"/>
              </a:ext>
            </a:extLst>
          </p:cNvPr>
          <p:cNvSpPr>
            <a:spLocks noGrp="1"/>
          </p:cNvSpPr>
          <p:nvPr>
            <p:ph idx="1"/>
          </p:nvPr>
        </p:nvSpPr>
        <p:spPr>
          <a:xfrm>
            <a:off x="457200" y="1200151"/>
            <a:ext cx="8229600" cy="3394472"/>
          </a:xfrm>
        </p:spPr>
        <p:txBody>
          <a:bodyPr>
            <a:normAutofit fontScale="92500" lnSpcReduction="10000"/>
          </a:bodyPr>
          <a:lstStyle/>
          <a:p>
            <a:r>
              <a:rPr lang="en-US" dirty="0"/>
              <a:t>Both sexes created in the image of God</a:t>
            </a:r>
          </a:p>
          <a:p>
            <a:r>
              <a:rPr lang="en-US" dirty="0"/>
              <a:t>Sexual differentiation does not mean hierarchy;</a:t>
            </a:r>
            <a:br>
              <a:rPr lang="en-US" dirty="0"/>
            </a:br>
            <a:r>
              <a:rPr lang="en-US" dirty="0"/>
              <a:t>it means equality.</a:t>
            </a:r>
          </a:p>
          <a:p>
            <a:r>
              <a:rPr lang="en-US" dirty="0"/>
              <a:t>Humankind receives 2 responsibilities:</a:t>
            </a:r>
          </a:p>
          <a:p>
            <a:pPr lvl="1"/>
            <a:r>
              <a:rPr lang="en-US" dirty="0"/>
              <a:t>procreation and dominion</a:t>
            </a:r>
          </a:p>
          <a:p>
            <a:pPr lvl="1"/>
            <a:r>
              <a:rPr lang="en-US" dirty="0"/>
              <a:t>Given to both sexes, without distinction</a:t>
            </a:r>
          </a:p>
          <a:p>
            <a:pPr lvl="1"/>
            <a:r>
              <a:rPr lang="en-US" dirty="0"/>
              <a:t>No mention of gender roles/sexual stereotypes</a:t>
            </a:r>
          </a:p>
        </p:txBody>
      </p:sp>
    </p:spTree>
    <p:extLst>
      <p:ext uri="{BB962C8B-B14F-4D97-AF65-F5344CB8AC3E}">
        <p14:creationId xmlns:p14="http://schemas.microsoft.com/office/powerpoint/2010/main" val="19521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457200" y="205979"/>
            <a:ext cx="8229600" cy="857250"/>
          </a:xfrm>
          <a:noFill/>
          <a:ln>
            <a:noFill/>
          </a:ln>
        </p:spPr>
        <p:txBody>
          <a:bodyPr spcFirstLastPara="1" wrap="square" lIns="91425" tIns="45700" rIns="91425" bIns="45700" anchor="ctr" anchorCtr="0">
            <a:normAutofit/>
          </a:bodyPr>
          <a:lstStyle/>
          <a:p>
            <a:pPr lvl="0"/>
            <a:r>
              <a:rPr lang="en-US" dirty="0"/>
              <a:t>Gen 1–3</a:t>
            </a:r>
          </a:p>
        </p:txBody>
      </p:sp>
      <p:sp>
        <p:nvSpPr>
          <p:cNvPr id="3" name="Content Placeholder 2">
            <a:extLst>
              <a:ext uri="{FF2B5EF4-FFF2-40B4-BE49-F238E27FC236}">
                <a16:creationId xmlns:a16="http://schemas.microsoft.com/office/drawing/2014/main" id="{2BA4E808-7868-D585-3BC3-EEAB0C9BB27E}"/>
              </a:ext>
            </a:extLst>
          </p:cNvPr>
          <p:cNvSpPr>
            <a:spLocks noGrp="1"/>
          </p:cNvSpPr>
          <p:nvPr>
            <p:ph idx="1"/>
          </p:nvPr>
        </p:nvSpPr>
        <p:spPr>
          <a:xfrm>
            <a:off x="457200" y="1200151"/>
            <a:ext cx="8229600" cy="3394472"/>
          </a:xfrm>
        </p:spPr>
        <p:txBody>
          <a:bodyPr>
            <a:normAutofit fontScale="70000" lnSpcReduction="20000"/>
          </a:bodyPr>
          <a:lstStyle/>
          <a:p>
            <a:r>
              <a:rPr lang="en-US" dirty="0"/>
              <a:t>In Gen 1, sexual differentiation means equality.</a:t>
            </a:r>
          </a:p>
          <a:p>
            <a:r>
              <a:rPr lang="en-US" dirty="0"/>
              <a:t>In Gen 2–3, the woman is an </a:t>
            </a:r>
            <a:r>
              <a:rPr lang="en-US" i="1" dirty="0" err="1"/>
              <a:t>ezer</a:t>
            </a:r>
            <a:r>
              <a:rPr lang="en-US" i="1" dirty="0"/>
              <a:t> </a:t>
            </a:r>
            <a:r>
              <a:rPr lang="en-US" i="1" dirty="0" err="1"/>
              <a:t>kenegddo</a:t>
            </a:r>
            <a:r>
              <a:rPr lang="en-US" dirty="0"/>
              <a:t>.</a:t>
            </a:r>
          </a:p>
          <a:p>
            <a:pPr lvl="1"/>
            <a:r>
              <a:rPr lang="en-US" dirty="0"/>
              <a:t>Someone who does for the man what he is unable to do for himself.</a:t>
            </a:r>
          </a:p>
          <a:p>
            <a:pPr lvl="1"/>
            <a:r>
              <a:rPr lang="en-US" dirty="0"/>
              <a:t>A more than capable partner, not a subservient helper.</a:t>
            </a:r>
          </a:p>
          <a:p>
            <a:r>
              <a:rPr lang="en-US" dirty="0"/>
              <a:t>Disobedience breaks the garden’s </a:t>
            </a:r>
            <a:r>
              <a:rPr lang="en-US" i="1" dirty="0"/>
              <a:t>shalom</a:t>
            </a:r>
            <a:r>
              <a:rPr lang="en-US" dirty="0"/>
              <a:t>.</a:t>
            </a:r>
          </a:p>
          <a:p>
            <a:r>
              <a:rPr lang="en-US" dirty="0"/>
              <a:t>The consequences bring about hardship</a:t>
            </a:r>
          </a:p>
          <a:p>
            <a:pPr lvl="1"/>
            <a:r>
              <a:rPr lang="en-US" dirty="0"/>
              <a:t>Relational inequality</a:t>
            </a:r>
          </a:p>
          <a:p>
            <a:r>
              <a:rPr lang="en-US" dirty="0"/>
              <a:t>The consequences were never meant to be the end goal.</a:t>
            </a:r>
          </a:p>
          <a:p>
            <a:r>
              <a:rPr lang="en-US" dirty="0"/>
              <a:t>Restoration of </a:t>
            </a:r>
            <a:r>
              <a:rPr lang="en-US" i="1" dirty="0"/>
              <a:t>shalom</a:t>
            </a:r>
            <a:r>
              <a:rPr lang="en-US" dirty="0"/>
              <a:t> is a central theme of Scripture.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457200" y="205979"/>
            <a:ext cx="8229600" cy="857250"/>
          </a:xfrm>
          <a:noFill/>
          <a:ln>
            <a:noFill/>
          </a:ln>
        </p:spPr>
        <p:txBody>
          <a:bodyPr spcFirstLastPara="1" wrap="square" lIns="91425" tIns="45700" rIns="91425" bIns="45700" anchor="ctr" anchorCtr="0">
            <a:normAutofit/>
          </a:bodyPr>
          <a:lstStyle/>
          <a:p>
            <a:pPr lvl="0"/>
            <a:r>
              <a:rPr lang="en-US" dirty="0"/>
              <a:t>“Biblical” Patriarchy</a:t>
            </a:r>
          </a:p>
        </p:txBody>
      </p:sp>
      <p:sp>
        <p:nvSpPr>
          <p:cNvPr id="3" name="Content Placeholder 2">
            <a:extLst>
              <a:ext uri="{FF2B5EF4-FFF2-40B4-BE49-F238E27FC236}">
                <a16:creationId xmlns:a16="http://schemas.microsoft.com/office/drawing/2014/main" id="{2BA4E808-7868-D585-3BC3-EEAB0C9BB27E}"/>
              </a:ext>
            </a:extLst>
          </p:cNvPr>
          <p:cNvSpPr>
            <a:spLocks noGrp="1"/>
          </p:cNvSpPr>
          <p:nvPr>
            <p:ph idx="1"/>
          </p:nvPr>
        </p:nvSpPr>
        <p:spPr>
          <a:xfrm>
            <a:off x="457200" y="1200151"/>
            <a:ext cx="8229600" cy="3394472"/>
          </a:xfrm>
        </p:spPr>
        <p:txBody>
          <a:bodyPr>
            <a:normAutofit fontScale="77500" lnSpcReduction="20000"/>
          </a:bodyPr>
          <a:lstStyle/>
          <a:p>
            <a:r>
              <a:rPr lang="en-US" dirty="0"/>
              <a:t>Patriarchy in the Bible is different than our modern definition.</a:t>
            </a:r>
          </a:p>
          <a:p>
            <a:r>
              <a:rPr lang="en-US" dirty="0"/>
              <a:t>The social world of the Bible is communal</a:t>
            </a:r>
          </a:p>
          <a:p>
            <a:pPr lvl="1"/>
            <a:r>
              <a:rPr lang="en-US" dirty="0"/>
              <a:t>Individual concerns are of little importance.</a:t>
            </a:r>
          </a:p>
          <a:p>
            <a:r>
              <a:rPr lang="en-US" dirty="0"/>
              <a:t>Women (mothers) played a vital role in the leadership of the household.</a:t>
            </a:r>
          </a:p>
          <a:p>
            <a:r>
              <a:rPr lang="en-US" dirty="0"/>
              <a:t>Rebekah is one example of a woman who steps in to protect the survival of her household.</a:t>
            </a:r>
          </a:p>
          <a:p>
            <a:r>
              <a:rPr lang="en-US" dirty="0"/>
              <a:t>Her actions are not condemned.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22598</TotalTime>
  <Words>1313</Words>
  <Application>Microsoft Macintosh PowerPoint</Application>
  <PresentationFormat>On-screen Show (16:9)</PresentationFormat>
  <Paragraphs>124</Paragraphs>
  <Slides>23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Black</vt:lpstr>
      <vt:lpstr>Being God’s Image</vt:lpstr>
      <vt:lpstr>Being God’s Image</vt:lpstr>
      <vt:lpstr>What does the Bible say about gender roles?</vt:lpstr>
      <vt:lpstr>PowerPoint Presentation</vt:lpstr>
      <vt:lpstr>Two Views</vt:lpstr>
      <vt:lpstr>Traditionalism</vt:lpstr>
      <vt:lpstr>Genesis 1</vt:lpstr>
      <vt:lpstr>Gen 1–3</vt:lpstr>
      <vt:lpstr>“Biblical” Patriarchy</vt:lpstr>
      <vt:lpstr>Powerful Women in Old Testament</vt:lpstr>
      <vt:lpstr>Women in the New Testament</vt:lpstr>
      <vt:lpstr>Paul and Women</vt:lpstr>
      <vt:lpstr>The Big “But”</vt:lpstr>
      <vt:lpstr>1 Cor 14</vt:lpstr>
      <vt:lpstr>The Bigger “But...”</vt:lpstr>
      <vt:lpstr>A Better Translation...</vt:lpstr>
      <vt:lpstr>Elders and Deacons</vt:lpstr>
      <vt:lpstr>PowerPoint Presentation</vt:lpstr>
      <vt:lpstr>#ChurchToo</vt:lpstr>
      <vt:lpstr>Why this study matters</vt:lpstr>
      <vt:lpstr>Summary</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1255</cp:revision>
  <cp:lastPrinted>2023-01-29T03:14:22Z</cp:lastPrinted>
  <dcterms:created xsi:type="dcterms:W3CDTF">2014-10-04T23:26:39Z</dcterms:created>
  <dcterms:modified xsi:type="dcterms:W3CDTF">2024-05-25T15:09:42Z</dcterms:modified>
</cp:coreProperties>
</file>