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649" r:id="rId2"/>
    <p:sldId id="1132" r:id="rId3"/>
    <p:sldId id="1133" r:id="rId4"/>
    <p:sldId id="1128" r:id="rId5"/>
    <p:sldId id="1193" r:id="rId6"/>
    <p:sldId id="1180" r:id="rId7"/>
    <p:sldId id="1194" r:id="rId8"/>
    <p:sldId id="1195" r:id="rId9"/>
    <p:sldId id="1196" r:id="rId10"/>
    <p:sldId id="1197" r:id="rId11"/>
    <p:sldId id="1198" r:id="rId12"/>
    <p:sldId id="1199" r:id="rId13"/>
    <p:sldId id="1200" r:id="rId14"/>
    <p:sldId id="1201" r:id="rId15"/>
    <p:sldId id="1202" r:id="rId16"/>
    <p:sldId id="1204" r:id="rId17"/>
    <p:sldId id="1203" r:id="rId18"/>
    <p:sldId id="281" r:id="rId19"/>
    <p:sldId id="791" r:id="rId20"/>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78"/>
    <p:restoredTop sz="92748"/>
  </p:normalViewPr>
  <p:slideViewPr>
    <p:cSldViewPr snapToGrid="0" snapToObjects="1">
      <p:cViewPr varScale="1">
        <p:scale>
          <a:sx n="134" d="100"/>
          <a:sy n="134" d="100"/>
        </p:scale>
        <p:origin x="376" y="176"/>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4/14/24</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4/14/24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2</a:t>
            </a:fld>
            <a:endParaRPr lang="en-US"/>
          </a:p>
        </p:txBody>
      </p:sp>
    </p:spTree>
    <p:extLst>
      <p:ext uri="{BB962C8B-B14F-4D97-AF65-F5344CB8AC3E}">
        <p14:creationId xmlns:p14="http://schemas.microsoft.com/office/powerpoint/2010/main" val="134777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5</a:t>
            </a:fld>
            <a:endParaRPr lang="en-US"/>
          </a:p>
        </p:txBody>
      </p:sp>
    </p:spTree>
    <p:extLst>
      <p:ext uri="{BB962C8B-B14F-4D97-AF65-F5344CB8AC3E}">
        <p14:creationId xmlns:p14="http://schemas.microsoft.com/office/powerpoint/2010/main" val="72048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53428fdd7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653428fdd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FAF2BD-C3A4-9C46-AA60-9B225535B038}" type="datetime1">
              <a:rPr lang="en-US" smtClean="0"/>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77D9C-21CA-A347-BF79-9272B049E90F}" type="datetime1">
              <a:rPr lang="en-US" smtClean="0"/>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E7530-D8EB-884C-AC33-3A22ED5BD00C}" type="datetime1">
              <a:rPr lang="en-US" smtClean="0"/>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D718F-07B1-084F-975A-027C40EEEFEF}" type="datetime1">
              <a:rPr lang="en-US" smtClean="0"/>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88EA9-15CC-B142-82E9-9AD924D3DDB0}" type="datetime1">
              <a:rPr lang="en-US" smtClean="0"/>
              <a:t>4/14/24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0EAA01-AB58-C141-89C8-9EC0EF3E8F40}" type="datetime1">
              <a:rPr lang="en-US" smtClean="0"/>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FAB16B-52E2-C247-BF5B-DCE008232514}" type="datetime1">
              <a:rPr lang="en-US" smtClean="0"/>
              <a:t>4/14/24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47471E-6AF1-184D-8253-F425BB940B8E}" type="datetime1">
              <a:rPr lang="en-US" smtClean="0"/>
              <a:t>4/14/24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179FC-1235-E945-A15D-3DDFDAB437AD}" type="datetime1">
              <a:rPr lang="en-US" smtClean="0"/>
              <a:t>4/14/24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E85C0-82BA-ED48-8DFE-0660873F0225}" type="datetime1">
              <a:rPr lang="en-US" smtClean="0"/>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C890F-8F4A-C64A-A25D-D675FE19A236}" type="datetime1">
              <a:rPr lang="en-US" smtClean="0"/>
              <a:t>4/14/24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F0894F-7010-7647-808B-4EACD22AA8B1}" type="datetime1">
              <a:rPr lang="en-US" smtClean="0"/>
              <a:t>4/14/24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steppingintothejordan.com/study-trip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2822" y="12859"/>
            <a:ext cx="5851178" cy="3146901"/>
          </a:xfrm>
        </p:spPr>
        <p:txBody>
          <a:bodyPr>
            <a:normAutofit/>
          </a:bodyPr>
          <a:lstStyle/>
          <a:p>
            <a:r>
              <a:rPr lang="en-US" sz="6000" dirty="0">
                <a:effectLst>
                  <a:outerShdw blurRad="50800" dist="38100" algn="l" rotWithShape="0">
                    <a:prstClr val="black">
                      <a:alpha val="40000"/>
                    </a:prstClr>
                  </a:outerShdw>
                </a:effectLst>
              </a:rPr>
              <a:t>Being</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God’s</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Image</a:t>
            </a:r>
          </a:p>
        </p:txBody>
      </p:sp>
      <p:sp>
        <p:nvSpPr>
          <p:cNvPr id="5" name="Subtitle 4"/>
          <p:cNvSpPr>
            <a:spLocks noGrp="1"/>
          </p:cNvSpPr>
          <p:nvPr>
            <p:ph type="subTitle" idx="1"/>
          </p:nvPr>
        </p:nvSpPr>
        <p:spPr>
          <a:xfrm>
            <a:off x="3302982" y="3482658"/>
            <a:ext cx="5851178"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Women and Men</a:t>
            </a:r>
            <a:br>
              <a:rPr lang="en-US" dirty="0">
                <a:solidFill>
                  <a:schemeClr val="tx1"/>
                </a:solidFill>
                <a:effectLst>
                  <a:outerShdw blurRad="50800" dist="38100" dir="18900000" algn="bl" rotWithShape="0">
                    <a:prstClr val="black">
                      <a:alpha val="40000"/>
                    </a:prstClr>
                  </a:outerShdw>
                </a:effectLst>
              </a:rPr>
            </a:br>
            <a:r>
              <a:rPr lang="en-US" dirty="0">
                <a:solidFill>
                  <a:schemeClr val="tx1"/>
                </a:solidFill>
                <a:effectLst>
                  <a:outerShdw blurRad="50800" dist="38100" dir="18900000" algn="bl" rotWithShape="0">
                    <a:prstClr val="black">
                      <a:alpha val="40000"/>
                    </a:prstClr>
                  </a:outerShdw>
                </a:effectLst>
              </a:rPr>
              <a:t>in the Kingdom of God</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60A82-D772-E3CC-B3EC-AD1CD35D8301}"/>
              </a:ext>
            </a:extLst>
          </p:cNvPr>
          <p:cNvSpPr txBox="1"/>
          <p:nvPr/>
        </p:nvSpPr>
        <p:spPr>
          <a:xfrm>
            <a:off x="728662" y="450324"/>
            <a:ext cx="7686675" cy="3754874"/>
          </a:xfrm>
          <a:prstGeom prst="rect">
            <a:avLst/>
          </a:prstGeom>
          <a:noFill/>
        </p:spPr>
        <p:txBody>
          <a:bodyPr wrap="square" rtlCol="0">
            <a:spAutoFit/>
          </a:bodyPr>
          <a:lstStyle/>
          <a:p>
            <a:r>
              <a:rPr lang="en-US" sz="2000" dirty="0"/>
              <a:t>So the priest Hilkiah, </a:t>
            </a:r>
            <a:r>
              <a:rPr lang="en-US" sz="2000" dirty="0" err="1"/>
              <a:t>Ahikam</a:t>
            </a:r>
            <a:r>
              <a:rPr lang="en-US" sz="2000" dirty="0"/>
              <a:t>, </a:t>
            </a:r>
            <a:r>
              <a:rPr lang="en-US" sz="2000" dirty="0" err="1"/>
              <a:t>Achbor</a:t>
            </a:r>
            <a:r>
              <a:rPr lang="en-US" sz="2000" dirty="0"/>
              <a:t>, </a:t>
            </a:r>
            <a:r>
              <a:rPr lang="en-US" sz="2000" dirty="0" err="1"/>
              <a:t>Shaphan</a:t>
            </a:r>
            <a:r>
              <a:rPr lang="en-US" sz="2000" dirty="0"/>
              <a:t>, and </a:t>
            </a:r>
            <a:r>
              <a:rPr lang="en-US" sz="2000" dirty="0" err="1"/>
              <a:t>Asaiah</a:t>
            </a:r>
            <a:r>
              <a:rPr lang="en-US" sz="2000" dirty="0"/>
              <a:t> went to the prophetess Huldah the wife of Shallum son of Tikvah, son of </a:t>
            </a:r>
            <a:r>
              <a:rPr lang="en-US" sz="2000" dirty="0" err="1"/>
              <a:t>Harhas</a:t>
            </a:r>
            <a:r>
              <a:rPr lang="en-US" sz="2000" dirty="0"/>
              <a:t>, keeper of the wardrobe; she resided in Jerusalem in the Second Quarter, where they consulted her. She declared to them, “Thus says the LORD, the God of Israel: Tell the man who sent you to me, Thus says the LORD, I will indeed bring disaster on this place and on its inhabitants—all the words of the book that the king of Judah has read. Because they have abandoned me and have made offerings to other gods, so that they have provoked me to anger with all the work of their hands, therefore my wrath will be kindled against this place, and it will not be quenched.</a:t>
            </a:r>
          </a:p>
          <a:p>
            <a:endParaRPr lang="en-US" sz="2000" dirty="0"/>
          </a:p>
          <a:p>
            <a:pPr algn="r"/>
            <a:r>
              <a:rPr lang="en-US" dirty="0"/>
              <a:t>2 Kings 22:14–17</a:t>
            </a:r>
            <a:endParaRPr lang="en-US" sz="2000" dirty="0"/>
          </a:p>
        </p:txBody>
      </p:sp>
    </p:spTree>
    <p:extLst>
      <p:ext uri="{BB962C8B-B14F-4D97-AF65-F5344CB8AC3E}">
        <p14:creationId xmlns:p14="http://schemas.microsoft.com/office/powerpoint/2010/main" val="168333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60A82-D772-E3CC-B3EC-AD1CD35D8301}"/>
              </a:ext>
            </a:extLst>
          </p:cNvPr>
          <p:cNvSpPr txBox="1"/>
          <p:nvPr/>
        </p:nvSpPr>
        <p:spPr>
          <a:xfrm>
            <a:off x="728662" y="450324"/>
            <a:ext cx="7686675" cy="3754874"/>
          </a:xfrm>
          <a:prstGeom prst="rect">
            <a:avLst/>
          </a:prstGeom>
          <a:noFill/>
        </p:spPr>
        <p:txBody>
          <a:bodyPr wrap="square" rtlCol="0">
            <a:spAutoFit/>
          </a:bodyPr>
          <a:lstStyle/>
          <a:p>
            <a:r>
              <a:rPr lang="en-US" sz="2000" dirty="0"/>
              <a:t>“But as to the king of Judah, who sent you to inquire of the LORD, thus shall you say to him, Thus says the LORD, the God of Israel: Regarding the words that you have heard, because your heart was penitent, and you humbled yourself before the LORD, when you heard how I spoke against this place, and against its inhabitants, that they should become a desolation and a curse, and because you have torn your clothes and wept before me, I also have heard you, says the LORD. Therefore, I will gather you to your ancestors, and you shall be gathered to your grave in peace; your eyes shall not see all the disaster that I will bring on this place.” They took the message back to the king.</a:t>
            </a:r>
          </a:p>
          <a:p>
            <a:endParaRPr lang="en-US" sz="2000" dirty="0"/>
          </a:p>
          <a:p>
            <a:pPr algn="r"/>
            <a:r>
              <a:rPr lang="en-US" dirty="0"/>
              <a:t>2 Kings 22:18–20</a:t>
            </a:r>
            <a:endParaRPr lang="en-US" sz="2000" dirty="0"/>
          </a:p>
        </p:txBody>
      </p:sp>
    </p:spTree>
    <p:extLst>
      <p:ext uri="{BB962C8B-B14F-4D97-AF65-F5344CB8AC3E}">
        <p14:creationId xmlns:p14="http://schemas.microsoft.com/office/powerpoint/2010/main" val="238279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6BCB-6D48-463B-66A2-46216A6770ED}"/>
              </a:ext>
            </a:extLst>
          </p:cNvPr>
          <p:cNvSpPr>
            <a:spLocks noGrp="1"/>
          </p:cNvSpPr>
          <p:nvPr>
            <p:ph type="title"/>
          </p:nvPr>
        </p:nvSpPr>
        <p:spPr>
          <a:xfrm>
            <a:off x="457200" y="205979"/>
            <a:ext cx="8229600" cy="857250"/>
          </a:xfrm>
        </p:spPr>
        <p:txBody>
          <a:bodyPr/>
          <a:lstStyle/>
          <a:p>
            <a:r>
              <a:rPr lang="en-US" dirty="0"/>
              <a:t>Who is Huldah?</a:t>
            </a:r>
          </a:p>
        </p:txBody>
      </p:sp>
      <p:sp>
        <p:nvSpPr>
          <p:cNvPr id="3" name="Content Placeholder 2">
            <a:extLst>
              <a:ext uri="{FF2B5EF4-FFF2-40B4-BE49-F238E27FC236}">
                <a16:creationId xmlns:a16="http://schemas.microsoft.com/office/drawing/2014/main" id="{D34C5745-1381-9C99-FD9E-92265C967C02}"/>
              </a:ext>
            </a:extLst>
          </p:cNvPr>
          <p:cNvSpPr>
            <a:spLocks noGrp="1"/>
          </p:cNvSpPr>
          <p:nvPr>
            <p:ph idx="1"/>
          </p:nvPr>
        </p:nvSpPr>
        <p:spPr>
          <a:xfrm>
            <a:off x="457200" y="1200151"/>
            <a:ext cx="8229600" cy="3394472"/>
          </a:xfrm>
        </p:spPr>
        <p:txBody>
          <a:bodyPr>
            <a:normAutofit fontScale="85000" lnSpcReduction="10000"/>
          </a:bodyPr>
          <a:lstStyle/>
          <a:p>
            <a:r>
              <a:rPr lang="en-US" dirty="0"/>
              <a:t>Prophet</a:t>
            </a:r>
          </a:p>
          <a:p>
            <a:r>
              <a:rPr lang="en-US" dirty="0"/>
              <a:t>Wife of wife of Shallum son of Tikvah, son of </a:t>
            </a:r>
            <a:r>
              <a:rPr lang="en-US" dirty="0" err="1"/>
              <a:t>Harhas</a:t>
            </a:r>
            <a:endParaRPr lang="en-US" dirty="0"/>
          </a:p>
          <a:p>
            <a:r>
              <a:rPr lang="en-US" dirty="0"/>
              <a:t>Husband was “keeper of the wardrobe.”</a:t>
            </a:r>
          </a:p>
          <a:p>
            <a:r>
              <a:rPr lang="en-US" u="sng" dirty="0"/>
              <a:t>She</a:t>
            </a:r>
            <a:r>
              <a:rPr lang="en-US" dirty="0"/>
              <a:t> lived in Jerusalem’s “2nd Quarter” (</a:t>
            </a:r>
            <a:r>
              <a:rPr lang="en-US" i="1" dirty="0" err="1"/>
              <a:t>Mishneh</a:t>
            </a:r>
            <a:r>
              <a:rPr lang="en-US" dirty="0"/>
              <a:t>).</a:t>
            </a:r>
          </a:p>
          <a:p>
            <a:r>
              <a:rPr lang="en-US" dirty="0"/>
              <a:t>Possible meanings of her name:</a:t>
            </a:r>
          </a:p>
          <a:p>
            <a:pPr lvl="1"/>
            <a:r>
              <a:rPr lang="en-US" dirty="0"/>
              <a:t>Eternity, world, lifespan</a:t>
            </a:r>
          </a:p>
          <a:p>
            <a:pPr lvl="1"/>
            <a:r>
              <a:rPr lang="en-US" dirty="0"/>
              <a:t>Mole</a:t>
            </a:r>
          </a:p>
        </p:txBody>
      </p:sp>
    </p:spTree>
    <p:extLst>
      <p:ext uri="{BB962C8B-B14F-4D97-AF65-F5344CB8AC3E}">
        <p14:creationId xmlns:p14="http://schemas.microsoft.com/office/powerpoint/2010/main" val="216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6BCB-6D48-463B-66A2-46216A6770ED}"/>
              </a:ext>
            </a:extLst>
          </p:cNvPr>
          <p:cNvSpPr>
            <a:spLocks noGrp="1"/>
          </p:cNvSpPr>
          <p:nvPr>
            <p:ph type="title"/>
          </p:nvPr>
        </p:nvSpPr>
        <p:spPr>
          <a:xfrm>
            <a:off x="457200" y="205979"/>
            <a:ext cx="8229600" cy="857250"/>
          </a:xfrm>
        </p:spPr>
        <p:txBody>
          <a:bodyPr/>
          <a:lstStyle/>
          <a:p>
            <a:r>
              <a:rPr lang="en-US" dirty="0"/>
              <a:t>Who is Huldah?</a:t>
            </a:r>
          </a:p>
        </p:txBody>
      </p:sp>
      <p:sp>
        <p:nvSpPr>
          <p:cNvPr id="3" name="Content Placeholder 2">
            <a:extLst>
              <a:ext uri="{FF2B5EF4-FFF2-40B4-BE49-F238E27FC236}">
                <a16:creationId xmlns:a16="http://schemas.microsoft.com/office/drawing/2014/main" id="{D34C5745-1381-9C99-FD9E-92265C967C02}"/>
              </a:ext>
            </a:extLst>
          </p:cNvPr>
          <p:cNvSpPr>
            <a:spLocks noGrp="1"/>
          </p:cNvSpPr>
          <p:nvPr>
            <p:ph idx="1"/>
          </p:nvPr>
        </p:nvSpPr>
        <p:spPr>
          <a:xfrm>
            <a:off x="457200" y="1200151"/>
            <a:ext cx="8229600" cy="3394472"/>
          </a:xfrm>
        </p:spPr>
        <p:txBody>
          <a:bodyPr>
            <a:normAutofit fontScale="77500" lnSpcReduction="20000"/>
          </a:bodyPr>
          <a:lstStyle/>
          <a:p>
            <a:r>
              <a:rPr lang="en-US" dirty="0"/>
              <a:t>She is the only female OT prophet designated as a </a:t>
            </a:r>
            <a:r>
              <a:rPr lang="en-US" i="1" dirty="0" err="1"/>
              <a:t>Naviah</a:t>
            </a:r>
            <a:r>
              <a:rPr lang="en-US" dirty="0"/>
              <a:t> (prophetess) who also delivers a classic formula oracle.</a:t>
            </a:r>
          </a:p>
          <a:p>
            <a:endParaRPr lang="en-US" dirty="0"/>
          </a:p>
          <a:p>
            <a:r>
              <a:rPr lang="en-US" dirty="0"/>
              <a:t>Is she the royal/court prophet?</a:t>
            </a:r>
          </a:p>
          <a:p>
            <a:pPr lvl="1"/>
            <a:r>
              <a:rPr lang="en-US" dirty="0"/>
              <a:t>The text is unclear.</a:t>
            </a:r>
          </a:p>
          <a:p>
            <a:endParaRPr lang="en-US" dirty="0"/>
          </a:p>
          <a:p>
            <a:r>
              <a:rPr lang="en-US" dirty="0"/>
              <a:t>Notice that Huldah has access to knowledge not available to the king or the High Priest.</a:t>
            </a:r>
          </a:p>
        </p:txBody>
      </p:sp>
    </p:spTree>
    <p:extLst>
      <p:ext uri="{BB962C8B-B14F-4D97-AF65-F5344CB8AC3E}">
        <p14:creationId xmlns:p14="http://schemas.microsoft.com/office/powerpoint/2010/main" val="289162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1730CE-7A73-7F45-1D3B-5D2AD417421E}"/>
              </a:ext>
            </a:extLst>
          </p:cNvPr>
          <p:cNvSpPr txBox="1"/>
          <p:nvPr/>
        </p:nvSpPr>
        <p:spPr>
          <a:xfrm>
            <a:off x="542925" y="573673"/>
            <a:ext cx="8058150" cy="954107"/>
          </a:xfrm>
          <a:prstGeom prst="rect">
            <a:avLst/>
          </a:prstGeom>
          <a:noFill/>
        </p:spPr>
        <p:txBody>
          <a:bodyPr wrap="square" rtlCol="0">
            <a:spAutoFit/>
          </a:bodyPr>
          <a:lstStyle/>
          <a:p>
            <a:pPr algn="ctr"/>
            <a:r>
              <a:rPr lang="en-US" sz="2800" dirty="0"/>
              <a:t>Does the text make a big deal about the fact that</a:t>
            </a:r>
            <a:br>
              <a:rPr lang="en-US" sz="2800" dirty="0"/>
            </a:br>
            <a:r>
              <a:rPr lang="en-US" sz="2800" dirty="0"/>
              <a:t>this prophet is a woman?</a:t>
            </a:r>
          </a:p>
        </p:txBody>
      </p:sp>
      <p:sp>
        <p:nvSpPr>
          <p:cNvPr id="3" name="TextBox 2">
            <a:extLst>
              <a:ext uri="{FF2B5EF4-FFF2-40B4-BE49-F238E27FC236}">
                <a16:creationId xmlns:a16="http://schemas.microsoft.com/office/drawing/2014/main" id="{132505C7-73E3-CCA1-006A-0867AC794D0A}"/>
              </a:ext>
            </a:extLst>
          </p:cNvPr>
          <p:cNvSpPr txBox="1"/>
          <p:nvPr/>
        </p:nvSpPr>
        <p:spPr>
          <a:xfrm>
            <a:off x="657225" y="1657350"/>
            <a:ext cx="8058150" cy="523220"/>
          </a:xfrm>
          <a:prstGeom prst="rect">
            <a:avLst/>
          </a:prstGeom>
          <a:noFill/>
        </p:spPr>
        <p:txBody>
          <a:bodyPr wrap="square" rtlCol="0">
            <a:spAutoFit/>
          </a:bodyPr>
          <a:lstStyle/>
          <a:p>
            <a:pPr algn="ctr"/>
            <a:r>
              <a:rPr lang="en-US" sz="2800" dirty="0"/>
              <a:t>No. It is stated as if it were a normal thing.</a:t>
            </a:r>
          </a:p>
        </p:txBody>
      </p:sp>
      <p:sp>
        <p:nvSpPr>
          <p:cNvPr id="4" name="TextBox 3">
            <a:extLst>
              <a:ext uri="{FF2B5EF4-FFF2-40B4-BE49-F238E27FC236}">
                <a16:creationId xmlns:a16="http://schemas.microsoft.com/office/drawing/2014/main" id="{C8334AED-4233-349F-525C-B413A0583FB5}"/>
              </a:ext>
            </a:extLst>
          </p:cNvPr>
          <p:cNvSpPr txBox="1"/>
          <p:nvPr/>
        </p:nvSpPr>
        <p:spPr>
          <a:xfrm>
            <a:off x="657225" y="3083630"/>
            <a:ext cx="8058150" cy="523220"/>
          </a:xfrm>
          <a:prstGeom prst="rect">
            <a:avLst/>
          </a:prstGeom>
          <a:noFill/>
        </p:spPr>
        <p:txBody>
          <a:bodyPr wrap="square" rtlCol="0">
            <a:spAutoFit/>
          </a:bodyPr>
          <a:lstStyle/>
          <a:p>
            <a:pPr algn="ctr"/>
            <a:r>
              <a:rPr lang="en-US" sz="2800" dirty="0"/>
              <a:t>Do they question her authority as a woman?</a:t>
            </a:r>
          </a:p>
        </p:txBody>
      </p:sp>
      <p:sp>
        <p:nvSpPr>
          <p:cNvPr id="5" name="TextBox 4">
            <a:extLst>
              <a:ext uri="{FF2B5EF4-FFF2-40B4-BE49-F238E27FC236}">
                <a16:creationId xmlns:a16="http://schemas.microsoft.com/office/drawing/2014/main" id="{3FDD8521-0F11-A83A-D23B-73BA623ABC24}"/>
              </a:ext>
            </a:extLst>
          </p:cNvPr>
          <p:cNvSpPr txBox="1"/>
          <p:nvPr/>
        </p:nvSpPr>
        <p:spPr>
          <a:xfrm>
            <a:off x="657225" y="3615720"/>
            <a:ext cx="8058150" cy="523220"/>
          </a:xfrm>
          <a:prstGeom prst="rect">
            <a:avLst/>
          </a:prstGeom>
          <a:noFill/>
        </p:spPr>
        <p:txBody>
          <a:bodyPr wrap="square" rtlCol="0">
            <a:spAutoFit/>
          </a:bodyPr>
          <a:lstStyle/>
          <a:p>
            <a:pPr algn="ctr"/>
            <a:r>
              <a:rPr lang="en-US" sz="2800" dirty="0"/>
              <a:t>Not for a second.</a:t>
            </a:r>
          </a:p>
        </p:txBody>
      </p:sp>
    </p:spTree>
    <p:extLst>
      <p:ext uri="{BB962C8B-B14F-4D97-AF65-F5344CB8AC3E}">
        <p14:creationId xmlns:p14="http://schemas.microsoft.com/office/powerpoint/2010/main" val="272563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1730CE-7A73-7F45-1D3B-5D2AD417421E}"/>
              </a:ext>
            </a:extLst>
          </p:cNvPr>
          <p:cNvSpPr txBox="1"/>
          <p:nvPr/>
        </p:nvSpPr>
        <p:spPr>
          <a:xfrm>
            <a:off x="590550" y="573673"/>
            <a:ext cx="8058150" cy="954107"/>
          </a:xfrm>
          <a:prstGeom prst="rect">
            <a:avLst/>
          </a:prstGeom>
          <a:noFill/>
        </p:spPr>
        <p:txBody>
          <a:bodyPr wrap="square" rtlCol="0">
            <a:spAutoFit/>
          </a:bodyPr>
          <a:lstStyle/>
          <a:p>
            <a:pPr algn="ctr"/>
            <a:r>
              <a:rPr lang="en-US" sz="2800" dirty="0"/>
              <a:t>Did Josiah have other prophetic options?</a:t>
            </a:r>
          </a:p>
          <a:p>
            <a:pPr algn="ctr"/>
            <a:r>
              <a:rPr lang="en-US" sz="2800" dirty="0"/>
              <a:t>Were there other prophets available to him?</a:t>
            </a:r>
          </a:p>
        </p:txBody>
      </p:sp>
      <p:sp>
        <p:nvSpPr>
          <p:cNvPr id="3" name="TextBox 2">
            <a:extLst>
              <a:ext uri="{FF2B5EF4-FFF2-40B4-BE49-F238E27FC236}">
                <a16:creationId xmlns:a16="http://schemas.microsoft.com/office/drawing/2014/main" id="{132505C7-73E3-CCA1-006A-0867AC794D0A}"/>
              </a:ext>
            </a:extLst>
          </p:cNvPr>
          <p:cNvSpPr txBox="1"/>
          <p:nvPr/>
        </p:nvSpPr>
        <p:spPr>
          <a:xfrm>
            <a:off x="590550" y="1703815"/>
            <a:ext cx="8058150" cy="523220"/>
          </a:xfrm>
          <a:prstGeom prst="rect">
            <a:avLst/>
          </a:prstGeom>
          <a:noFill/>
        </p:spPr>
        <p:txBody>
          <a:bodyPr wrap="square" rtlCol="0">
            <a:spAutoFit/>
          </a:bodyPr>
          <a:lstStyle/>
          <a:p>
            <a:pPr algn="ctr"/>
            <a:r>
              <a:rPr lang="en-US" sz="2800" dirty="0"/>
              <a:t>Zephaniah</a:t>
            </a:r>
          </a:p>
        </p:txBody>
      </p:sp>
      <p:sp>
        <p:nvSpPr>
          <p:cNvPr id="4" name="TextBox 3">
            <a:extLst>
              <a:ext uri="{FF2B5EF4-FFF2-40B4-BE49-F238E27FC236}">
                <a16:creationId xmlns:a16="http://schemas.microsoft.com/office/drawing/2014/main" id="{C8334AED-4233-349F-525C-B413A0583FB5}"/>
              </a:ext>
            </a:extLst>
          </p:cNvPr>
          <p:cNvSpPr txBox="1"/>
          <p:nvPr/>
        </p:nvSpPr>
        <p:spPr>
          <a:xfrm>
            <a:off x="590550" y="2364492"/>
            <a:ext cx="8058150" cy="523220"/>
          </a:xfrm>
          <a:prstGeom prst="rect">
            <a:avLst/>
          </a:prstGeom>
          <a:noFill/>
        </p:spPr>
        <p:txBody>
          <a:bodyPr wrap="square" rtlCol="0">
            <a:spAutoFit/>
          </a:bodyPr>
          <a:lstStyle/>
          <a:p>
            <a:pPr algn="ctr"/>
            <a:r>
              <a:rPr lang="en-US" sz="2800" dirty="0"/>
              <a:t>Nahum</a:t>
            </a:r>
          </a:p>
        </p:txBody>
      </p:sp>
      <p:sp>
        <p:nvSpPr>
          <p:cNvPr id="5" name="TextBox 4">
            <a:extLst>
              <a:ext uri="{FF2B5EF4-FFF2-40B4-BE49-F238E27FC236}">
                <a16:creationId xmlns:a16="http://schemas.microsoft.com/office/drawing/2014/main" id="{3FDD8521-0F11-A83A-D23B-73BA623ABC24}"/>
              </a:ext>
            </a:extLst>
          </p:cNvPr>
          <p:cNvSpPr txBox="1"/>
          <p:nvPr/>
        </p:nvSpPr>
        <p:spPr>
          <a:xfrm>
            <a:off x="590550" y="3025169"/>
            <a:ext cx="8058150" cy="523220"/>
          </a:xfrm>
          <a:prstGeom prst="rect">
            <a:avLst/>
          </a:prstGeom>
          <a:noFill/>
        </p:spPr>
        <p:txBody>
          <a:bodyPr wrap="square" rtlCol="0">
            <a:spAutoFit/>
          </a:bodyPr>
          <a:lstStyle/>
          <a:p>
            <a:pPr algn="ctr"/>
            <a:r>
              <a:rPr lang="en-US" sz="2800" dirty="0"/>
              <a:t>Jeremiah</a:t>
            </a:r>
          </a:p>
        </p:txBody>
      </p:sp>
      <p:sp>
        <p:nvSpPr>
          <p:cNvPr id="6" name="TextBox 5">
            <a:extLst>
              <a:ext uri="{FF2B5EF4-FFF2-40B4-BE49-F238E27FC236}">
                <a16:creationId xmlns:a16="http://schemas.microsoft.com/office/drawing/2014/main" id="{4C38F2EA-B53C-19A0-F250-AA8F7EFBD4AB}"/>
              </a:ext>
            </a:extLst>
          </p:cNvPr>
          <p:cNvSpPr txBox="1"/>
          <p:nvPr/>
        </p:nvSpPr>
        <p:spPr>
          <a:xfrm>
            <a:off x="542925" y="3798957"/>
            <a:ext cx="8058150" cy="954107"/>
          </a:xfrm>
          <a:prstGeom prst="rect">
            <a:avLst/>
          </a:prstGeom>
          <a:noFill/>
        </p:spPr>
        <p:txBody>
          <a:bodyPr wrap="square" rtlCol="0">
            <a:spAutoFit/>
          </a:bodyPr>
          <a:lstStyle/>
          <a:p>
            <a:pPr algn="ctr"/>
            <a:r>
              <a:rPr lang="en-US" sz="2800" dirty="0"/>
              <a:t>Huldah is not a prophet of “last resort.”</a:t>
            </a:r>
            <a:br>
              <a:rPr lang="en-US" sz="2800" dirty="0"/>
            </a:br>
            <a:r>
              <a:rPr lang="en-US" sz="2800" dirty="0"/>
              <a:t>She is the recognized voice of YHWH.</a:t>
            </a:r>
          </a:p>
        </p:txBody>
      </p:sp>
    </p:spTree>
    <p:extLst>
      <p:ext uri="{BB962C8B-B14F-4D97-AF65-F5344CB8AC3E}">
        <p14:creationId xmlns:p14="http://schemas.microsoft.com/office/powerpoint/2010/main" val="29413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EDD45-9927-3B09-0D67-6129A086F694}"/>
              </a:ext>
            </a:extLst>
          </p:cNvPr>
          <p:cNvSpPr txBox="1"/>
          <p:nvPr/>
        </p:nvSpPr>
        <p:spPr>
          <a:xfrm>
            <a:off x="757236" y="1485900"/>
            <a:ext cx="7629525" cy="954107"/>
          </a:xfrm>
          <a:prstGeom prst="rect">
            <a:avLst/>
          </a:prstGeom>
          <a:noFill/>
        </p:spPr>
        <p:txBody>
          <a:bodyPr wrap="square" rtlCol="0">
            <a:spAutoFit/>
          </a:bodyPr>
          <a:lstStyle/>
          <a:p>
            <a:pPr algn="ctr"/>
            <a:r>
              <a:rPr lang="en-US" sz="2800" dirty="0"/>
              <a:t>Do you see any similarities between</a:t>
            </a:r>
            <a:br>
              <a:rPr lang="en-US" sz="2800" dirty="0"/>
            </a:br>
            <a:r>
              <a:rPr lang="en-US" sz="2800" dirty="0"/>
              <a:t>Deborah and Huldah?</a:t>
            </a:r>
          </a:p>
        </p:txBody>
      </p:sp>
      <p:sp>
        <p:nvSpPr>
          <p:cNvPr id="3" name="TextBox 2">
            <a:extLst>
              <a:ext uri="{FF2B5EF4-FFF2-40B4-BE49-F238E27FC236}">
                <a16:creationId xmlns:a16="http://schemas.microsoft.com/office/drawing/2014/main" id="{77F41542-1348-AD50-0B0C-5A835A0921DE}"/>
              </a:ext>
            </a:extLst>
          </p:cNvPr>
          <p:cNvSpPr txBox="1"/>
          <p:nvPr/>
        </p:nvSpPr>
        <p:spPr>
          <a:xfrm>
            <a:off x="757236" y="2960669"/>
            <a:ext cx="7629525" cy="523220"/>
          </a:xfrm>
          <a:prstGeom prst="rect">
            <a:avLst/>
          </a:prstGeom>
          <a:noFill/>
        </p:spPr>
        <p:txBody>
          <a:bodyPr wrap="square" rtlCol="0">
            <a:spAutoFit/>
          </a:bodyPr>
          <a:lstStyle/>
          <a:p>
            <a:pPr algn="ctr"/>
            <a:r>
              <a:rPr lang="en-US" sz="2800" dirty="0"/>
              <a:t>How would you compare and contrast them?</a:t>
            </a:r>
          </a:p>
        </p:txBody>
      </p:sp>
    </p:spTree>
    <p:extLst>
      <p:ext uri="{BB962C8B-B14F-4D97-AF65-F5344CB8AC3E}">
        <p14:creationId xmlns:p14="http://schemas.microsoft.com/office/powerpoint/2010/main" val="23705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60A82-D772-E3CC-B3EC-AD1CD35D8301}"/>
              </a:ext>
            </a:extLst>
          </p:cNvPr>
          <p:cNvSpPr txBox="1"/>
          <p:nvPr/>
        </p:nvSpPr>
        <p:spPr>
          <a:xfrm>
            <a:off x="728662" y="450324"/>
            <a:ext cx="7686675" cy="3754874"/>
          </a:xfrm>
          <a:prstGeom prst="rect">
            <a:avLst/>
          </a:prstGeom>
          <a:noFill/>
        </p:spPr>
        <p:txBody>
          <a:bodyPr wrap="square" rtlCol="0">
            <a:spAutoFit/>
          </a:bodyPr>
          <a:lstStyle/>
          <a:p>
            <a:r>
              <a:rPr lang="en-US" sz="2000" dirty="0"/>
              <a:t>“But as to the king of Judah, who sent you to inquire of the LORD, thus shall you say to him, </a:t>
            </a:r>
            <a:r>
              <a:rPr lang="en-US" sz="2000" dirty="0">
                <a:solidFill>
                  <a:srgbClr val="FFFF00"/>
                </a:solidFill>
              </a:rPr>
              <a:t>Thus says the LORD, the God of Israel: Regarding the words that you have heard, because your heart was penitent, and you humbled yourself before the LORD, when you heard how I spoke against this place, and against its inhabitants, that they should become a desolation and a curse, and because you have torn your clothes and wept before me, I also have heard you, says the LORD. Therefore, I will gather you to your ancestors, and you shall be gathered to your grave in peace; your eyes shall not see all the disaster that I will bring on this place.”</a:t>
            </a:r>
            <a:r>
              <a:rPr lang="en-US" sz="2000" dirty="0"/>
              <a:t> They took the message back to the king.</a:t>
            </a:r>
          </a:p>
          <a:p>
            <a:endParaRPr lang="en-US" sz="2000" dirty="0"/>
          </a:p>
          <a:p>
            <a:pPr algn="r"/>
            <a:r>
              <a:rPr lang="en-US" dirty="0"/>
              <a:t>2 Kings 22:18–20</a:t>
            </a:r>
            <a:endParaRPr lang="en-US" sz="2000" dirty="0"/>
          </a:p>
        </p:txBody>
      </p:sp>
      <p:sp>
        <p:nvSpPr>
          <p:cNvPr id="3" name="TextBox 2">
            <a:extLst>
              <a:ext uri="{FF2B5EF4-FFF2-40B4-BE49-F238E27FC236}">
                <a16:creationId xmlns:a16="http://schemas.microsoft.com/office/drawing/2014/main" id="{01966199-52E2-C84B-A1C6-0B9313917BA3}"/>
              </a:ext>
            </a:extLst>
          </p:cNvPr>
          <p:cNvSpPr txBox="1"/>
          <p:nvPr/>
        </p:nvSpPr>
        <p:spPr>
          <a:xfrm>
            <a:off x="728662" y="4324350"/>
            <a:ext cx="7686675" cy="584775"/>
          </a:xfrm>
          <a:prstGeom prst="rect">
            <a:avLst/>
          </a:prstGeom>
          <a:noFill/>
        </p:spPr>
        <p:txBody>
          <a:bodyPr wrap="square" rtlCol="0">
            <a:spAutoFit/>
          </a:bodyPr>
          <a:lstStyle/>
          <a:p>
            <a:pPr algn="ctr"/>
            <a:r>
              <a:rPr lang="en-US" sz="3200" dirty="0"/>
              <a:t>Does Huldah’s prophecy come true? </a:t>
            </a:r>
          </a:p>
        </p:txBody>
      </p:sp>
    </p:spTree>
    <p:extLst>
      <p:ext uri="{BB962C8B-B14F-4D97-AF65-F5344CB8AC3E}">
        <p14:creationId xmlns:p14="http://schemas.microsoft.com/office/powerpoint/2010/main" val="363931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653428fdd7_1_11"/>
          <p:cNvSpPr txBox="1">
            <a:spLocks noGrp="1"/>
          </p:cNvSpPr>
          <p:nvPr>
            <p:ph type="title"/>
          </p:nvPr>
        </p:nvSpPr>
        <p:spPr>
          <a:xfrm>
            <a:off x="457200" y="205979"/>
            <a:ext cx="8229600" cy="857250"/>
          </a:xfrm>
          <a:noFill/>
          <a:ln>
            <a:noFill/>
          </a:ln>
        </p:spPr>
        <p:txBody>
          <a:bodyPr spcFirstLastPara="1" wrap="square" lIns="91425" tIns="45700" rIns="91425" bIns="45700" anchor="ctr" anchorCtr="0">
            <a:noAutofit/>
          </a:bodyPr>
          <a:lstStyle/>
          <a:p>
            <a:pPr lvl="0"/>
            <a:r>
              <a:rPr lang="en-US" dirty="0"/>
              <a:t>Summary</a:t>
            </a:r>
          </a:p>
        </p:txBody>
      </p:sp>
      <p:sp>
        <p:nvSpPr>
          <p:cNvPr id="3" name="Content Placeholder 2">
            <a:extLst>
              <a:ext uri="{FF2B5EF4-FFF2-40B4-BE49-F238E27FC236}">
                <a16:creationId xmlns:a16="http://schemas.microsoft.com/office/drawing/2014/main" id="{AB85937C-F792-F8A0-A520-34BA66BEEAA8}"/>
              </a:ext>
            </a:extLst>
          </p:cNvPr>
          <p:cNvSpPr>
            <a:spLocks noGrp="1"/>
          </p:cNvSpPr>
          <p:nvPr>
            <p:ph idx="1"/>
          </p:nvPr>
        </p:nvSpPr>
        <p:spPr/>
        <p:txBody>
          <a:bodyPr>
            <a:normAutofit fontScale="85000" lnSpcReduction="10000"/>
          </a:bodyPr>
          <a:lstStyle/>
          <a:p>
            <a:r>
              <a:rPr lang="en-US" dirty="0"/>
              <a:t>Huldah is the go-to Prophet for Josiah’s court </a:t>
            </a:r>
            <a:r>
              <a:rPr lang="en-US" i="1" u="sng" dirty="0"/>
              <a:t>and</a:t>
            </a:r>
            <a:r>
              <a:rPr lang="en-US" dirty="0"/>
              <a:t> the High Priest.</a:t>
            </a:r>
          </a:p>
          <a:p>
            <a:r>
              <a:rPr lang="en-US" dirty="0"/>
              <a:t>There were other (male) prophetic options.</a:t>
            </a:r>
          </a:p>
          <a:p>
            <a:r>
              <a:rPr lang="en-US" dirty="0"/>
              <a:t>Huldah’s status as a female prophet is never questioned.</a:t>
            </a:r>
          </a:p>
          <a:p>
            <a:r>
              <a:rPr lang="en-US" dirty="0"/>
              <a:t>Huldah authoritatively conveys the words of YHWH.</a:t>
            </a:r>
          </a:p>
          <a:p>
            <a:r>
              <a:rPr lang="en-US" dirty="0"/>
              <a:t>In Kings, she is responsible for instigating Josiah’s reforms.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a:xfrm>
            <a:off x="3688080" y="206375"/>
            <a:ext cx="4998720" cy="857250"/>
          </a:xfrm>
        </p:spPr>
        <p:txBody>
          <a:bodyPr/>
          <a:lstStyle/>
          <a:p>
            <a:r>
              <a:rPr lang="en-US" dirty="0"/>
              <a:t>Next Week</a:t>
            </a:r>
          </a:p>
        </p:txBody>
      </p:sp>
      <p:sp>
        <p:nvSpPr>
          <p:cNvPr id="3" name="Content Placeholder 2">
            <a:extLst>
              <a:ext uri="{FF2B5EF4-FFF2-40B4-BE49-F238E27FC236}">
                <a16:creationId xmlns:a16="http://schemas.microsoft.com/office/drawing/2014/main" id="{4B48F12A-1BAE-4E41-A234-31557D285204}"/>
              </a:ext>
            </a:extLst>
          </p:cNvPr>
          <p:cNvSpPr>
            <a:spLocks noGrp="1"/>
          </p:cNvSpPr>
          <p:nvPr>
            <p:ph idx="1"/>
          </p:nvPr>
        </p:nvSpPr>
        <p:spPr>
          <a:xfrm>
            <a:off x="3688080" y="1200150"/>
            <a:ext cx="4998720" cy="3394075"/>
          </a:xfrm>
        </p:spPr>
        <p:txBody>
          <a:bodyPr>
            <a:normAutofit/>
          </a:bodyPr>
          <a:lstStyle/>
          <a:p>
            <a:r>
              <a:rPr lang="en-US" dirty="0"/>
              <a:t>Sarah and Hagar</a:t>
            </a:r>
          </a:p>
          <a:p>
            <a:endParaRPr lang="en-US" dirty="0"/>
          </a:p>
          <a:p>
            <a:r>
              <a:rPr lang="en-US" dirty="0"/>
              <a:t>Read Gen 16 and 21</a:t>
            </a:r>
          </a:p>
          <a:p>
            <a:endParaRPr lang="en-US" dirty="0"/>
          </a:p>
          <a:p>
            <a:endParaRPr lang="en-US" dirty="0"/>
          </a:p>
        </p:txBody>
      </p:sp>
      <p:pic>
        <p:nvPicPr>
          <p:cNvPr id="4" name="Picture 3">
            <a:extLst>
              <a:ext uri="{FF2B5EF4-FFF2-40B4-BE49-F238E27FC236}">
                <a16:creationId xmlns:a16="http://schemas.microsoft.com/office/drawing/2014/main" id="{34BC33B9-3A4E-AF68-7954-CB573BF630E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91770" y="6043"/>
            <a:ext cx="3292823" cy="5131413"/>
          </a:xfrm>
          <a:prstGeom prst="rect">
            <a:avLst/>
          </a:prstGeom>
        </p:spPr>
      </p:pic>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D71A0-65C7-2E5D-7A9D-3489C2D36CC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619" y="0"/>
            <a:ext cx="9122763" cy="5143500"/>
          </a:xfrm>
          <a:prstGeom prst="rect">
            <a:avLst/>
          </a:prstGeom>
        </p:spPr>
      </p:pic>
      <p:sp>
        <p:nvSpPr>
          <p:cNvPr id="4" name="TextBox 3">
            <a:extLst>
              <a:ext uri="{FF2B5EF4-FFF2-40B4-BE49-F238E27FC236}">
                <a16:creationId xmlns:a16="http://schemas.microsoft.com/office/drawing/2014/main" id="{92F525F4-3ECF-5668-CFE5-527F09E37BF9}"/>
              </a:ext>
            </a:extLst>
          </p:cNvPr>
          <p:cNvSpPr txBox="1"/>
          <p:nvPr/>
        </p:nvSpPr>
        <p:spPr>
          <a:xfrm>
            <a:off x="10618" y="4007785"/>
            <a:ext cx="7333157" cy="584775"/>
          </a:xfrm>
          <a:prstGeom prst="rect">
            <a:avLst/>
          </a:prstGeom>
          <a:solidFill>
            <a:schemeClr val="bg2">
              <a:lumMod val="90000"/>
              <a:alpha val="79000"/>
            </a:schemeClr>
          </a:solidFill>
        </p:spPr>
        <p:txBody>
          <a:bodyPr wrap="square" rtlCol="0">
            <a:spAutoFit/>
          </a:bodyPr>
          <a:lstStyle/>
          <a:p>
            <a:pPr algn="ctr"/>
            <a:r>
              <a:rPr lang="en-US" sz="3200" dirty="0">
                <a:ln>
                  <a:solidFill>
                    <a:schemeClr val="tx1"/>
                  </a:solidFill>
                </a:ln>
                <a:latin typeface="Arial" panose="020B0604020202020204" pitchFamily="34" charset="0"/>
                <a:cs typeface="Arial" panose="020B0604020202020204" pitchFamily="34" charset="0"/>
              </a:rPr>
              <a:t>Biblical Study Tour: July 1–12, 2024</a:t>
            </a:r>
          </a:p>
        </p:txBody>
      </p:sp>
      <p:sp>
        <p:nvSpPr>
          <p:cNvPr id="2" name="TextBox 1">
            <a:extLst>
              <a:ext uri="{FF2B5EF4-FFF2-40B4-BE49-F238E27FC236}">
                <a16:creationId xmlns:a16="http://schemas.microsoft.com/office/drawing/2014/main" id="{C39A04CF-50EE-5850-70EA-E6E61F349B5B}"/>
              </a:ext>
            </a:extLst>
          </p:cNvPr>
          <p:cNvSpPr txBox="1"/>
          <p:nvPr/>
        </p:nvSpPr>
        <p:spPr>
          <a:xfrm>
            <a:off x="2343150" y="331135"/>
            <a:ext cx="6800850" cy="523220"/>
          </a:xfrm>
          <a:prstGeom prst="rect">
            <a:avLst/>
          </a:prstGeom>
          <a:solidFill>
            <a:schemeClr val="bg2">
              <a:lumMod val="90000"/>
              <a:alpha val="50000"/>
            </a:schemeClr>
          </a:solidFill>
        </p:spPr>
        <p:txBody>
          <a:bodyPr wrap="square" rtlCol="0">
            <a:spAutoFit/>
          </a:bodyPr>
          <a:lstStyle/>
          <a:p>
            <a:pPr algn="r"/>
            <a:r>
              <a:rPr lang="en-US" sz="2800" dirty="0">
                <a:ln>
                  <a:solidFill>
                    <a:schemeClr val="tx1"/>
                  </a:solidFill>
                </a:ln>
                <a:latin typeface="Arial" panose="020B0604020202020204" pitchFamily="34" charset="0"/>
                <a:cs typeface="Arial" panose="020B0604020202020204" pitchFamily="34" charset="0"/>
              </a:rPr>
              <a:t>Price Subject to Change after March 28</a:t>
            </a:r>
            <a:r>
              <a:rPr lang="en-US" sz="2800" baseline="30000" dirty="0">
                <a:ln>
                  <a:solidFill>
                    <a:schemeClr val="tx1"/>
                  </a:solidFill>
                </a:ln>
                <a:latin typeface="Arial" panose="020B0604020202020204" pitchFamily="34" charset="0"/>
                <a:cs typeface="Arial" panose="020B0604020202020204" pitchFamily="34" charset="0"/>
              </a:rPr>
              <a:t>th</a:t>
            </a:r>
            <a:endParaRPr lang="en-US" sz="2800" dirty="0">
              <a:ln>
                <a:solidFill>
                  <a:schemeClr val="tx1"/>
                </a:solidFill>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6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0E64-3314-514B-E5B9-5BDD1C91E0F5}"/>
              </a:ext>
            </a:extLst>
          </p:cNvPr>
          <p:cNvSpPr>
            <a:spLocks noGrp="1"/>
          </p:cNvSpPr>
          <p:nvPr>
            <p:ph type="title"/>
          </p:nvPr>
        </p:nvSpPr>
        <p:spPr/>
        <p:txBody>
          <a:bodyPr/>
          <a:lstStyle/>
          <a:p>
            <a:r>
              <a:rPr lang="en-US" dirty="0" err="1"/>
              <a:t>www.SteppingIntoTheJordan.com</a:t>
            </a:r>
            <a:endParaRPr lang="en-US" dirty="0"/>
          </a:p>
        </p:txBody>
      </p:sp>
      <p:pic>
        <p:nvPicPr>
          <p:cNvPr id="3" name="Picture 2">
            <a:extLst>
              <a:ext uri="{FF2B5EF4-FFF2-40B4-BE49-F238E27FC236}">
                <a16:creationId xmlns:a16="http://schemas.microsoft.com/office/drawing/2014/main" id="{694A2805-2932-6E43-0066-D49D94A2973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23975" y="1108354"/>
            <a:ext cx="6496050" cy="3829167"/>
          </a:xfrm>
          <a:prstGeom prst="rect">
            <a:avLst/>
          </a:prstGeom>
        </p:spPr>
      </p:pic>
    </p:spTree>
    <p:extLst>
      <p:ext uri="{BB962C8B-B14F-4D97-AF65-F5344CB8AC3E}">
        <p14:creationId xmlns:p14="http://schemas.microsoft.com/office/powerpoint/2010/main" val="147146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5437-7D7C-26C6-4080-CFD92F52E039}"/>
              </a:ext>
            </a:extLst>
          </p:cNvPr>
          <p:cNvSpPr>
            <a:spLocks noGrp="1"/>
          </p:cNvSpPr>
          <p:nvPr>
            <p:ph type="title"/>
          </p:nvPr>
        </p:nvSpPr>
        <p:spPr/>
        <p:txBody>
          <a:bodyPr/>
          <a:lstStyle/>
          <a:p>
            <a:r>
              <a:rPr lang="en-US" dirty="0"/>
              <a:t>Direct Link</a:t>
            </a:r>
          </a:p>
        </p:txBody>
      </p:sp>
      <p:sp>
        <p:nvSpPr>
          <p:cNvPr id="3" name="TextBox 2">
            <a:extLst>
              <a:ext uri="{FF2B5EF4-FFF2-40B4-BE49-F238E27FC236}">
                <a16:creationId xmlns:a16="http://schemas.microsoft.com/office/drawing/2014/main" id="{C29D98B9-52CD-FFB8-C75F-F2C41045FC49}"/>
              </a:ext>
            </a:extLst>
          </p:cNvPr>
          <p:cNvSpPr txBox="1"/>
          <p:nvPr/>
        </p:nvSpPr>
        <p:spPr>
          <a:xfrm>
            <a:off x="904240" y="1849120"/>
            <a:ext cx="7538720" cy="461665"/>
          </a:xfrm>
          <a:prstGeom prst="rect">
            <a:avLst/>
          </a:prstGeom>
          <a:noFill/>
        </p:spPr>
        <p:txBody>
          <a:bodyPr wrap="square" rtlCol="0">
            <a:spAutoFit/>
          </a:bodyPr>
          <a:lstStyle/>
          <a:p>
            <a:pPr algn="ctr"/>
            <a:r>
              <a:rPr lang="en-US" sz="2400" dirty="0">
                <a:hlinkClick r:id="rId2">
                  <a:extLst>
                    <a:ext uri="{A12FA001-AC4F-418D-AE19-62706E023703}">
                      <ahyp:hlinkClr xmlns:ahyp="http://schemas.microsoft.com/office/drawing/2018/hyperlinkcolor" val="tx"/>
                    </a:ext>
                  </a:extLst>
                </a:hlinkClick>
              </a:rPr>
              <a:t>https://steppingintothejordan.com/study-trips/</a:t>
            </a:r>
            <a:endParaRPr lang="en-US" sz="2400" dirty="0"/>
          </a:p>
        </p:txBody>
      </p:sp>
    </p:spTree>
    <p:extLst>
      <p:ext uri="{BB962C8B-B14F-4D97-AF65-F5344CB8AC3E}">
        <p14:creationId xmlns:p14="http://schemas.microsoft.com/office/powerpoint/2010/main" val="397477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2822" y="12859"/>
            <a:ext cx="5851178" cy="3146901"/>
          </a:xfrm>
        </p:spPr>
        <p:txBody>
          <a:bodyPr>
            <a:normAutofit/>
          </a:bodyPr>
          <a:lstStyle/>
          <a:p>
            <a:r>
              <a:rPr lang="en-US" sz="6000" dirty="0">
                <a:effectLst>
                  <a:outerShdw blurRad="50800" dist="38100" algn="l" rotWithShape="0">
                    <a:prstClr val="black">
                      <a:alpha val="40000"/>
                    </a:prstClr>
                  </a:outerShdw>
                </a:effectLst>
              </a:rPr>
              <a:t>Huldah</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the Prophet</a:t>
            </a:r>
          </a:p>
        </p:txBody>
      </p:sp>
      <p:sp>
        <p:nvSpPr>
          <p:cNvPr id="5" name="Subtitle 4"/>
          <p:cNvSpPr>
            <a:spLocks noGrp="1"/>
          </p:cNvSpPr>
          <p:nvPr>
            <p:ph type="subTitle" idx="1"/>
          </p:nvPr>
        </p:nvSpPr>
        <p:spPr>
          <a:xfrm>
            <a:off x="3302982" y="3482658"/>
            <a:ext cx="5851178"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2 Kings 22</a:t>
            </a:r>
          </a:p>
          <a:p>
            <a:r>
              <a:rPr lang="en-US" dirty="0">
                <a:solidFill>
                  <a:schemeClr val="tx1"/>
                </a:solidFill>
                <a:effectLst>
                  <a:outerShdw blurRad="50800" dist="38100" dir="18900000" algn="bl" rotWithShape="0">
                    <a:prstClr val="black">
                      <a:alpha val="40000"/>
                    </a:prstClr>
                  </a:outerShdw>
                </a:effectLst>
              </a:rPr>
              <a:t>2 Chronicles 34–35</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63702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60A82-D772-E3CC-B3EC-AD1CD35D8301}"/>
              </a:ext>
            </a:extLst>
          </p:cNvPr>
          <p:cNvSpPr txBox="1"/>
          <p:nvPr/>
        </p:nvSpPr>
        <p:spPr>
          <a:xfrm>
            <a:off x="728662" y="450324"/>
            <a:ext cx="7686675" cy="4062651"/>
          </a:xfrm>
          <a:prstGeom prst="rect">
            <a:avLst/>
          </a:prstGeom>
          <a:noFill/>
        </p:spPr>
        <p:txBody>
          <a:bodyPr wrap="square" rtlCol="0">
            <a:spAutoFit/>
          </a:bodyPr>
          <a:lstStyle/>
          <a:p>
            <a:r>
              <a:rPr lang="en-US" sz="2000" dirty="0"/>
              <a:t>In the eighteenth year of King Josiah, the king sent </a:t>
            </a:r>
            <a:r>
              <a:rPr lang="en-US" sz="2000" dirty="0" err="1"/>
              <a:t>Shaphan</a:t>
            </a:r>
            <a:r>
              <a:rPr lang="en-US" sz="2000" dirty="0"/>
              <a:t> son of </a:t>
            </a:r>
            <a:r>
              <a:rPr lang="en-US" sz="2000" dirty="0" err="1"/>
              <a:t>Azaliah</a:t>
            </a:r>
            <a:r>
              <a:rPr lang="en-US" sz="2000" dirty="0"/>
              <a:t>, son of </a:t>
            </a:r>
            <a:r>
              <a:rPr lang="en-US" sz="2000" dirty="0" err="1"/>
              <a:t>Meshullam</a:t>
            </a:r>
            <a:r>
              <a:rPr lang="en-US" sz="2000" dirty="0"/>
              <a:t>, the secretary, to the house of the LORD, saying, “Go up to the high priest Hilkiah, and have him count the entire sum of the money that has been brought into the house of the LORD, which the keepers of the threshold have collected from the people; let it be given into the hand of the workers who have the oversight of the house of the LORD; let them give it to the workers who are at the house of the LORD, repairing the house, that is, to the carpenters, to the builders, to the masons; and let them use it to buy timber and quarried stone to repair the house. But no accounting shall be asked from them for the money that is delivered into their hand, for they deal honestly.”</a:t>
            </a:r>
          </a:p>
          <a:p>
            <a:endParaRPr lang="en-US" sz="2000" dirty="0"/>
          </a:p>
          <a:p>
            <a:pPr algn="r"/>
            <a:r>
              <a:rPr lang="en-US" dirty="0"/>
              <a:t>2 Kings 22:3–7 (NRSV)</a:t>
            </a:r>
            <a:endParaRPr lang="en-US" sz="2000" dirty="0"/>
          </a:p>
        </p:txBody>
      </p:sp>
    </p:spTree>
    <p:extLst>
      <p:ext uri="{BB962C8B-B14F-4D97-AF65-F5344CB8AC3E}">
        <p14:creationId xmlns:p14="http://schemas.microsoft.com/office/powerpoint/2010/main" val="2194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60A82-D772-E3CC-B3EC-AD1CD35D8301}"/>
              </a:ext>
            </a:extLst>
          </p:cNvPr>
          <p:cNvSpPr txBox="1"/>
          <p:nvPr/>
        </p:nvSpPr>
        <p:spPr>
          <a:xfrm>
            <a:off x="728662" y="450324"/>
            <a:ext cx="7686675" cy="3139321"/>
          </a:xfrm>
          <a:prstGeom prst="rect">
            <a:avLst/>
          </a:prstGeom>
          <a:noFill/>
        </p:spPr>
        <p:txBody>
          <a:bodyPr wrap="square" rtlCol="0">
            <a:spAutoFit/>
          </a:bodyPr>
          <a:lstStyle/>
          <a:p>
            <a:r>
              <a:rPr lang="en-US" sz="2000" dirty="0"/>
              <a:t>The high priest Hilkiah said to </a:t>
            </a:r>
            <a:r>
              <a:rPr lang="en-US" sz="2000" dirty="0" err="1"/>
              <a:t>Shaphan</a:t>
            </a:r>
            <a:r>
              <a:rPr lang="en-US" sz="2000" dirty="0"/>
              <a:t> the secretary, “I have found the book of the law in the house of the LORD.” When Hilkiah gave the book to </a:t>
            </a:r>
            <a:r>
              <a:rPr lang="en-US" sz="2000" dirty="0" err="1"/>
              <a:t>Shaphan</a:t>
            </a:r>
            <a:r>
              <a:rPr lang="en-US" sz="2000" dirty="0"/>
              <a:t>, he read it. Then </a:t>
            </a:r>
            <a:r>
              <a:rPr lang="en-US" sz="2000" dirty="0" err="1"/>
              <a:t>Shaphan</a:t>
            </a:r>
            <a:r>
              <a:rPr lang="en-US" sz="2000" dirty="0"/>
              <a:t> the secretary came to the king, and reported to the king, “Your servants have emptied out the money that was found in the house, and have delivered it into the hand of the workers who have oversight of the house of the LORD.” </a:t>
            </a:r>
            <a:r>
              <a:rPr lang="en-US" sz="2000" dirty="0" err="1"/>
              <a:t>Shaphan</a:t>
            </a:r>
            <a:r>
              <a:rPr lang="en-US" sz="2000" dirty="0"/>
              <a:t> the secretary informed the king, “The priest Hilkiah has given me a book.” </a:t>
            </a:r>
            <a:r>
              <a:rPr lang="en-US" sz="2000" dirty="0" err="1"/>
              <a:t>Shaphan</a:t>
            </a:r>
            <a:r>
              <a:rPr lang="en-US" sz="2000" dirty="0"/>
              <a:t> then read it aloud to the king.</a:t>
            </a:r>
          </a:p>
          <a:p>
            <a:endParaRPr lang="en-US" sz="2000" dirty="0"/>
          </a:p>
          <a:p>
            <a:pPr algn="r"/>
            <a:r>
              <a:rPr lang="en-US" dirty="0"/>
              <a:t>2 Kings 22:8–10</a:t>
            </a:r>
            <a:endParaRPr lang="en-US" sz="2000" dirty="0"/>
          </a:p>
        </p:txBody>
      </p:sp>
      <p:sp>
        <p:nvSpPr>
          <p:cNvPr id="3" name="TextBox 2">
            <a:extLst>
              <a:ext uri="{FF2B5EF4-FFF2-40B4-BE49-F238E27FC236}">
                <a16:creationId xmlns:a16="http://schemas.microsoft.com/office/drawing/2014/main" id="{64F94353-DF6E-BD97-79F2-E283F477B51F}"/>
              </a:ext>
            </a:extLst>
          </p:cNvPr>
          <p:cNvSpPr txBox="1"/>
          <p:nvPr/>
        </p:nvSpPr>
        <p:spPr>
          <a:xfrm>
            <a:off x="728663" y="4169956"/>
            <a:ext cx="7686674" cy="523220"/>
          </a:xfrm>
          <a:prstGeom prst="rect">
            <a:avLst/>
          </a:prstGeom>
          <a:noFill/>
        </p:spPr>
        <p:txBody>
          <a:bodyPr wrap="square" rtlCol="0">
            <a:spAutoFit/>
          </a:bodyPr>
          <a:lstStyle/>
          <a:p>
            <a:pPr algn="ctr"/>
            <a:r>
              <a:rPr lang="en-US" sz="2800" dirty="0"/>
              <a:t>Does anything strike you as odd here?</a:t>
            </a:r>
          </a:p>
        </p:txBody>
      </p:sp>
    </p:spTree>
    <p:extLst>
      <p:ext uri="{BB962C8B-B14F-4D97-AF65-F5344CB8AC3E}">
        <p14:creationId xmlns:p14="http://schemas.microsoft.com/office/powerpoint/2010/main" val="687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60A82-D772-E3CC-B3EC-AD1CD35D8301}"/>
              </a:ext>
            </a:extLst>
          </p:cNvPr>
          <p:cNvSpPr txBox="1"/>
          <p:nvPr/>
        </p:nvSpPr>
        <p:spPr>
          <a:xfrm>
            <a:off x="728662" y="450324"/>
            <a:ext cx="7686675" cy="3139321"/>
          </a:xfrm>
          <a:prstGeom prst="rect">
            <a:avLst/>
          </a:prstGeom>
          <a:noFill/>
        </p:spPr>
        <p:txBody>
          <a:bodyPr wrap="square" rtlCol="0">
            <a:spAutoFit/>
          </a:bodyPr>
          <a:lstStyle/>
          <a:p>
            <a:r>
              <a:rPr lang="en-US" sz="2000" dirty="0"/>
              <a:t>When the king heard the words of the book of the law, he tore his clothes. Then the king commanded the priest Hilkiah, </a:t>
            </a:r>
            <a:r>
              <a:rPr lang="en-US" sz="2000" dirty="0" err="1"/>
              <a:t>Ahikam</a:t>
            </a:r>
            <a:r>
              <a:rPr lang="en-US" sz="2000" dirty="0"/>
              <a:t> son of </a:t>
            </a:r>
            <a:r>
              <a:rPr lang="en-US" sz="2000" dirty="0" err="1"/>
              <a:t>Shaphan</a:t>
            </a:r>
            <a:r>
              <a:rPr lang="en-US" sz="2000" dirty="0"/>
              <a:t>, </a:t>
            </a:r>
            <a:r>
              <a:rPr lang="en-US" sz="2000" dirty="0" err="1"/>
              <a:t>Achbor</a:t>
            </a:r>
            <a:r>
              <a:rPr lang="en-US" sz="2000" dirty="0"/>
              <a:t> son of Micaiah, </a:t>
            </a:r>
            <a:r>
              <a:rPr lang="en-US" sz="2000" dirty="0" err="1"/>
              <a:t>Shaphan</a:t>
            </a:r>
            <a:r>
              <a:rPr lang="en-US" sz="2000" dirty="0"/>
              <a:t> the secretary, and the king’s servant </a:t>
            </a:r>
            <a:r>
              <a:rPr lang="en-US" sz="2000" dirty="0" err="1"/>
              <a:t>Asaiah</a:t>
            </a:r>
            <a:r>
              <a:rPr lang="en-US" sz="2000" dirty="0"/>
              <a:t>, saying, “Go, inquire of the LORD for me, for the people, and for all Judah, concerning the words of this book that has been found; for great is the wrath of the LORD that is kindled against us, because our ancestors did not obey the words of this book, to do according to all that is written concerning us.”</a:t>
            </a:r>
          </a:p>
          <a:p>
            <a:endParaRPr lang="en-US" sz="2000" dirty="0"/>
          </a:p>
          <a:p>
            <a:pPr algn="r"/>
            <a:r>
              <a:rPr lang="en-US" dirty="0"/>
              <a:t>2 Kings 22:11–13</a:t>
            </a:r>
            <a:endParaRPr lang="en-US" sz="2000" dirty="0"/>
          </a:p>
        </p:txBody>
      </p:sp>
      <p:sp>
        <p:nvSpPr>
          <p:cNvPr id="3" name="TextBox 2">
            <a:extLst>
              <a:ext uri="{FF2B5EF4-FFF2-40B4-BE49-F238E27FC236}">
                <a16:creationId xmlns:a16="http://schemas.microsoft.com/office/drawing/2014/main" id="{8C77B377-49E4-05A4-E01E-C0AB875E3C0A}"/>
              </a:ext>
            </a:extLst>
          </p:cNvPr>
          <p:cNvSpPr txBox="1"/>
          <p:nvPr/>
        </p:nvSpPr>
        <p:spPr>
          <a:xfrm>
            <a:off x="728661" y="3752850"/>
            <a:ext cx="7686675" cy="461665"/>
          </a:xfrm>
          <a:prstGeom prst="rect">
            <a:avLst/>
          </a:prstGeom>
          <a:noFill/>
        </p:spPr>
        <p:txBody>
          <a:bodyPr wrap="square" rtlCol="0">
            <a:spAutoFit/>
          </a:bodyPr>
          <a:lstStyle/>
          <a:p>
            <a:pPr algn="ctr"/>
            <a:r>
              <a:rPr lang="en-US" sz="2400" dirty="0"/>
              <a:t>What is this “Book of the Law” they found?</a:t>
            </a:r>
          </a:p>
        </p:txBody>
      </p:sp>
      <p:sp>
        <p:nvSpPr>
          <p:cNvPr id="4" name="TextBox 3">
            <a:extLst>
              <a:ext uri="{FF2B5EF4-FFF2-40B4-BE49-F238E27FC236}">
                <a16:creationId xmlns:a16="http://schemas.microsoft.com/office/drawing/2014/main" id="{70BDD334-541D-3693-3A2E-86FE6431D594}"/>
              </a:ext>
            </a:extLst>
          </p:cNvPr>
          <p:cNvSpPr txBox="1"/>
          <p:nvPr/>
        </p:nvSpPr>
        <p:spPr>
          <a:xfrm>
            <a:off x="728661" y="4377720"/>
            <a:ext cx="7686675" cy="461665"/>
          </a:xfrm>
          <a:prstGeom prst="rect">
            <a:avLst/>
          </a:prstGeom>
          <a:noFill/>
        </p:spPr>
        <p:txBody>
          <a:bodyPr wrap="square" rtlCol="0">
            <a:spAutoFit/>
          </a:bodyPr>
          <a:lstStyle/>
          <a:p>
            <a:pPr algn="ctr"/>
            <a:r>
              <a:rPr lang="en-US" sz="2400" dirty="0"/>
              <a:t>What had they been doing without it?</a:t>
            </a:r>
          </a:p>
        </p:txBody>
      </p:sp>
    </p:spTree>
    <p:extLst>
      <p:ext uri="{BB962C8B-B14F-4D97-AF65-F5344CB8AC3E}">
        <p14:creationId xmlns:p14="http://schemas.microsoft.com/office/powerpoint/2010/main" val="45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60A82-D772-E3CC-B3EC-AD1CD35D8301}"/>
              </a:ext>
            </a:extLst>
          </p:cNvPr>
          <p:cNvSpPr txBox="1"/>
          <p:nvPr/>
        </p:nvSpPr>
        <p:spPr>
          <a:xfrm>
            <a:off x="728662" y="450324"/>
            <a:ext cx="7686675" cy="3139321"/>
          </a:xfrm>
          <a:prstGeom prst="rect">
            <a:avLst/>
          </a:prstGeom>
          <a:noFill/>
        </p:spPr>
        <p:txBody>
          <a:bodyPr wrap="square" rtlCol="0">
            <a:spAutoFit/>
          </a:bodyPr>
          <a:lstStyle/>
          <a:p>
            <a:r>
              <a:rPr lang="en-US" sz="2000" dirty="0"/>
              <a:t>When the king heard the words of the book of the law, he tore his clothes. Then the king commanded the priest Hilkiah, </a:t>
            </a:r>
            <a:r>
              <a:rPr lang="en-US" sz="2000" dirty="0" err="1"/>
              <a:t>Ahikam</a:t>
            </a:r>
            <a:r>
              <a:rPr lang="en-US" sz="2000" dirty="0"/>
              <a:t> son of </a:t>
            </a:r>
            <a:r>
              <a:rPr lang="en-US" sz="2000" dirty="0" err="1"/>
              <a:t>Shaphan</a:t>
            </a:r>
            <a:r>
              <a:rPr lang="en-US" sz="2000" dirty="0"/>
              <a:t>, </a:t>
            </a:r>
            <a:r>
              <a:rPr lang="en-US" sz="2000" dirty="0" err="1"/>
              <a:t>Achbor</a:t>
            </a:r>
            <a:r>
              <a:rPr lang="en-US" sz="2000" dirty="0"/>
              <a:t> son of Micaiah, </a:t>
            </a:r>
            <a:r>
              <a:rPr lang="en-US" sz="2000" dirty="0" err="1"/>
              <a:t>Shaphan</a:t>
            </a:r>
            <a:r>
              <a:rPr lang="en-US" sz="2000" dirty="0"/>
              <a:t> the secretary, and the king’s servant </a:t>
            </a:r>
            <a:r>
              <a:rPr lang="en-US" sz="2000" dirty="0" err="1"/>
              <a:t>Asaiah</a:t>
            </a:r>
            <a:r>
              <a:rPr lang="en-US" sz="2000" dirty="0"/>
              <a:t>, saying, “Go, inquire of the LORD for me, for the people, and for all Judah, concerning the words of this book that has been found; for great is the wrath of the LORD that is kindled against us, because our ancestors did not obey the words of this book, to do according to all that is written concerning us.”</a:t>
            </a:r>
          </a:p>
          <a:p>
            <a:endParaRPr lang="en-US" sz="2000" dirty="0"/>
          </a:p>
          <a:p>
            <a:pPr algn="r"/>
            <a:r>
              <a:rPr lang="en-US" dirty="0"/>
              <a:t>2 Kings 22:11–13</a:t>
            </a:r>
            <a:endParaRPr lang="en-US" sz="2000" dirty="0"/>
          </a:p>
        </p:txBody>
      </p:sp>
      <p:sp>
        <p:nvSpPr>
          <p:cNvPr id="3" name="TextBox 2">
            <a:extLst>
              <a:ext uri="{FF2B5EF4-FFF2-40B4-BE49-F238E27FC236}">
                <a16:creationId xmlns:a16="http://schemas.microsoft.com/office/drawing/2014/main" id="{8C77B377-49E4-05A4-E01E-C0AB875E3C0A}"/>
              </a:ext>
            </a:extLst>
          </p:cNvPr>
          <p:cNvSpPr txBox="1"/>
          <p:nvPr/>
        </p:nvSpPr>
        <p:spPr>
          <a:xfrm>
            <a:off x="204786" y="3867150"/>
            <a:ext cx="8734425" cy="830997"/>
          </a:xfrm>
          <a:prstGeom prst="rect">
            <a:avLst/>
          </a:prstGeom>
          <a:noFill/>
        </p:spPr>
        <p:txBody>
          <a:bodyPr wrap="square" rtlCol="0">
            <a:spAutoFit/>
          </a:bodyPr>
          <a:lstStyle/>
          <a:p>
            <a:pPr algn="ctr"/>
            <a:r>
              <a:rPr lang="en-US" sz="2400" dirty="0"/>
              <a:t>Where would you expect a high priest to go</a:t>
            </a:r>
            <a:br>
              <a:rPr lang="en-US" sz="2400" dirty="0"/>
            </a:br>
            <a:r>
              <a:rPr lang="en-US" sz="2400" dirty="0"/>
              <a:t>to “inquire of the LORD?”</a:t>
            </a:r>
          </a:p>
        </p:txBody>
      </p:sp>
    </p:spTree>
    <p:extLst>
      <p:ext uri="{BB962C8B-B14F-4D97-AF65-F5344CB8AC3E}">
        <p14:creationId xmlns:p14="http://schemas.microsoft.com/office/powerpoint/2010/main" val="83798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21719</TotalTime>
  <Words>1364</Words>
  <Application>Microsoft Macintosh PowerPoint</Application>
  <PresentationFormat>On-screen Show (16:9)</PresentationFormat>
  <Paragraphs>76</Paragraphs>
  <Slides>19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Black</vt:lpstr>
      <vt:lpstr>Being God’s Image</vt:lpstr>
      <vt:lpstr>PowerPoint Presentation</vt:lpstr>
      <vt:lpstr>www.SteppingIntoTheJordan.com</vt:lpstr>
      <vt:lpstr>Direct Link</vt:lpstr>
      <vt:lpstr>Huldah the Prophet</vt:lpstr>
      <vt:lpstr>PowerPoint Presentation</vt:lpstr>
      <vt:lpstr>PowerPoint Presentation</vt:lpstr>
      <vt:lpstr>PowerPoint Presentation</vt:lpstr>
      <vt:lpstr>PowerPoint Presentation</vt:lpstr>
      <vt:lpstr>PowerPoint Presentation</vt:lpstr>
      <vt:lpstr>PowerPoint Presentation</vt:lpstr>
      <vt:lpstr>Who is Huldah?</vt:lpstr>
      <vt:lpstr>Who is Huldah?</vt:lpstr>
      <vt:lpstr>PowerPoint Presentation</vt:lpstr>
      <vt:lpstr>PowerPoint Presentation</vt:lpstr>
      <vt:lpstr>PowerPoint Presentation</vt:lpstr>
      <vt:lpstr>PowerPoint Presentation</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1104</cp:revision>
  <cp:lastPrinted>2023-01-29T03:14:22Z</cp:lastPrinted>
  <dcterms:created xsi:type="dcterms:W3CDTF">2014-10-04T23:26:39Z</dcterms:created>
  <dcterms:modified xsi:type="dcterms:W3CDTF">2024-04-14T13:14:38Z</dcterms:modified>
</cp:coreProperties>
</file>