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handoutMasterIdLst>
    <p:handoutMasterId r:id="rId35"/>
  </p:handoutMasterIdLst>
  <p:sldIdLst>
    <p:sldId id="649" r:id="rId2"/>
    <p:sldId id="1132" r:id="rId3"/>
    <p:sldId id="1133" r:id="rId4"/>
    <p:sldId id="1128" r:id="rId5"/>
    <p:sldId id="1182" r:id="rId6"/>
    <p:sldId id="881" r:id="rId7"/>
    <p:sldId id="271" r:id="rId8"/>
    <p:sldId id="272" r:id="rId9"/>
    <p:sldId id="1170" r:id="rId10"/>
    <p:sldId id="273" r:id="rId11"/>
    <p:sldId id="1173" r:id="rId12"/>
    <p:sldId id="1172" r:id="rId13"/>
    <p:sldId id="1174" r:id="rId14"/>
    <p:sldId id="1177" r:id="rId15"/>
    <p:sldId id="1179" r:id="rId16"/>
    <p:sldId id="1175" r:id="rId17"/>
    <p:sldId id="1176" r:id="rId18"/>
    <p:sldId id="1183" r:id="rId19"/>
    <p:sldId id="1184" r:id="rId20"/>
    <p:sldId id="1180" r:id="rId21"/>
    <p:sldId id="1185" r:id="rId22"/>
    <p:sldId id="1186" r:id="rId23"/>
    <p:sldId id="279" r:id="rId24"/>
    <p:sldId id="1187" r:id="rId25"/>
    <p:sldId id="1188" r:id="rId26"/>
    <p:sldId id="1189" r:id="rId27"/>
    <p:sldId id="1191" r:id="rId28"/>
    <p:sldId id="1192" r:id="rId29"/>
    <p:sldId id="280" r:id="rId30"/>
    <p:sldId id="1190" r:id="rId31"/>
    <p:sldId id="281" r:id="rId32"/>
    <p:sldId id="791" r:id="rId33"/>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5"/>
    <p:restoredTop sz="92748"/>
  </p:normalViewPr>
  <p:slideViewPr>
    <p:cSldViewPr snapToGrid="0" snapToObjects="1">
      <p:cViewPr varScale="1">
        <p:scale>
          <a:sx n="134" d="100"/>
          <a:sy n="134" d="100"/>
        </p:scale>
        <p:origin x="376" y="176"/>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4/6/24</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4/6/24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a:t>
            </a:fld>
            <a:endParaRPr lang="en-US"/>
          </a:p>
        </p:txBody>
      </p:sp>
    </p:spTree>
    <p:extLst>
      <p:ext uri="{BB962C8B-B14F-4D97-AF65-F5344CB8AC3E}">
        <p14:creationId xmlns:p14="http://schemas.microsoft.com/office/powerpoint/2010/main" val="134777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18</a:t>
            </a:fld>
            <a:endParaRPr lang="en-US"/>
          </a:p>
        </p:txBody>
      </p:sp>
    </p:spTree>
    <p:extLst>
      <p:ext uri="{BB962C8B-B14F-4D97-AF65-F5344CB8AC3E}">
        <p14:creationId xmlns:p14="http://schemas.microsoft.com/office/powerpoint/2010/main" val="2992902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653428fdd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653428fdd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653428fdd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g653428fdd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53428fdd7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653428fdd7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FAF2BD-C3A4-9C46-AA60-9B225535B038}" type="datetime1">
              <a:rPr lang="en-US" smtClean="0"/>
              <a:t>4/6/24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B77D9C-21CA-A347-BF79-9272B049E90F}" type="datetime1">
              <a:rPr lang="en-US" smtClean="0"/>
              <a:t>4/6/24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E7530-D8EB-884C-AC33-3A22ED5BD00C}" type="datetime1">
              <a:rPr lang="en-US" smtClean="0"/>
              <a:t>4/6/24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6D718F-07B1-084F-975A-027C40EEEFEF}" type="datetime1">
              <a:rPr lang="en-US" smtClean="0"/>
              <a:t>4/6/24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88EA9-15CC-B142-82E9-9AD924D3DDB0}" type="datetime1">
              <a:rPr lang="en-US" smtClean="0"/>
              <a:t>4/6/24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0EAA01-AB58-C141-89C8-9EC0EF3E8F40}" type="datetime1">
              <a:rPr lang="en-US" smtClean="0"/>
              <a:t>4/6/24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FAB16B-52E2-C247-BF5B-DCE008232514}" type="datetime1">
              <a:rPr lang="en-US" smtClean="0"/>
              <a:t>4/6/24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47471E-6AF1-184D-8253-F425BB940B8E}" type="datetime1">
              <a:rPr lang="en-US" smtClean="0"/>
              <a:t>4/6/24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B179FC-1235-E945-A15D-3DDFDAB437AD}" type="datetime1">
              <a:rPr lang="en-US" smtClean="0"/>
              <a:t>4/6/24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E85C0-82BA-ED48-8DFE-0660873F0225}" type="datetime1">
              <a:rPr lang="en-US" smtClean="0"/>
              <a:t>4/6/24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CC890F-8F4A-C64A-A25D-D675FE19A236}" type="datetime1">
              <a:rPr lang="en-US" smtClean="0"/>
              <a:t>4/6/24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F0894F-7010-7647-808B-4EACD22AA8B1}" type="datetime1">
              <a:rPr lang="en-US" smtClean="0"/>
              <a:t>4/6/24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steppingintothejordan.com/study-trip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92822" y="12859"/>
            <a:ext cx="5851178" cy="3146901"/>
          </a:xfrm>
        </p:spPr>
        <p:txBody>
          <a:bodyPr>
            <a:normAutofit/>
          </a:bodyPr>
          <a:lstStyle/>
          <a:p>
            <a:r>
              <a:rPr lang="en-US" sz="6000" dirty="0">
                <a:effectLst>
                  <a:outerShdw blurRad="50800" dist="38100" algn="l" rotWithShape="0">
                    <a:prstClr val="black">
                      <a:alpha val="40000"/>
                    </a:prstClr>
                  </a:outerShdw>
                </a:effectLst>
              </a:rPr>
              <a:t>Being</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God’s</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Image</a:t>
            </a:r>
          </a:p>
        </p:txBody>
      </p:sp>
      <p:sp>
        <p:nvSpPr>
          <p:cNvPr id="5" name="Subtitle 4"/>
          <p:cNvSpPr>
            <a:spLocks noGrp="1"/>
          </p:cNvSpPr>
          <p:nvPr>
            <p:ph type="subTitle" idx="1"/>
          </p:nvPr>
        </p:nvSpPr>
        <p:spPr>
          <a:xfrm>
            <a:off x="3302982" y="3482658"/>
            <a:ext cx="5851178"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Women and Men</a:t>
            </a:r>
            <a:br>
              <a:rPr lang="en-US" dirty="0">
                <a:solidFill>
                  <a:schemeClr val="tx1"/>
                </a:solidFill>
                <a:effectLst>
                  <a:outerShdw blurRad="50800" dist="38100" dir="18900000" algn="bl" rotWithShape="0">
                    <a:prstClr val="black">
                      <a:alpha val="40000"/>
                    </a:prstClr>
                  </a:outerShdw>
                </a:effectLst>
              </a:rPr>
            </a:br>
            <a:r>
              <a:rPr lang="en-US" dirty="0">
                <a:solidFill>
                  <a:schemeClr val="tx1"/>
                </a:solidFill>
                <a:effectLst>
                  <a:outerShdw blurRad="50800" dist="38100" dir="18900000" algn="bl" rotWithShape="0">
                    <a:prstClr val="black">
                      <a:alpha val="40000"/>
                    </a:prstClr>
                  </a:outerShdw>
                </a:effectLst>
              </a:rPr>
              <a:t>in the Kingdom of God</a:t>
            </a:r>
          </a:p>
        </p:txBody>
      </p:sp>
      <p:pic>
        <p:nvPicPr>
          <p:cNvPr id="7" name="Picture 6">
            <a:extLst>
              <a:ext uri="{FF2B5EF4-FFF2-40B4-BE49-F238E27FC236}">
                <a16:creationId xmlns:a16="http://schemas.microsoft.com/office/drawing/2014/main" id="{64F572FB-E578-6B5A-9E0A-5C38248066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Individual Rights in Ancient World</a:t>
            </a:r>
            <a:endParaRPr/>
          </a:p>
        </p:txBody>
      </p:sp>
      <p:sp>
        <p:nvSpPr>
          <p:cNvPr id="268" name="Google Shape;268;p1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lt1"/>
              </a:buClr>
              <a:buSzPts val="2720"/>
              <a:buFont typeface="Calibri"/>
              <a:buChar char="•"/>
            </a:pPr>
            <a:r>
              <a:rPr lang="en-US" sz="2720" dirty="0"/>
              <a:t>The social world of the Bible is </a:t>
            </a:r>
            <a:r>
              <a:rPr lang="en-US" sz="2720" i="1" u="sng" dirty="0"/>
              <a:t>communal</a:t>
            </a:r>
            <a:r>
              <a:rPr lang="en-US" sz="2720" dirty="0"/>
              <a:t>.</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Self-identity is secondary to family identity</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Identity comes from the Father’s Household (</a:t>
            </a:r>
            <a:r>
              <a:rPr lang="en-US" sz="2380" i="1" dirty="0"/>
              <a:t>Beit Av</a:t>
            </a:r>
            <a:r>
              <a:rPr lang="en-US" sz="2380" dirty="0"/>
              <a:t>)</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Life begins at adoption, not birth.</a:t>
            </a:r>
            <a:endParaRPr dirty="0"/>
          </a:p>
          <a:p>
            <a:pPr marL="342900" lvl="0" indent="-170180" algn="l" rtl="0">
              <a:lnSpc>
                <a:spcPct val="80000"/>
              </a:lnSpc>
              <a:spcBef>
                <a:spcPts val="544"/>
              </a:spcBef>
              <a:spcAft>
                <a:spcPts val="0"/>
              </a:spcAft>
              <a:buClr>
                <a:schemeClr val="lt1"/>
              </a:buClr>
              <a:buSzPts val="2720"/>
              <a:buNone/>
            </a:pPr>
            <a:endParaRPr sz="2720" dirty="0"/>
          </a:p>
          <a:p>
            <a:pPr marL="342900" lvl="0" indent="-342900" algn="l" rtl="0">
              <a:lnSpc>
                <a:spcPct val="80000"/>
              </a:lnSpc>
              <a:spcBef>
                <a:spcPts val="544"/>
              </a:spcBef>
              <a:spcAft>
                <a:spcPts val="0"/>
              </a:spcAft>
              <a:buClr>
                <a:schemeClr val="lt1"/>
              </a:buClr>
              <a:buSzPts val="2720"/>
              <a:buFont typeface="Calibri"/>
              <a:buChar char="•"/>
            </a:pPr>
            <a:r>
              <a:rPr lang="en-US" sz="2720" i="1" u="sng" dirty="0"/>
              <a:t>Survival of the family on their land</a:t>
            </a:r>
            <a:r>
              <a:rPr lang="en-US" sz="2720" dirty="0"/>
              <a:t> was everyone’s primary concern.</a:t>
            </a:r>
            <a:endParaRPr dirty="0"/>
          </a:p>
          <a:p>
            <a:pPr marL="742950" lvl="1" indent="-285750" algn="l" rtl="0">
              <a:lnSpc>
                <a:spcPct val="80000"/>
              </a:lnSpc>
              <a:spcBef>
                <a:spcPts val="476"/>
              </a:spcBef>
              <a:spcAft>
                <a:spcPts val="0"/>
              </a:spcAft>
              <a:buClr>
                <a:schemeClr val="lt1"/>
              </a:buClr>
              <a:buSzPts val="2380"/>
              <a:buFont typeface="Calibri"/>
              <a:buChar char="–"/>
            </a:pPr>
            <a:r>
              <a:rPr lang="en-US" sz="2380" dirty="0"/>
              <a:t>This was “eternal life.”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fade">
                                      <p:cBhvr>
                                        <p:cTn id="7" dur="500"/>
                                        <p:tgtEl>
                                          <p:spTgt spid="26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8">
                                            <p:txEl>
                                              <p:pRg st="1" end="1"/>
                                            </p:txEl>
                                          </p:spTgt>
                                        </p:tgtEl>
                                        <p:attrNameLst>
                                          <p:attrName>style.visibility</p:attrName>
                                        </p:attrNameLst>
                                      </p:cBhvr>
                                      <p:to>
                                        <p:strVal val="visible"/>
                                      </p:to>
                                    </p:set>
                                    <p:animEffect transition="in" filter="fade">
                                      <p:cBhvr>
                                        <p:cTn id="10" dur="500"/>
                                        <p:tgtEl>
                                          <p:spTgt spid="26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8">
                                            <p:txEl>
                                              <p:pRg st="2" end="2"/>
                                            </p:txEl>
                                          </p:spTgt>
                                        </p:tgtEl>
                                        <p:attrNameLst>
                                          <p:attrName>style.visibility</p:attrName>
                                        </p:attrNameLst>
                                      </p:cBhvr>
                                      <p:to>
                                        <p:strVal val="visible"/>
                                      </p:to>
                                    </p:set>
                                    <p:animEffect transition="in" filter="fade">
                                      <p:cBhvr>
                                        <p:cTn id="13" dur="500"/>
                                        <p:tgtEl>
                                          <p:spTgt spid="26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8">
                                            <p:txEl>
                                              <p:pRg st="3" end="3"/>
                                            </p:txEl>
                                          </p:spTgt>
                                        </p:tgtEl>
                                        <p:attrNameLst>
                                          <p:attrName>style.visibility</p:attrName>
                                        </p:attrNameLst>
                                      </p:cBhvr>
                                      <p:to>
                                        <p:strVal val="visible"/>
                                      </p:to>
                                    </p:set>
                                    <p:animEffect transition="in" filter="fade">
                                      <p:cBhvr>
                                        <p:cTn id="16" dur="500"/>
                                        <p:tgtEl>
                                          <p:spTgt spid="26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8">
                                            <p:txEl>
                                              <p:pRg st="5" end="5"/>
                                            </p:txEl>
                                          </p:spTgt>
                                        </p:tgtEl>
                                        <p:attrNameLst>
                                          <p:attrName>style.visibility</p:attrName>
                                        </p:attrNameLst>
                                      </p:cBhvr>
                                      <p:to>
                                        <p:strVal val="visible"/>
                                      </p:to>
                                    </p:set>
                                    <p:animEffect transition="in" filter="fade">
                                      <p:cBhvr>
                                        <p:cTn id="21" dur="500"/>
                                        <p:tgtEl>
                                          <p:spTgt spid="268">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8">
                                            <p:txEl>
                                              <p:pRg st="6" end="6"/>
                                            </p:txEl>
                                          </p:spTgt>
                                        </p:tgtEl>
                                        <p:attrNameLst>
                                          <p:attrName>style.visibility</p:attrName>
                                        </p:attrNameLst>
                                      </p:cBhvr>
                                      <p:to>
                                        <p:strVal val="visible"/>
                                      </p:to>
                                    </p:set>
                                    <p:animEffect transition="in" filter="fade">
                                      <p:cBhvr>
                                        <p:cTn id="24" dur="500"/>
                                        <p:tgtEl>
                                          <p:spTgt spid="26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0A645-509B-B5EF-2E8D-0B21F55A0B93}"/>
              </a:ext>
            </a:extLst>
          </p:cNvPr>
          <p:cNvSpPr>
            <a:spLocks noGrp="1"/>
          </p:cNvSpPr>
          <p:nvPr>
            <p:ph type="title"/>
          </p:nvPr>
        </p:nvSpPr>
        <p:spPr/>
        <p:txBody>
          <a:bodyPr/>
          <a:lstStyle/>
          <a:p>
            <a:r>
              <a:rPr lang="en-US" dirty="0"/>
              <a:t>A Little Biblical History</a:t>
            </a:r>
          </a:p>
        </p:txBody>
      </p:sp>
      <p:sp>
        <p:nvSpPr>
          <p:cNvPr id="3" name="Content Placeholder 2">
            <a:extLst>
              <a:ext uri="{FF2B5EF4-FFF2-40B4-BE49-F238E27FC236}">
                <a16:creationId xmlns:a16="http://schemas.microsoft.com/office/drawing/2014/main" id="{9D69B573-4D21-E618-3269-A929E564800E}"/>
              </a:ext>
            </a:extLst>
          </p:cNvPr>
          <p:cNvSpPr>
            <a:spLocks noGrp="1"/>
          </p:cNvSpPr>
          <p:nvPr>
            <p:ph idx="1"/>
          </p:nvPr>
        </p:nvSpPr>
        <p:spPr/>
        <p:txBody>
          <a:bodyPr>
            <a:normAutofit fontScale="77500" lnSpcReduction="20000"/>
          </a:bodyPr>
          <a:lstStyle/>
          <a:p>
            <a:r>
              <a:rPr lang="en-US" dirty="0"/>
              <a:t>God delivers Israelites from Egypt</a:t>
            </a:r>
          </a:p>
          <a:p>
            <a:pPr lvl="1"/>
            <a:r>
              <a:rPr lang="en-US" dirty="0"/>
              <a:t>Moses is God’s spokesperson (prophet) and leader</a:t>
            </a:r>
          </a:p>
          <a:p>
            <a:pPr lvl="1"/>
            <a:r>
              <a:rPr lang="en-US" dirty="0"/>
              <a:t>40 years wilderness wandering</a:t>
            </a:r>
          </a:p>
          <a:p>
            <a:r>
              <a:rPr lang="en-US" dirty="0"/>
              <a:t>Joshua leads Israel into Promised Land</a:t>
            </a:r>
          </a:p>
          <a:p>
            <a:r>
              <a:rPr lang="en-US" dirty="0"/>
              <a:t>Joshua succeeded by “Judges”</a:t>
            </a:r>
          </a:p>
          <a:p>
            <a:pPr lvl="1"/>
            <a:r>
              <a:rPr lang="en-US" dirty="0"/>
              <a:t>Samuel is the last Judge</a:t>
            </a:r>
          </a:p>
          <a:p>
            <a:r>
              <a:rPr lang="en-US" dirty="0"/>
              <a:t>Israel asks for a King</a:t>
            </a:r>
          </a:p>
          <a:p>
            <a:pPr lvl="1"/>
            <a:r>
              <a:rPr lang="en-US" dirty="0"/>
              <a:t>Saul, David, Solomon</a:t>
            </a:r>
          </a:p>
          <a:p>
            <a:r>
              <a:rPr lang="en-US" dirty="0"/>
              <a:t>Kingdom splits between Judah (South) and Israel (North)</a:t>
            </a:r>
          </a:p>
        </p:txBody>
      </p:sp>
    </p:spTree>
    <p:extLst>
      <p:ext uri="{BB962C8B-B14F-4D97-AF65-F5344CB8AC3E}">
        <p14:creationId xmlns:p14="http://schemas.microsoft.com/office/powerpoint/2010/main" val="378548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0A645-509B-B5EF-2E8D-0B21F55A0B93}"/>
              </a:ext>
            </a:extLst>
          </p:cNvPr>
          <p:cNvSpPr>
            <a:spLocks noGrp="1"/>
          </p:cNvSpPr>
          <p:nvPr>
            <p:ph type="title"/>
          </p:nvPr>
        </p:nvSpPr>
        <p:spPr/>
        <p:txBody>
          <a:bodyPr/>
          <a:lstStyle/>
          <a:p>
            <a:r>
              <a:rPr lang="en-US" dirty="0"/>
              <a:t>A Little Biblical History</a:t>
            </a:r>
          </a:p>
        </p:txBody>
      </p:sp>
      <p:sp>
        <p:nvSpPr>
          <p:cNvPr id="3" name="Content Placeholder 2">
            <a:extLst>
              <a:ext uri="{FF2B5EF4-FFF2-40B4-BE49-F238E27FC236}">
                <a16:creationId xmlns:a16="http://schemas.microsoft.com/office/drawing/2014/main" id="{9D69B573-4D21-E618-3269-A929E564800E}"/>
              </a:ext>
            </a:extLst>
          </p:cNvPr>
          <p:cNvSpPr>
            <a:spLocks noGrp="1"/>
          </p:cNvSpPr>
          <p:nvPr>
            <p:ph idx="1"/>
          </p:nvPr>
        </p:nvSpPr>
        <p:spPr/>
        <p:txBody>
          <a:bodyPr>
            <a:normAutofit fontScale="77500" lnSpcReduction="20000"/>
          </a:bodyPr>
          <a:lstStyle/>
          <a:p>
            <a:r>
              <a:rPr lang="en-US" dirty="0"/>
              <a:t>God delivers Israelites from Egypt</a:t>
            </a:r>
          </a:p>
          <a:p>
            <a:pPr lvl="1"/>
            <a:r>
              <a:rPr lang="en-US" dirty="0"/>
              <a:t>Moses is God’s spokesperson and leader</a:t>
            </a:r>
          </a:p>
          <a:p>
            <a:pPr lvl="1"/>
            <a:r>
              <a:rPr lang="en-US" dirty="0"/>
              <a:t>40 years wilderness wandering</a:t>
            </a:r>
          </a:p>
          <a:p>
            <a:r>
              <a:rPr lang="en-US" dirty="0"/>
              <a:t>Joshua leads Israel into Promised Land</a:t>
            </a:r>
          </a:p>
          <a:p>
            <a:r>
              <a:rPr lang="en-US" dirty="0">
                <a:solidFill>
                  <a:srgbClr val="FFFF00"/>
                </a:solidFill>
              </a:rPr>
              <a:t>Joshua succeeded by “Judges”</a:t>
            </a:r>
          </a:p>
          <a:p>
            <a:pPr lvl="1"/>
            <a:r>
              <a:rPr lang="en-US" dirty="0"/>
              <a:t>Samuel is the last Judge</a:t>
            </a:r>
          </a:p>
          <a:p>
            <a:r>
              <a:rPr lang="en-US" dirty="0"/>
              <a:t>Israel asks for a King</a:t>
            </a:r>
          </a:p>
          <a:p>
            <a:pPr lvl="1"/>
            <a:r>
              <a:rPr lang="en-US" dirty="0"/>
              <a:t>Saul, David, Solomon</a:t>
            </a:r>
          </a:p>
          <a:p>
            <a:r>
              <a:rPr lang="en-US" dirty="0"/>
              <a:t>Kingdom splits between Judah (South) and Israel (North)</a:t>
            </a:r>
          </a:p>
        </p:txBody>
      </p:sp>
    </p:spTree>
    <p:extLst>
      <p:ext uri="{BB962C8B-B14F-4D97-AF65-F5344CB8AC3E}">
        <p14:creationId xmlns:p14="http://schemas.microsoft.com/office/powerpoint/2010/main" val="17946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614E7-A10A-FC3A-5D24-3B6836073028}"/>
              </a:ext>
            </a:extLst>
          </p:cNvPr>
          <p:cNvSpPr>
            <a:spLocks noGrp="1"/>
          </p:cNvSpPr>
          <p:nvPr>
            <p:ph type="title"/>
          </p:nvPr>
        </p:nvSpPr>
        <p:spPr/>
        <p:txBody>
          <a:bodyPr/>
          <a:lstStyle/>
          <a:p>
            <a:r>
              <a:rPr lang="en-US" dirty="0"/>
              <a:t>Repeated Cycle in Judges</a:t>
            </a:r>
          </a:p>
        </p:txBody>
      </p:sp>
      <p:sp>
        <p:nvSpPr>
          <p:cNvPr id="3" name="Content Placeholder 2">
            <a:extLst>
              <a:ext uri="{FF2B5EF4-FFF2-40B4-BE49-F238E27FC236}">
                <a16:creationId xmlns:a16="http://schemas.microsoft.com/office/drawing/2014/main" id="{FF5BB643-B693-F8BE-1FA4-B7BFA2DAA631}"/>
              </a:ext>
            </a:extLst>
          </p:cNvPr>
          <p:cNvSpPr>
            <a:spLocks noGrp="1"/>
          </p:cNvSpPr>
          <p:nvPr>
            <p:ph idx="1"/>
          </p:nvPr>
        </p:nvSpPr>
        <p:spPr/>
        <p:txBody>
          <a:bodyPr>
            <a:normAutofit lnSpcReduction="10000"/>
          </a:bodyPr>
          <a:lstStyle/>
          <a:p>
            <a:r>
              <a:rPr lang="en-US" dirty="0"/>
              <a:t>Israel begins worshipping other gods.</a:t>
            </a:r>
          </a:p>
          <a:p>
            <a:r>
              <a:rPr lang="en-US" dirty="0"/>
              <a:t>God raises up an enemy to subdue Israel.</a:t>
            </a:r>
          </a:p>
          <a:p>
            <a:r>
              <a:rPr lang="en-US" dirty="0"/>
              <a:t>Israel cries out to God.</a:t>
            </a:r>
          </a:p>
          <a:p>
            <a:r>
              <a:rPr lang="en-US" dirty="0"/>
              <a:t>God raises up a “Judge” to deliver them.</a:t>
            </a:r>
          </a:p>
          <a:p>
            <a:r>
              <a:rPr lang="en-US" dirty="0"/>
              <a:t>Israel has peace during the life of the “Judge.”</a:t>
            </a:r>
          </a:p>
          <a:p>
            <a:r>
              <a:rPr lang="en-US" dirty="0"/>
              <a:t>Repeat</a:t>
            </a:r>
          </a:p>
        </p:txBody>
      </p:sp>
    </p:spTree>
    <p:extLst>
      <p:ext uri="{BB962C8B-B14F-4D97-AF65-F5344CB8AC3E}">
        <p14:creationId xmlns:p14="http://schemas.microsoft.com/office/powerpoint/2010/main" val="33735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8418-92C0-541E-5AAC-4A4C2ABF5CAF}"/>
              </a:ext>
            </a:extLst>
          </p:cNvPr>
          <p:cNvSpPr>
            <a:spLocks noGrp="1"/>
          </p:cNvSpPr>
          <p:nvPr>
            <p:ph type="title"/>
          </p:nvPr>
        </p:nvSpPr>
        <p:spPr/>
        <p:txBody>
          <a:bodyPr/>
          <a:lstStyle/>
          <a:p>
            <a:r>
              <a:rPr lang="en-US" dirty="0"/>
              <a:t>Israel’s Social Structure</a:t>
            </a:r>
          </a:p>
        </p:txBody>
      </p:sp>
      <p:sp>
        <p:nvSpPr>
          <p:cNvPr id="3" name="Content Placeholder 2">
            <a:extLst>
              <a:ext uri="{FF2B5EF4-FFF2-40B4-BE49-F238E27FC236}">
                <a16:creationId xmlns:a16="http://schemas.microsoft.com/office/drawing/2014/main" id="{9393221B-44D9-0E52-1872-4D3E0EC49C1E}"/>
              </a:ext>
            </a:extLst>
          </p:cNvPr>
          <p:cNvSpPr>
            <a:spLocks noGrp="1"/>
          </p:cNvSpPr>
          <p:nvPr>
            <p:ph idx="1"/>
          </p:nvPr>
        </p:nvSpPr>
        <p:spPr/>
        <p:txBody>
          <a:bodyPr/>
          <a:lstStyle/>
          <a:p>
            <a:r>
              <a:rPr lang="en-US" dirty="0"/>
              <a:t>Agricultural/pastoral economy</a:t>
            </a:r>
          </a:p>
          <a:p>
            <a:r>
              <a:rPr lang="en-US" dirty="0"/>
              <a:t>Loosely affiliated clans and tribes</a:t>
            </a:r>
          </a:p>
          <a:p>
            <a:r>
              <a:rPr lang="en-US" dirty="0"/>
              <a:t>Household (</a:t>
            </a:r>
            <a:r>
              <a:rPr lang="en-US" i="1" dirty="0"/>
              <a:t>Beit Av</a:t>
            </a:r>
            <a:r>
              <a:rPr lang="en-US" dirty="0"/>
              <a:t>) is the </a:t>
            </a:r>
            <a:r>
              <a:rPr lang="en-US"/>
              <a:t>basic unit.</a:t>
            </a:r>
            <a:endParaRPr lang="en-US" dirty="0"/>
          </a:p>
        </p:txBody>
      </p:sp>
    </p:spTree>
    <p:extLst>
      <p:ext uri="{BB962C8B-B14F-4D97-AF65-F5344CB8AC3E}">
        <p14:creationId xmlns:p14="http://schemas.microsoft.com/office/powerpoint/2010/main" val="31543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FF3FDC3-CEE0-9254-7290-2C926F668FC4}"/>
              </a:ext>
            </a:extLst>
          </p:cNvPr>
          <p:cNvGrpSpPr/>
          <p:nvPr/>
        </p:nvGrpSpPr>
        <p:grpSpPr>
          <a:xfrm>
            <a:off x="2514600" y="514350"/>
            <a:ext cx="4114800" cy="4114800"/>
            <a:chOff x="2771774" y="514350"/>
            <a:chExt cx="4114800" cy="4114800"/>
          </a:xfrm>
        </p:grpSpPr>
        <p:sp>
          <p:nvSpPr>
            <p:cNvPr id="2" name="Oval 1">
              <a:extLst>
                <a:ext uri="{FF2B5EF4-FFF2-40B4-BE49-F238E27FC236}">
                  <a16:creationId xmlns:a16="http://schemas.microsoft.com/office/drawing/2014/main" id="{7495F3E9-5C29-4E3A-B73D-152CE6E04218}"/>
                </a:ext>
              </a:extLst>
            </p:cNvPr>
            <p:cNvSpPr>
              <a:spLocks noChangeAspect="1"/>
            </p:cNvSpPr>
            <p:nvPr/>
          </p:nvSpPr>
          <p:spPr>
            <a:xfrm>
              <a:off x="4486274" y="2228850"/>
              <a:ext cx="685800" cy="6858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CCB830EC-B5EC-9CDC-CAC9-227DD7FF736B}"/>
                </a:ext>
              </a:extLst>
            </p:cNvPr>
            <p:cNvSpPr>
              <a:spLocks noChangeAspect="1"/>
            </p:cNvSpPr>
            <p:nvPr/>
          </p:nvSpPr>
          <p:spPr>
            <a:xfrm>
              <a:off x="4143374" y="1885950"/>
              <a:ext cx="1371600" cy="13716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F9D602B-748C-FC7D-0DA6-4A334FFE79CA}"/>
                </a:ext>
              </a:extLst>
            </p:cNvPr>
            <p:cNvSpPr>
              <a:spLocks noChangeAspect="1"/>
            </p:cNvSpPr>
            <p:nvPr/>
          </p:nvSpPr>
          <p:spPr>
            <a:xfrm>
              <a:off x="3800474" y="1543050"/>
              <a:ext cx="2057400" cy="20574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4FBD4C3-3237-DEFC-D1BE-CB0519B4C532}"/>
                </a:ext>
              </a:extLst>
            </p:cNvPr>
            <p:cNvSpPr>
              <a:spLocks noChangeAspect="1"/>
            </p:cNvSpPr>
            <p:nvPr/>
          </p:nvSpPr>
          <p:spPr>
            <a:xfrm>
              <a:off x="3457574" y="1209675"/>
              <a:ext cx="2743200" cy="27432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255FBE0-1116-DCF5-1900-35EB43097AFA}"/>
                </a:ext>
              </a:extLst>
            </p:cNvPr>
            <p:cNvSpPr>
              <a:spLocks noChangeAspect="1"/>
            </p:cNvSpPr>
            <p:nvPr/>
          </p:nvSpPr>
          <p:spPr>
            <a:xfrm>
              <a:off x="3114674" y="857250"/>
              <a:ext cx="3429000" cy="3429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FA49F-CBE9-94B3-1FF7-84769C8C6641}"/>
                </a:ext>
              </a:extLst>
            </p:cNvPr>
            <p:cNvSpPr>
              <a:spLocks noChangeAspect="1"/>
            </p:cNvSpPr>
            <p:nvPr/>
          </p:nvSpPr>
          <p:spPr>
            <a:xfrm>
              <a:off x="2771774" y="514350"/>
              <a:ext cx="4114800" cy="41148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647CB7-C142-8239-81F1-CF1D48D7B842}"/>
                </a:ext>
              </a:extLst>
            </p:cNvPr>
            <p:cNvSpPr txBox="1"/>
            <p:nvPr/>
          </p:nvSpPr>
          <p:spPr>
            <a:xfrm>
              <a:off x="4528325" y="2433250"/>
              <a:ext cx="622606" cy="276999"/>
            </a:xfrm>
            <a:prstGeom prst="rect">
              <a:avLst/>
            </a:prstGeom>
            <a:noFill/>
          </p:spPr>
          <p:txBody>
            <a:bodyPr wrap="none" rtlCol="0">
              <a:spAutoFit/>
            </a:bodyPr>
            <a:lstStyle/>
            <a:p>
              <a:pPr algn="ctr"/>
              <a:r>
                <a:rPr lang="en-US" sz="1200" i="1" dirty="0"/>
                <a:t>Beit Av</a:t>
              </a:r>
            </a:p>
          </p:txBody>
        </p:sp>
        <p:sp>
          <p:nvSpPr>
            <p:cNvPr id="9" name="TextBox 8">
              <a:extLst>
                <a:ext uri="{FF2B5EF4-FFF2-40B4-BE49-F238E27FC236}">
                  <a16:creationId xmlns:a16="http://schemas.microsoft.com/office/drawing/2014/main" id="{E6A32B40-7A35-5238-A39A-281457912E01}"/>
                </a:ext>
              </a:extLst>
            </p:cNvPr>
            <p:cNvSpPr txBox="1"/>
            <p:nvPr/>
          </p:nvSpPr>
          <p:spPr>
            <a:xfrm>
              <a:off x="4611841" y="1923663"/>
              <a:ext cx="455574" cy="276999"/>
            </a:xfrm>
            <a:prstGeom prst="rect">
              <a:avLst/>
            </a:prstGeom>
            <a:noFill/>
          </p:spPr>
          <p:txBody>
            <a:bodyPr wrap="none" rtlCol="0">
              <a:spAutoFit/>
            </a:bodyPr>
            <a:lstStyle/>
            <a:p>
              <a:pPr algn="ctr"/>
              <a:r>
                <a:rPr lang="en-US" sz="1200" dirty="0"/>
                <a:t>Clan</a:t>
              </a:r>
            </a:p>
          </p:txBody>
        </p:sp>
        <p:sp>
          <p:nvSpPr>
            <p:cNvPr id="10" name="TextBox 9">
              <a:extLst>
                <a:ext uri="{FF2B5EF4-FFF2-40B4-BE49-F238E27FC236}">
                  <a16:creationId xmlns:a16="http://schemas.microsoft.com/office/drawing/2014/main" id="{B11096CA-199C-A887-8F00-14D32B92F0B3}"/>
                </a:ext>
              </a:extLst>
            </p:cNvPr>
            <p:cNvSpPr txBox="1"/>
            <p:nvPr/>
          </p:nvSpPr>
          <p:spPr>
            <a:xfrm>
              <a:off x="4540347" y="1571238"/>
              <a:ext cx="598562" cy="276999"/>
            </a:xfrm>
            <a:prstGeom prst="rect">
              <a:avLst/>
            </a:prstGeom>
            <a:noFill/>
          </p:spPr>
          <p:txBody>
            <a:bodyPr wrap="none" rtlCol="0">
              <a:spAutoFit/>
            </a:bodyPr>
            <a:lstStyle/>
            <a:p>
              <a:pPr algn="ctr"/>
              <a:r>
                <a:rPr lang="en-US" sz="1200" dirty="0"/>
                <a:t>Village</a:t>
              </a:r>
            </a:p>
          </p:txBody>
        </p:sp>
        <p:sp>
          <p:nvSpPr>
            <p:cNvPr id="11" name="TextBox 10">
              <a:extLst>
                <a:ext uri="{FF2B5EF4-FFF2-40B4-BE49-F238E27FC236}">
                  <a16:creationId xmlns:a16="http://schemas.microsoft.com/office/drawing/2014/main" id="{79789285-8DA7-5AF7-00E9-5904828C2B56}"/>
                </a:ext>
              </a:extLst>
            </p:cNvPr>
            <p:cNvSpPr txBox="1"/>
            <p:nvPr/>
          </p:nvSpPr>
          <p:spPr>
            <a:xfrm>
              <a:off x="4591772" y="1237863"/>
              <a:ext cx="495713" cy="276999"/>
            </a:xfrm>
            <a:prstGeom prst="rect">
              <a:avLst/>
            </a:prstGeom>
            <a:noFill/>
          </p:spPr>
          <p:txBody>
            <a:bodyPr wrap="none" rtlCol="0">
              <a:spAutoFit/>
            </a:bodyPr>
            <a:lstStyle/>
            <a:p>
              <a:pPr algn="ctr"/>
              <a:r>
                <a:rPr lang="en-US" sz="1200" dirty="0"/>
                <a:t>Tribe</a:t>
              </a:r>
            </a:p>
          </p:txBody>
        </p:sp>
        <p:sp>
          <p:nvSpPr>
            <p:cNvPr id="12" name="TextBox 11">
              <a:extLst>
                <a:ext uri="{FF2B5EF4-FFF2-40B4-BE49-F238E27FC236}">
                  <a16:creationId xmlns:a16="http://schemas.microsoft.com/office/drawing/2014/main" id="{018D2058-8F3E-1A3F-CA03-4EF096D25B09}"/>
                </a:ext>
              </a:extLst>
            </p:cNvPr>
            <p:cNvSpPr txBox="1"/>
            <p:nvPr/>
          </p:nvSpPr>
          <p:spPr>
            <a:xfrm>
              <a:off x="4498893" y="894963"/>
              <a:ext cx="681470" cy="276999"/>
            </a:xfrm>
            <a:prstGeom prst="rect">
              <a:avLst/>
            </a:prstGeom>
            <a:noFill/>
          </p:spPr>
          <p:txBody>
            <a:bodyPr wrap="none" rtlCol="0">
              <a:spAutoFit/>
            </a:bodyPr>
            <a:lstStyle/>
            <a:p>
              <a:pPr algn="ctr"/>
              <a:r>
                <a:rPr lang="en-US" sz="1200" dirty="0"/>
                <a:t>Dynasty</a:t>
              </a:r>
            </a:p>
          </p:txBody>
        </p:sp>
        <p:sp>
          <p:nvSpPr>
            <p:cNvPr id="13" name="TextBox 12">
              <a:extLst>
                <a:ext uri="{FF2B5EF4-FFF2-40B4-BE49-F238E27FC236}">
                  <a16:creationId xmlns:a16="http://schemas.microsoft.com/office/drawing/2014/main" id="{9928FA9F-807D-2DA9-AB8D-F927F9788504}"/>
                </a:ext>
              </a:extLst>
            </p:cNvPr>
            <p:cNvSpPr txBox="1"/>
            <p:nvPr/>
          </p:nvSpPr>
          <p:spPr>
            <a:xfrm>
              <a:off x="4533230" y="533400"/>
              <a:ext cx="612796" cy="276999"/>
            </a:xfrm>
            <a:prstGeom prst="rect">
              <a:avLst/>
            </a:prstGeom>
            <a:noFill/>
          </p:spPr>
          <p:txBody>
            <a:bodyPr wrap="none" rtlCol="0">
              <a:spAutoFit/>
            </a:bodyPr>
            <a:lstStyle/>
            <a:p>
              <a:pPr algn="ctr"/>
              <a:r>
                <a:rPr lang="en-US" sz="1200" dirty="0"/>
                <a:t>People</a:t>
              </a:r>
            </a:p>
          </p:txBody>
        </p:sp>
        <p:sp>
          <p:nvSpPr>
            <p:cNvPr id="14" name="TextBox 13">
              <a:extLst>
                <a:ext uri="{FF2B5EF4-FFF2-40B4-BE49-F238E27FC236}">
                  <a16:creationId xmlns:a16="http://schemas.microsoft.com/office/drawing/2014/main" id="{2FCC386F-E57A-50F9-45AD-BBB8DD3EA5A5}"/>
                </a:ext>
              </a:extLst>
            </p:cNvPr>
            <p:cNvSpPr txBox="1"/>
            <p:nvPr/>
          </p:nvSpPr>
          <p:spPr>
            <a:xfrm>
              <a:off x="4439518" y="2924174"/>
              <a:ext cx="800220" cy="276999"/>
            </a:xfrm>
            <a:prstGeom prst="rect">
              <a:avLst/>
            </a:prstGeom>
            <a:noFill/>
          </p:spPr>
          <p:txBody>
            <a:bodyPr wrap="none" rtlCol="0">
              <a:spAutoFit/>
            </a:bodyPr>
            <a:lstStyle/>
            <a:p>
              <a:pPr algn="ctr"/>
              <a:r>
                <a:rPr lang="en-US" sz="1200" i="1" dirty="0" err="1"/>
                <a:t>Mishpaha</a:t>
              </a:r>
              <a:endParaRPr lang="en-US" sz="1200" i="1" dirty="0"/>
            </a:p>
          </p:txBody>
        </p:sp>
        <p:sp>
          <p:nvSpPr>
            <p:cNvPr id="15" name="TextBox 14">
              <a:extLst>
                <a:ext uri="{FF2B5EF4-FFF2-40B4-BE49-F238E27FC236}">
                  <a16:creationId xmlns:a16="http://schemas.microsoft.com/office/drawing/2014/main" id="{84BF065B-C82B-3DC9-BEE8-5E5189ED2337}"/>
                </a:ext>
              </a:extLst>
            </p:cNvPr>
            <p:cNvSpPr txBox="1"/>
            <p:nvPr/>
          </p:nvSpPr>
          <p:spPr>
            <a:xfrm>
              <a:off x="4581609" y="3295263"/>
              <a:ext cx="516039" cy="276999"/>
            </a:xfrm>
            <a:prstGeom prst="rect">
              <a:avLst/>
            </a:prstGeom>
            <a:noFill/>
          </p:spPr>
          <p:txBody>
            <a:bodyPr wrap="none" rtlCol="0">
              <a:spAutoFit/>
            </a:bodyPr>
            <a:lstStyle/>
            <a:p>
              <a:pPr algn="ctr"/>
              <a:r>
                <a:rPr lang="en-US" sz="1200" i="1" dirty="0" err="1"/>
                <a:t>Kafar</a:t>
              </a:r>
              <a:endParaRPr lang="en-US" sz="1200" i="1" dirty="0"/>
            </a:p>
          </p:txBody>
        </p:sp>
        <p:sp>
          <p:nvSpPr>
            <p:cNvPr id="16" name="TextBox 15">
              <a:extLst>
                <a:ext uri="{FF2B5EF4-FFF2-40B4-BE49-F238E27FC236}">
                  <a16:creationId xmlns:a16="http://schemas.microsoft.com/office/drawing/2014/main" id="{A45B3558-A8D0-AFE3-9AA0-3A238F24700A}"/>
                </a:ext>
              </a:extLst>
            </p:cNvPr>
            <p:cNvSpPr txBox="1"/>
            <p:nvPr/>
          </p:nvSpPr>
          <p:spPr>
            <a:xfrm>
              <a:off x="4535314" y="3628638"/>
              <a:ext cx="608628" cy="276999"/>
            </a:xfrm>
            <a:prstGeom prst="rect">
              <a:avLst/>
            </a:prstGeom>
            <a:noFill/>
          </p:spPr>
          <p:txBody>
            <a:bodyPr wrap="none" rtlCol="0">
              <a:spAutoFit/>
            </a:bodyPr>
            <a:lstStyle/>
            <a:p>
              <a:pPr algn="ctr"/>
              <a:r>
                <a:rPr lang="en-US" sz="1200" i="1" dirty="0" err="1"/>
                <a:t>Shebet</a:t>
              </a:r>
              <a:endParaRPr lang="en-US" sz="1200" i="1" dirty="0"/>
            </a:p>
          </p:txBody>
        </p:sp>
        <p:sp>
          <p:nvSpPr>
            <p:cNvPr id="17" name="TextBox 16">
              <a:extLst>
                <a:ext uri="{FF2B5EF4-FFF2-40B4-BE49-F238E27FC236}">
                  <a16:creationId xmlns:a16="http://schemas.microsoft.com/office/drawing/2014/main" id="{5580FD34-EBAD-3F6C-126F-6F5BE752A36A}"/>
                </a:ext>
              </a:extLst>
            </p:cNvPr>
            <p:cNvSpPr txBox="1"/>
            <p:nvPr/>
          </p:nvSpPr>
          <p:spPr>
            <a:xfrm>
              <a:off x="4527683" y="3981063"/>
              <a:ext cx="623890" cy="276999"/>
            </a:xfrm>
            <a:prstGeom prst="rect">
              <a:avLst/>
            </a:prstGeom>
            <a:noFill/>
          </p:spPr>
          <p:txBody>
            <a:bodyPr wrap="none" rtlCol="0">
              <a:spAutoFit/>
            </a:bodyPr>
            <a:lstStyle/>
            <a:p>
              <a:pPr algn="ctr"/>
              <a:r>
                <a:rPr lang="en-US" sz="1200" i="1" dirty="0"/>
                <a:t>Beit XX</a:t>
              </a:r>
            </a:p>
          </p:txBody>
        </p:sp>
        <p:sp>
          <p:nvSpPr>
            <p:cNvPr id="18" name="TextBox 17">
              <a:extLst>
                <a:ext uri="{FF2B5EF4-FFF2-40B4-BE49-F238E27FC236}">
                  <a16:creationId xmlns:a16="http://schemas.microsoft.com/office/drawing/2014/main" id="{A601749F-9559-4BA4-280B-559D8E39CC0E}"/>
                </a:ext>
              </a:extLst>
            </p:cNvPr>
            <p:cNvSpPr txBox="1"/>
            <p:nvPr/>
          </p:nvSpPr>
          <p:spPr>
            <a:xfrm>
              <a:off x="4419577" y="4333101"/>
              <a:ext cx="840103" cy="276999"/>
            </a:xfrm>
            <a:prstGeom prst="rect">
              <a:avLst/>
            </a:prstGeom>
            <a:noFill/>
          </p:spPr>
          <p:txBody>
            <a:bodyPr wrap="none" rtlCol="0">
              <a:spAutoFit/>
            </a:bodyPr>
            <a:lstStyle/>
            <a:p>
              <a:pPr algn="ctr"/>
              <a:r>
                <a:rPr lang="en-US" sz="1200" i="1" dirty="0"/>
                <a:t>Am Yisrael</a:t>
              </a:r>
            </a:p>
          </p:txBody>
        </p:sp>
      </p:grpSp>
    </p:spTree>
    <p:extLst>
      <p:ext uri="{BB962C8B-B14F-4D97-AF65-F5344CB8AC3E}">
        <p14:creationId xmlns:p14="http://schemas.microsoft.com/office/powerpoint/2010/main" val="273391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02AD-0E41-E519-AD08-278F15BFE701}"/>
              </a:ext>
            </a:extLst>
          </p:cNvPr>
          <p:cNvSpPr>
            <a:spLocks noGrp="1"/>
          </p:cNvSpPr>
          <p:nvPr>
            <p:ph type="title"/>
          </p:nvPr>
        </p:nvSpPr>
        <p:spPr/>
        <p:txBody>
          <a:bodyPr/>
          <a:lstStyle/>
          <a:p>
            <a:r>
              <a:rPr lang="en-US" dirty="0"/>
              <a:t>What is a Judge?</a:t>
            </a:r>
          </a:p>
        </p:txBody>
      </p:sp>
      <p:sp>
        <p:nvSpPr>
          <p:cNvPr id="3" name="Content Placeholder 2">
            <a:extLst>
              <a:ext uri="{FF2B5EF4-FFF2-40B4-BE49-F238E27FC236}">
                <a16:creationId xmlns:a16="http://schemas.microsoft.com/office/drawing/2014/main" id="{634D2C33-2A4F-5BF6-41C2-529BF80F441B}"/>
              </a:ext>
            </a:extLst>
          </p:cNvPr>
          <p:cNvSpPr>
            <a:spLocks noGrp="1"/>
          </p:cNvSpPr>
          <p:nvPr>
            <p:ph idx="1"/>
          </p:nvPr>
        </p:nvSpPr>
        <p:spPr/>
        <p:txBody>
          <a:bodyPr>
            <a:normAutofit fontScale="85000" lnSpcReduction="20000"/>
          </a:bodyPr>
          <a:lstStyle/>
          <a:p>
            <a:r>
              <a:rPr lang="en-US" dirty="0"/>
              <a:t>Hebrew: </a:t>
            </a:r>
            <a:r>
              <a:rPr lang="en-US" i="1" dirty="0" err="1"/>
              <a:t>shaphat</a:t>
            </a:r>
            <a:r>
              <a:rPr lang="en-US" dirty="0"/>
              <a:t> (</a:t>
            </a:r>
            <a:r>
              <a:rPr lang="he-IL" dirty="0" err="1"/>
              <a:t>שׁפט</a:t>
            </a:r>
            <a:r>
              <a:rPr lang="en-US" dirty="0"/>
              <a:t>) = to judge</a:t>
            </a:r>
          </a:p>
          <a:p>
            <a:r>
              <a:rPr lang="en-US" dirty="0"/>
              <a:t>Book of Judges also calls them “deliverers.”</a:t>
            </a:r>
          </a:p>
          <a:p>
            <a:r>
              <a:rPr lang="en-US" dirty="0"/>
              <a:t>They rule the people.</a:t>
            </a:r>
          </a:p>
          <a:p>
            <a:pPr lvl="1"/>
            <a:r>
              <a:rPr lang="en-US" dirty="0"/>
              <a:t>Sit above the clan/tribal elders</a:t>
            </a:r>
          </a:p>
          <a:p>
            <a:pPr lvl="1"/>
            <a:r>
              <a:rPr lang="en-US" dirty="0"/>
              <a:t>Settle disputes between tribes/clans</a:t>
            </a:r>
          </a:p>
          <a:p>
            <a:pPr lvl="1"/>
            <a:r>
              <a:rPr lang="en-US" dirty="0"/>
              <a:t>Settle conflicting/complicated disputes</a:t>
            </a:r>
          </a:p>
          <a:p>
            <a:pPr lvl="1"/>
            <a:r>
              <a:rPr lang="en-US" dirty="0"/>
              <a:t>Call tribes to war</a:t>
            </a:r>
          </a:p>
          <a:p>
            <a:r>
              <a:rPr lang="en-US" dirty="0"/>
              <a:t>“Chieftain” may be a more complete term.</a:t>
            </a:r>
          </a:p>
        </p:txBody>
      </p:sp>
    </p:spTree>
    <p:extLst>
      <p:ext uri="{BB962C8B-B14F-4D97-AF65-F5344CB8AC3E}">
        <p14:creationId xmlns:p14="http://schemas.microsoft.com/office/powerpoint/2010/main" val="292983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8CC317-8994-8AA1-94E7-B2F05625902E}"/>
              </a:ext>
            </a:extLst>
          </p:cNvPr>
          <p:cNvSpPr txBox="1"/>
          <p:nvPr/>
        </p:nvSpPr>
        <p:spPr>
          <a:xfrm>
            <a:off x="414337" y="1019175"/>
            <a:ext cx="8315325" cy="1569660"/>
          </a:xfrm>
          <a:prstGeom prst="rect">
            <a:avLst/>
          </a:prstGeom>
          <a:noFill/>
        </p:spPr>
        <p:txBody>
          <a:bodyPr wrap="square" rtlCol="0">
            <a:spAutoFit/>
          </a:bodyPr>
          <a:lstStyle/>
          <a:p>
            <a:pPr algn="ctr"/>
            <a:r>
              <a:rPr lang="en-US" sz="4800" dirty="0"/>
              <a:t>What is the difference</a:t>
            </a:r>
          </a:p>
          <a:p>
            <a:pPr algn="ctr"/>
            <a:r>
              <a:rPr lang="en-US" sz="4800" dirty="0"/>
              <a:t>between a king and a judge?</a:t>
            </a:r>
          </a:p>
        </p:txBody>
      </p:sp>
      <p:sp>
        <p:nvSpPr>
          <p:cNvPr id="3" name="TextBox 2">
            <a:extLst>
              <a:ext uri="{FF2B5EF4-FFF2-40B4-BE49-F238E27FC236}">
                <a16:creationId xmlns:a16="http://schemas.microsoft.com/office/drawing/2014/main" id="{4A5FC6C8-69BF-DBEB-3533-5CF64B445BFD}"/>
              </a:ext>
            </a:extLst>
          </p:cNvPr>
          <p:cNvSpPr txBox="1"/>
          <p:nvPr/>
        </p:nvSpPr>
        <p:spPr>
          <a:xfrm>
            <a:off x="414337" y="3343811"/>
            <a:ext cx="8315325" cy="830997"/>
          </a:xfrm>
          <a:prstGeom prst="rect">
            <a:avLst/>
          </a:prstGeom>
          <a:noFill/>
        </p:spPr>
        <p:txBody>
          <a:bodyPr wrap="square" rtlCol="0">
            <a:spAutoFit/>
          </a:bodyPr>
          <a:lstStyle/>
          <a:p>
            <a:pPr algn="ctr"/>
            <a:r>
              <a:rPr lang="en-US" sz="4800" dirty="0"/>
              <a:t>Succession</a:t>
            </a:r>
          </a:p>
        </p:txBody>
      </p:sp>
    </p:spTree>
    <p:extLst>
      <p:ext uri="{BB962C8B-B14F-4D97-AF65-F5344CB8AC3E}">
        <p14:creationId xmlns:p14="http://schemas.microsoft.com/office/powerpoint/2010/main" val="122203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78045-E357-2E56-F7D7-082ACF2119F0}"/>
              </a:ext>
            </a:extLst>
          </p:cNvPr>
          <p:cNvPicPr>
            <a:picLocks noChangeAspect="1"/>
          </p:cNvPicPr>
          <p:nvPr/>
        </p:nvPicPr>
        <p:blipFill>
          <a:blip r:embed="rId3"/>
          <a:stretch>
            <a:fillRect/>
          </a:stretch>
        </p:blipFill>
        <p:spPr>
          <a:xfrm>
            <a:off x="1078302" y="0"/>
            <a:ext cx="6987396" cy="5143500"/>
          </a:xfrm>
          <a:prstGeom prst="rect">
            <a:avLst/>
          </a:prstGeom>
        </p:spPr>
      </p:pic>
      <p:sp>
        <p:nvSpPr>
          <p:cNvPr id="4" name="Title 3"/>
          <p:cNvSpPr>
            <a:spLocks noGrp="1"/>
          </p:cNvSpPr>
          <p:nvPr>
            <p:ph type="ctrTitle" idx="4294967295"/>
          </p:nvPr>
        </p:nvSpPr>
        <p:spPr>
          <a:xfrm>
            <a:off x="104775" y="247651"/>
            <a:ext cx="8601076" cy="1533524"/>
          </a:xfrm>
        </p:spPr>
        <p:txBody>
          <a:bodyPr>
            <a:normAutofit fontScale="90000"/>
          </a:bodyPr>
          <a:lstStyle/>
          <a:p>
            <a:pPr algn="l"/>
            <a:r>
              <a:rPr lang="en-US" sz="4000" dirty="0">
                <a:effectLst>
                  <a:outerShdw blurRad="50800" dist="38100" algn="l" rotWithShape="0">
                    <a:prstClr val="black">
                      <a:alpha val="40000"/>
                    </a:prstClr>
                  </a:outerShdw>
                </a:effectLst>
              </a:rPr>
              <a:t>Deborah the Chieftain</a:t>
            </a:r>
            <a:br>
              <a:rPr lang="en-US" sz="4000" dirty="0">
                <a:effectLst>
                  <a:outerShdw blurRad="50800" dist="38100" algn="l" rotWithShape="0">
                    <a:prstClr val="black">
                      <a:alpha val="40000"/>
                    </a:prstClr>
                  </a:outerShdw>
                </a:effectLst>
              </a:rPr>
            </a:br>
            <a:r>
              <a:rPr lang="en-US" sz="4000" dirty="0">
                <a:effectLst>
                  <a:outerShdw blurRad="50800" dist="38100" algn="l" rotWithShape="0">
                    <a:prstClr val="black">
                      <a:alpha val="40000"/>
                    </a:prstClr>
                  </a:outerShdw>
                </a:effectLst>
              </a:rPr>
              <a:t>(and </a:t>
            </a:r>
            <a:r>
              <a:rPr lang="en-US" sz="4000" dirty="0" err="1">
                <a:effectLst>
                  <a:outerShdw blurRad="50800" dist="38100" algn="l" rotWithShape="0">
                    <a:prstClr val="black">
                      <a:alpha val="40000"/>
                    </a:prstClr>
                  </a:outerShdw>
                </a:effectLst>
              </a:rPr>
              <a:t>Ja’el</a:t>
            </a:r>
            <a:r>
              <a:rPr lang="en-US" sz="4000" dirty="0">
                <a:effectLst>
                  <a:outerShdw blurRad="50800" dist="38100" algn="l" rotWithShape="0">
                    <a:prstClr val="black">
                      <a:alpha val="40000"/>
                    </a:prstClr>
                  </a:outerShdw>
                </a:effectLst>
              </a:rPr>
              <a:t>)</a:t>
            </a:r>
            <a:br>
              <a:rPr lang="en-US" sz="4000" dirty="0">
                <a:effectLst>
                  <a:outerShdw blurRad="50800" dist="38100" algn="l" rotWithShape="0">
                    <a:prstClr val="black">
                      <a:alpha val="40000"/>
                    </a:prstClr>
                  </a:outerShdw>
                </a:effectLst>
              </a:rPr>
            </a:br>
            <a:r>
              <a:rPr lang="en-US" sz="4000" dirty="0">
                <a:effectLst>
                  <a:outerShdw blurRad="50800" dist="38100" algn="l" rotWithShape="0">
                    <a:prstClr val="black">
                      <a:alpha val="40000"/>
                    </a:prstClr>
                  </a:outerShdw>
                </a:effectLst>
              </a:rPr>
              <a:t>Judges 4–5</a:t>
            </a:r>
          </a:p>
        </p:txBody>
      </p:sp>
    </p:spTree>
    <p:extLst>
      <p:ext uri="{BB962C8B-B14F-4D97-AF65-F5344CB8AC3E}">
        <p14:creationId xmlns:p14="http://schemas.microsoft.com/office/powerpoint/2010/main" val="318061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C796-FA50-D0DF-2B1A-A5E2AEE04CEF}"/>
              </a:ext>
            </a:extLst>
          </p:cNvPr>
          <p:cNvSpPr>
            <a:spLocks noGrp="1"/>
          </p:cNvSpPr>
          <p:nvPr>
            <p:ph type="title"/>
          </p:nvPr>
        </p:nvSpPr>
        <p:spPr/>
        <p:txBody>
          <a:bodyPr/>
          <a:lstStyle/>
          <a:p>
            <a:r>
              <a:rPr lang="en-US" dirty="0"/>
              <a:t>The Start of the Cycle</a:t>
            </a:r>
          </a:p>
        </p:txBody>
      </p:sp>
      <p:sp>
        <p:nvSpPr>
          <p:cNvPr id="3" name="TextBox 2">
            <a:extLst>
              <a:ext uri="{FF2B5EF4-FFF2-40B4-BE49-F238E27FC236}">
                <a16:creationId xmlns:a16="http://schemas.microsoft.com/office/drawing/2014/main" id="{4AFD7420-80F7-1689-B3E8-AA2E4282CCD4}"/>
              </a:ext>
            </a:extLst>
          </p:cNvPr>
          <p:cNvSpPr txBox="1"/>
          <p:nvPr/>
        </p:nvSpPr>
        <p:spPr>
          <a:xfrm>
            <a:off x="457200" y="1247775"/>
            <a:ext cx="8229600" cy="3046988"/>
          </a:xfrm>
          <a:prstGeom prst="rect">
            <a:avLst/>
          </a:prstGeom>
          <a:noFill/>
        </p:spPr>
        <p:txBody>
          <a:bodyPr wrap="square" rtlCol="0">
            <a:spAutoFit/>
          </a:bodyPr>
          <a:lstStyle/>
          <a:p>
            <a:r>
              <a:rPr lang="en-US" sz="2400" dirty="0"/>
              <a:t>The Israelites again did what was evil in the sight of the LORD, after Ehud died. So the LORD sold them into the hand of King </a:t>
            </a:r>
            <a:r>
              <a:rPr lang="en-US" sz="2400" dirty="0" err="1"/>
              <a:t>Jabin</a:t>
            </a:r>
            <a:r>
              <a:rPr lang="en-US" sz="2400" dirty="0"/>
              <a:t> of Canaan, who reigned in Hazor; the commander of his army was Sisera, who lived in </a:t>
            </a:r>
            <a:r>
              <a:rPr lang="en-US" sz="2400" dirty="0" err="1"/>
              <a:t>Harosheth</a:t>
            </a:r>
            <a:r>
              <a:rPr lang="en-US" sz="2400" dirty="0"/>
              <a:t>-ha-</a:t>
            </a:r>
            <a:r>
              <a:rPr lang="en-US" sz="2400" dirty="0" err="1"/>
              <a:t>goiim</a:t>
            </a:r>
            <a:r>
              <a:rPr lang="en-US" sz="2400" dirty="0"/>
              <a:t>. Then the Israelites cried out to the LORD for help; for he had nine hundred chariots of iron, and had oppressed the Israelites cruelly twenty years.</a:t>
            </a:r>
          </a:p>
          <a:p>
            <a:pPr algn="r"/>
            <a:r>
              <a:rPr lang="en-US" sz="2000" dirty="0" err="1"/>
              <a:t>Judg</a:t>
            </a:r>
            <a:r>
              <a:rPr lang="en-US" sz="2000" dirty="0"/>
              <a:t> 4:1–3 (NRSV)</a:t>
            </a:r>
            <a:endParaRPr lang="en-US" sz="2400" dirty="0"/>
          </a:p>
        </p:txBody>
      </p:sp>
    </p:spTree>
    <p:extLst>
      <p:ext uri="{BB962C8B-B14F-4D97-AF65-F5344CB8AC3E}">
        <p14:creationId xmlns:p14="http://schemas.microsoft.com/office/powerpoint/2010/main" val="51412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D71A0-65C7-2E5D-7A9D-3489C2D36C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19" y="0"/>
            <a:ext cx="9122763" cy="5143500"/>
          </a:xfrm>
          <a:prstGeom prst="rect">
            <a:avLst/>
          </a:prstGeom>
        </p:spPr>
      </p:pic>
      <p:sp>
        <p:nvSpPr>
          <p:cNvPr id="4" name="TextBox 3">
            <a:extLst>
              <a:ext uri="{FF2B5EF4-FFF2-40B4-BE49-F238E27FC236}">
                <a16:creationId xmlns:a16="http://schemas.microsoft.com/office/drawing/2014/main" id="{92F525F4-3ECF-5668-CFE5-527F09E37BF9}"/>
              </a:ext>
            </a:extLst>
          </p:cNvPr>
          <p:cNvSpPr txBox="1"/>
          <p:nvPr/>
        </p:nvSpPr>
        <p:spPr>
          <a:xfrm>
            <a:off x="10618" y="4007785"/>
            <a:ext cx="7333157" cy="584775"/>
          </a:xfrm>
          <a:prstGeom prst="rect">
            <a:avLst/>
          </a:prstGeom>
          <a:solidFill>
            <a:schemeClr val="bg2">
              <a:lumMod val="90000"/>
              <a:alpha val="79000"/>
            </a:schemeClr>
          </a:solidFill>
        </p:spPr>
        <p:txBody>
          <a:bodyPr wrap="square" rtlCol="0">
            <a:spAutoFit/>
          </a:bodyPr>
          <a:lstStyle/>
          <a:p>
            <a:pPr algn="ctr"/>
            <a:r>
              <a:rPr lang="en-US" sz="3200" dirty="0">
                <a:ln>
                  <a:solidFill>
                    <a:schemeClr val="tx1"/>
                  </a:solidFill>
                </a:ln>
                <a:latin typeface="Arial" panose="020B0604020202020204" pitchFamily="34" charset="0"/>
                <a:cs typeface="Arial" panose="020B0604020202020204" pitchFamily="34" charset="0"/>
              </a:rPr>
              <a:t>Biblical Study Tour: July 1–12, 2024</a:t>
            </a:r>
          </a:p>
        </p:txBody>
      </p:sp>
      <p:sp>
        <p:nvSpPr>
          <p:cNvPr id="2" name="TextBox 1">
            <a:extLst>
              <a:ext uri="{FF2B5EF4-FFF2-40B4-BE49-F238E27FC236}">
                <a16:creationId xmlns:a16="http://schemas.microsoft.com/office/drawing/2014/main" id="{C39A04CF-50EE-5850-70EA-E6E61F349B5B}"/>
              </a:ext>
            </a:extLst>
          </p:cNvPr>
          <p:cNvSpPr txBox="1"/>
          <p:nvPr/>
        </p:nvSpPr>
        <p:spPr>
          <a:xfrm>
            <a:off x="2343150" y="331135"/>
            <a:ext cx="6800850" cy="523220"/>
          </a:xfrm>
          <a:prstGeom prst="rect">
            <a:avLst/>
          </a:prstGeom>
          <a:solidFill>
            <a:schemeClr val="bg2">
              <a:lumMod val="90000"/>
              <a:alpha val="50000"/>
            </a:schemeClr>
          </a:solidFill>
        </p:spPr>
        <p:txBody>
          <a:bodyPr wrap="square" rtlCol="0">
            <a:spAutoFit/>
          </a:bodyPr>
          <a:lstStyle/>
          <a:p>
            <a:pPr algn="r"/>
            <a:r>
              <a:rPr lang="en-US" sz="2800" dirty="0">
                <a:ln>
                  <a:solidFill>
                    <a:schemeClr val="tx1"/>
                  </a:solidFill>
                </a:ln>
                <a:latin typeface="Arial" panose="020B0604020202020204" pitchFamily="34" charset="0"/>
                <a:cs typeface="Arial" panose="020B0604020202020204" pitchFamily="34" charset="0"/>
              </a:rPr>
              <a:t>Price Subject to Change after March 28</a:t>
            </a:r>
            <a:r>
              <a:rPr lang="en-US" sz="2800" baseline="30000" dirty="0">
                <a:ln>
                  <a:solidFill>
                    <a:schemeClr val="tx1"/>
                  </a:solidFill>
                </a:ln>
                <a:latin typeface="Arial" panose="020B0604020202020204" pitchFamily="34" charset="0"/>
                <a:cs typeface="Arial" panose="020B0604020202020204" pitchFamily="34" charset="0"/>
              </a:rPr>
              <a:t>th</a:t>
            </a:r>
            <a:endParaRPr lang="en-US" sz="2800" dirty="0">
              <a:ln>
                <a:solidFill>
                  <a:schemeClr val="tx1"/>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6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450324"/>
            <a:ext cx="7686675" cy="3785652"/>
          </a:xfrm>
          <a:prstGeom prst="rect">
            <a:avLst/>
          </a:prstGeom>
          <a:noFill/>
        </p:spPr>
        <p:txBody>
          <a:bodyPr wrap="square" rtlCol="0">
            <a:spAutoFit/>
          </a:bodyPr>
          <a:lstStyle/>
          <a:p>
            <a:r>
              <a:rPr lang="en-US" sz="2400" dirty="0"/>
              <a:t>At that time Deborah, a prophetess, wife of </a:t>
            </a:r>
            <a:r>
              <a:rPr lang="en-US" sz="2400" dirty="0" err="1"/>
              <a:t>Lappidoth</a:t>
            </a:r>
            <a:r>
              <a:rPr lang="en-US" sz="2400" dirty="0"/>
              <a:t>, was judging Israel. She used to sit under the palm of Deborah between Ramah and Bethel in the hill country of Ephraim; and the Israelites came up to her for judgment. She sent and summoned Barak son of </a:t>
            </a:r>
            <a:r>
              <a:rPr lang="en-US" sz="2400" dirty="0" err="1"/>
              <a:t>Abinoam</a:t>
            </a:r>
            <a:r>
              <a:rPr lang="en-US" sz="2400" dirty="0"/>
              <a:t> from </a:t>
            </a:r>
            <a:r>
              <a:rPr lang="en-US" sz="2400" dirty="0" err="1"/>
              <a:t>Kedesh</a:t>
            </a:r>
            <a:r>
              <a:rPr lang="en-US" sz="2400" dirty="0"/>
              <a:t> in Naphtali, and said to him, “The LORD, the God of Israel, commands you, ‘Go, take position at Mount Tabor, bringing ten thousand from the tribe of Naphtali and the tribe of Zebulun.’”</a:t>
            </a:r>
          </a:p>
          <a:p>
            <a:pPr algn="r"/>
            <a:r>
              <a:rPr lang="en-US" sz="2000" dirty="0" err="1"/>
              <a:t>Judg</a:t>
            </a:r>
            <a:r>
              <a:rPr lang="en-US" sz="2000" dirty="0"/>
              <a:t> 4:4–6</a:t>
            </a:r>
            <a:endParaRPr lang="en-US" sz="2400" dirty="0"/>
          </a:p>
        </p:txBody>
      </p:sp>
      <p:sp>
        <p:nvSpPr>
          <p:cNvPr id="3" name="TextBox 2">
            <a:extLst>
              <a:ext uri="{FF2B5EF4-FFF2-40B4-BE49-F238E27FC236}">
                <a16:creationId xmlns:a16="http://schemas.microsoft.com/office/drawing/2014/main" id="{B483E534-814F-A56E-8BCD-0A4124EBD7AA}"/>
              </a:ext>
            </a:extLst>
          </p:cNvPr>
          <p:cNvSpPr txBox="1"/>
          <p:nvPr/>
        </p:nvSpPr>
        <p:spPr>
          <a:xfrm>
            <a:off x="728662" y="4286250"/>
            <a:ext cx="7686675" cy="646331"/>
          </a:xfrm>
          <a:prstGeom prst="rect">
            <a:avLst/>
          </a:prstGeom>
          <a:noFill/>
        </p:spPr>
        <p:txBody>
          <a:bodyPr wrap="square" rtlCol="0">
            <a:spAutoFit/>
          </a:bodyPr>
          <a:lstStyle/>
          <a:p>
            <a:pPr algn="ctr"/>
            <a:r>
              <a:rPr lang="en-US" sz="3600" dirty="0"/>
              <a:t>What do we know about Deborah?</a:t>
            </a:r>
          </a:p>
        </p:txBody>
      </p:sp>
    </p:spTree>
    <p:extLst>
      <p:ext uri="{BB962C8B-B14F-4D97-AF65-F5344CB8AC3E}">
        <p14:creationId xmlns:p14="http://schemas.microsoft.com/office/powerpoint/2010/main" val="2194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2D4617-2FE9-1C47-39DE-AD6BAAC4C3EF}"/>
              </a:ext>
            </a:extLst>
          </p:cNvPr>
          <p:cNvSpPr txBox="1"/>
          <p:nvPr/>
        </p:nvSpPr>
        <p:spPr>
          <a:xfrm>
            <a:off x="600075" y="1971585"/>
            <a:ext cx="7943850" cy="1200329"/>
          </a:xfrm>
          <a:prstGeom prst="rect">
            <a:avLst/>
          </a:prstGeom>
          <a:noFill/>
        </p:spPr>
        <p:txBody>
          <a:bodyPr wrap="square" rtlCol="0">
            <a:spAutoFit/>
          </a:bodyPr>
          <a:lstStyle/>
          <a:p>
            <a:pPr algn="ctr"/>
            <a:r>
              <a:rPr lang="en-US" sz="3600" dirty="0"/>
              <a:t>Do you see any critique of Deborah</a:t>
            </a:r>
          </a:p>
          <a:p>
            <a:pPr algn="ctr"/>
            <a:r>
              <a:rPr lang="en-US" sz="3600" dirty="0"/>
              <a:t>in this passage?</a:t>
            </a:r>
          </a:p>
        </p:txBody>
      </p:sp>
    </p:spTree>
    <p:extLst>
      <p:ext uri="{BB962C8B-B14F-4D97-AF65-F5344CB8AC3E}">
        <p14:creationId xmlns:p14="http://schemas.microsoft.com/office/powerpoint/2010/main" val="79016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450324"/>
            <a:ext cx="7686675" cy="3354765"/>
          </a:xfrm>
          <a:prstGeom prst="rect">
            <a:avLst/>
          </a:prstGeom>
          <a:noFill/>
        </p:spPr>
        <p:txBody>
          <a:bodyPr wrap="square" rtlCol="0">
            <a:spAutoFit/>
          </a:bodyPr>
          <a:lstStyle/>
          <a:p>
            <a:r>
              <a:rPr lang="en-US" sz="2400" dirty="0"/>
              <a:t>“‘I will draw out Sisera, the general of </a:t>
            </a:r>
            <a:r>
              <a:rPr lang="en-US" sz="2400" dirty="0" err="1"/>
              <a:t>Jabin’s</a:t>
            </a:r>
            <a:r>
              <a:rPr lang="en-US" sz="2400" dirty="0"/>
              <a:t> army, to meet you by the Wadi Kishon with his chariots and his troops; and I will give him into your hand.’” Barak said to her, “If you will go with me, I will go; but if you will not go with me, I will not go.” And she said, “I will surely go with you; nevertheless, the road on which you are going will not lead to your glory, for the LORD will sell Sisera into the hand of a woman.”</a:t>
            </a:r>
          </a:p>
          <a:p>
            <a:r>
              <a:rPr lang="en-US" sz="2400" dirty="0"/>
              <a:t> </a:t>
            </a:r>
          </a:p>
          <a:p>
            <a:pPr algn="r"/>
            <a:r>
              <a:rPr lang="en-US" sz="2000" dirty="0" err="1"/>
              <a:t>Judg</a:t>
            </a:r>
            <a:r>
              <a:rPr lang="en-US" sz="2000" dirty="0"/>
              <a:t> 4:7–9</a:t>
            </a:r>
            <a:endParaRPr lang="en-US" sz="2400" dirty="0"/>
          </a:p>
        </p:txBody>
      </p:sp>
      <p:sp>
        <p:nvSpPr>
          <p:cNvPr id="3" name="TextBox 2">
            <a:extLst>
              <a:ext uri="{FF2B5EF4-FFF2-40B4-BE49-F238E27FC236}">
                <a16:creationId xmlns:a16="http://schemas.microsoft.com/office/drawing/2014/main" id="{B483E534-814F-A56E-8BCD-0A4124EBD7AA}"/>
              </a:ext>
            </a:extLst>
          </p:cNvPr>
          <p:cNvSpPr txBox="1"/>
          <p:nvPr/>
        </p:nvSpPr>
        <p:spPr>
          <a:xfrm>
            <a:off x="728662" y="4162425"/>
            <a:ext cx="7686675" cy="646331"/>
          </a:xfrm>
          <a:prstGeom prst="rect">
            <a:avLst/>
          </a:prstGeom>
          <a:noFill/>
        </p:spPr>
        <p:txBody>
          <a:bodyPr wrap="square" rtlCol="0">
            <a:spAutoFit/>
          </a:bodyPr>
          <a:lstStyle/>
          <a:p>
            <a:pPr algn="ctr"/>
            <a:r>
              <a:rPr lang="en-US" sz="3600" dirty="0"/>
              <a:t>Why does Barak ask Deborah to go?</a:t>
            </a:r>
          </a:p>
        </p:txBody>
      </p:sp>
    </p:spTree>
    <p:extLst>
      <p:ext uri="{BB962C8B-B14F-4D97-AF65-F5344CB8AC3E}">
        <p14:creationId xmlns:p14="http://schemas.microsoft.com/office/powerpoint/2010/main" val="278912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g653428fdd7_0_0"/>
          <p:cNvSpPr txBox="1">
            <a:spLocks noGrp="1"/>
          </p:cNvSpPr>
          <p:nvPr>
            <p:ph type="body" idx="4294967295"/>
          </p:nvPr>
        </p:nvSpPr>
        <p:spPr>
          <a:xfrm>
            <a:off x="457200" y="280987"/>
            <a:ext cx="8229600" cy="4605338"/>
          </a:xfrm>
          <a:prstGeom prst="rect">
            <a:avLst/>
          </a:prstGeom>
          <a:solidFill>
            <a:srgbClr val="000000"/>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solidFill>
                  <a:srgbClr val="FFFFFF"/>
                </a:solidFill>
                <a:highlight>
                  <a:srgbClr val="000000"/>
                </a:highlight>
              </a:rPr>
              <a:t>Barak said to her, “If you will go with me, I will go; but if you will not go with me, I will not go.” </a:t>
            </a:r>
            <a:r>
              <a:rPr lang="en-US" sz="1800" b="1" dirty="0">
                <a:solidFill>
                  <a:srgbClr val="FFFFFF"/>
                </a:solidFill>
                <a:highlight>
                  <a:srgbClr val="000000"/>
                </a:highlight>
              </a:rPr>
              <a:t> </a:t>
            </a:r>
            <a:r>
              <a:rPr lang="en-US" sz="1800" dirty="0">
                <a:solidFill>
                  <a:srgbClr val="FFFFFF"/>
                </a:solidFill>
                <a:highlight>
                  <a:srgbClr val="000000"/>
                </a:highlight>
              </a:rPr>
              <a:t>And she said, “I will surely go with you…”     Judges 4:8-9</a:t>
            </a:r>
            <a:endParaRPr sz="1800" dirty="0">
              <a:solidFill>
                <a:srgbClr val="FFFFFF"/>
              </a:solidFill>
              <a:highlight>
                <a:srgbClr val="000000"/>
              </a:highlight>
            </a:endParaRPr>
          </a:p>
          <a:p>
            <a:pPr marL="0" lvl="0" indent="0" algn="l" rtl="0">
              <a:lnSpc>
                <a:spcPct val="150000"/>
              </a:lnSpc>
              <a:spcBef>
                <a:spcPts val="0"/>
              </a:spcBef>
              <a:spcAft>
                <a:spcPts val="0"/>
              </a:spcAft>
              <a:buNone/>
            </a:pPr>
            <a:endParaRPr sz="1800" dirty="0">
              <a:solidFill>
                <a:srgbClr val="FFFFFF"/>
              </a:solidFill>
              <a:highlight>
                <a:srgbClr val="000000"/>
              </a:highlight>
            </a:endParaRPr>
          </a:p>
          <a:p>
            <a:pPr marL="0" lvl="0" indent="0" algn="l" rtl="0">
              <a:lnSpc>
                <a:spcPct val="115000"/>
              </a:lnSpc>
              <a:spcBef>
                <a:spcPts val="800"/>
              </a:spcBef>
              <a:spcAft>
                <a:spcPts val="0"/>
              </a:spcAft>
              <a:buNone/>
            </a:pPr>
            <a:r>
              <a:rPr lang="en-US" sz="1800" dirty="0">
                <a:solidFill>
                  <a:srgbClr val="FFFFFF"/>
                </a:solidFill>
                <a:highlight>
                  <a:srgbClr val="000000"/>
                </a:highlight>
              </a:rPr>
              <a:t>The Lord said to Moses, “...Go up to a land flowing with milk and honey; but I will not go up among you, or I would consume you on the way, for you are a stiff-necked people.” … And Moses said to him, “If your presence will not go, do not carry us up from here. For how shall it be known that I have found favor in your sight, I and your people, unless you go with us?    Exodus 33:3-16</a:t>
            </a:r>
            <a:endParaRPr sz="1800" dirty="0">
              <a:solidFill>
                <a:srgbClr val="FFFFFF"/>
              </a:solidFill>
              <a:highlight>
                <a:srgbClr val="000000"/>
              </a:highlight>
            </a:endParaRPr>
          </a:p>
          <a:p>
            <a:pPr marL="0" lvl="0" indent="0" algn="l" rtl="0">
              <a:lnSpc>
                <a:spcPct val="115000"/>
              </a:lnSpc>
              <a:spcBef>
                <a:spcPts val="800"/>
              </a:spcBef>
              <a:spcAft>
                <a:spcPts val="0"/>
              </a:spcAft>
              <a:buNone/>
            </a:pPr>
            <a:endParaRPr sz="1800" dirty="0">
              <a:solidFill>
                <a:srgbClr val="FFFFFF"/>
              </a:solidFill>
              <a:highlight>
                <a:srgbClr val="000000"/>
              </a:highlight>
            </a:endParaRPr>
          </a:p>
          <a:p>
            <a:pPr marL="0" lvl="0" indent="0" algn="l" rtl="0">
              <a:lnSpc>
                <a:spcPct val="115000"/>
              </a:lnSpc>
              <a:spcBef>
                <a:spcPts val="800"/>
              </a:spcBef>
              <a:spcAft>
                <a:spcPts val="0"/>
              </a:spcAft>
              <a:buNone/>
            </a:pPr>
            <a:r>
              <a:rPr lang="en-US" sz="1800" dirty="0">
                <a:solidFill>
                  <a:srgbClr val="FFFFFF"/>
                </a:solidFill>
                <a:highlight>
                  <a:srgbClr val="000000"/>
                </a:highlight>
              </a:rPr>
              <a:t>When the troops came to the camp, the elders of Israel said, “Why has the Lord put us to rout today before the Philistines? Let us bring the ark of the covenant of the Lord here from Shiloh, so that he may come among us and save us from the power of our enemies.”    1 Samuel 4:3</a:t>
            </a:r>
            <a:endParaRPr sz="1800" dirty="0">
              <a:solidFill>
                <a:srgbClr val="FFFFFF"/>
              </a:solidFill>
              <a:highlight>
                <a:srgbClr val="000000"/>
              </a:highlight>
            </a:endParaRPr>
          </a:p>
          <a:p>
            <a:pPr marL="0" lvl="0" indent="0" algn="l" rtl="0">
              <a:lnSpc>
                <a:spcPct val="150000"/>
              </a:lnSpc>
              <a:spcBef>
                <a:spcPts val="800"/>
              </a:spcBef>
              <a:spcAft>
                <a:spcPts val="0"/>
              </a:spcAft>
              <a:buClr>
                <a:schemeClr val="dk1"/>
              </a:buClr>
              <a:buSzPts val="1100"/>
              <a:buFont typeface="Arial"/>
              <a:buNone/>
            </a:pPr>
            <a:endParaRPr sz="1600" dirty="0">
              <a:solidFill>
                <a:srgbClr val="FFFFFF"/>
              </a:solidFill>
              <a:highlight>
                <a:srgbClr val="000000"/>
              </a:highlight>
              <a:latin typeface="Verdana"/>
              <a:ea typeface="Verdana"/>
              <a:cs typeface="Verdana"/>
              <a:sym typeface="Verdana"/>
            </a:endParaRPr>
          </a:p>
          <a:p>
            <a:pPr marL="0" lvl="0" indent="0" algn="l" rtl="0">
              <a:lnSpc>
                <a:spcPct val="115000"/>
              </a:lnSpc>
              <a:spcBef>
                <a:spcPts val="800"/>
              </a:spcBef>
              <a:spcAft>
                <a:spcPts val="0"/>
              </a:spcAft>
              <a:buClr>
                <a:schemeClr val="dk1"/>
              </a:buClr>
              <a:buSzPts val="1100"/>
              <a:buFont typeface="Arial"/>
              <a:buNone/>
            </a:pPr>
            <a:endParaRPr sz="1400" dirty="0">
              <a:solidFill>
                <a:schemeClr val="dk1"/>
              </a:solidFill>
              <a:highlight>
                <a:srgbClr val="BADCFB"/>
              </a:highlight>
              <a:latin typeface="Arial"/>
              <a:ea typeface="Arial"/>
              <a:cs typeface="Arial"/>
              <a:sym typeface="Arial"/>
            </a:endParaRPr>
          </a:p>
          <a:p>
            <a:pPr marL="0" lvl="0" indent="0" algn="l" rtl="0">
              <a:spcBef>
                <a:spcPts val="0"/>
              </a:spcBef>
              <a:spcAft>
                <a:spcPts val="0"/>
              </a:spcAft>
              <a:buNone/>
            </a:pPr>
            <a:endParaRPr sz="1600" dirty="0">
              <a:solidFill>
                <a:srgbClr val="FFFFFF"/>
              </a:solidFill>
              <a:highlight>
                <a:srgbClr val="000000"/>
              </a:highlight>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animEffect transition="in" filter="fade">
                                      <p:cBhvr>
                                        <p:cTn id="7" dur="1000"/>
                                        <p:tgtEl>
                                          <p:spTgt spid="3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xEl>
                                              <p:pRg st="2" end="2"/>
                                            </p:txEl>
                                          </p:spTgt>
                                        </p:tgtEl>
                                        <p:attrNameLst>
                                          <p:attrName>style.visibility</p:attrName>
                                        </p:attrNameLst>
                                      </p:cBhvr>
                                      <p:to>
                                        <p:strVal val="visible"/>
                                      </p:to>
                                    </p:set>
                                    <p:animEffect transition="in" filter="fade">
                                      <p:cBhvr>
                                        <p:cTn id="12" dur="1000"/>
                                        <p:tgtEl>
                                          <p:spTgt spid="30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4">
                                            <p:txEl>
                                              <p:pRg st="4" end="4"/>
                                            </p:txEl>
                                          </p:spTgt>
                                        </p:tgtEl>
                                        <p:attrNameLst>
                                          <p:attrName>style.visibility</p:attrName>
                                        </p:attrNameLst>
                                      </p:cBhvr>
                                      <p:to>
                                        <p:strVal val="visible"/>
                                      </p:to>
                                    </p:set>
                                    <p:animEffect transition="in" filter="fade">
                                      <p:cBhvr>
                                        <p:cTn id="17" dur="1000"/>
                                        <p:tgtEl>
                                          <p:spTgt spid="3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1677DD-7ED9-0C15-2102-B67464697DBF}"/>
              </a:ext>
            </a:extLst>
          </p:cNvPr>
          <p:cNvSpPr txBox="1"/>
          <p:nvPr/>
        </p:nvSpPr>
        <p:spPr>
          <a:xfrm>
            <a:off x="561975" y="2248584"/>
            <a:ext cx="8020050" cy="646331"/>
          </a:xfrm>
          <a:prstGeom prst="rect">
            <a:avLst/>
          </a:prstGeom>
          <a:noFill/>
        </p:spPr>
        <p:txBody>
          <a:bodyPr wrap="square" rtlCol="0">
            <a:spAutoFit/>
          </a:bodyPr>
          <a:lstStyle/>
          <a:p>
            <a:pPr algn="ctr"/>
            <a:r>
              <a:rPr lang="en-US" sz="3600" dirty="0"/>
              <a:t>Deborah is a sign of God’s presence.</a:t>
            </a:r>
          </a:p>
        </p:txBody>
      </p:sp>
    </p:spTree>
    <p:extLst>
      <p:ext uri="{BB962C8B-B14F-4D97-AF65-F5344CB8AC3E}">
        <p14:creationId xmlns:p14="http://schemas.microsoft.com/office/powerpoint/2010/main" val="117057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709702"/>
            <a:ext cx="7686675" cy="3724096"/>
          </a:xfrm>
          <a:prstGeom prst="rect">
            <a:avLst/>
          </a:prstGeom>
          <a:noFill/>
        </p:spPr>
        <p:txBody>
          <a:bodyPr wrap="square" rtlCol="0">
            <a:spAutoFit/>
          </a:bodyPr>
          <a:lstStyle/>
          <a:p>
            <a:r>
              <a:rPr lang="en-US" sz="2400" dirty="0"/>
              <a:t>Now Sisera had fled away on foot to the tent of Jael wife of Heber the Kenite; for there was peace between King </a:t>
            </a:r>
            <a:r>
              <a:rPr lang="en-US" sz="2400" dirty="0" err="1"/>
              <a:t>Jabin</a:t>
            </a:r>
            <a:r>
              <a:rPr lang="en-US" sz="2400" dirty="0"/>
              <a:t> of Hazor and the clan of Heber the Kenite. Jael came out to meet Sisera, and said to him, “Turn aside, my lord, turn aside to me; have no fear.” So he turned aside to her into the tent, and she covered him with a rug. Then he said to her, “Please give me a little water to drink; for I am thirsty.” So she opened a skin of milk and gave him a drink and covered him. </a:t>
            </a:r>
          </a:p>
          <a:p>
            <a:pPr algn="r"/>
            <a:r>
              <a:rPr lang="en-US" sz="2000" dirty="0" err="1"/>
              <a:t>Judg</a:t>
            </a:r>
            <a:r>
              <a:rPr lang="en-US" sz="2000" dirty="0"/>
              <a:t> 4:17–19</a:t>
            </a:r>
            <a:endParaRPr lang="en-US" sz="2400" dirty="0"/>
          </a:p>
        </p:txBody>
      </p:sp>
    </p:spTree>
    <p:extLst>
      <p:ext uri="{BB962C8B-B14F-4D97-AF65-F5344CB8AC3E}">
        <p14:creationId xmlns:p14="http://schemas.microsoft.com/office/powerpoint/2010/main" val="41746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60A82-D772-E3CC-B3EC-AD1CD35D8301}"/>
              </a:ext>
            </a:extLst>
          </p:cNvPr>
          <p:cNvSpPr txBox="1"/>
          <p:nvPr/>
        </p:nvSpPr>
        <p:spPr>
          <a:xfrm>
            <a:off x="728662" y="340370"/>
            <a:ext cx="7686675" cy="4462760"/>
          </a:xfrm>
          <a:prstGeom prst="rect">
            <a:avLst/>
          </a:prstGeom>
          <a:noFill/>
        </p:spPr>
        <p:txBody>
          <a:bodyPr wrap="square" rtlCol="0">
            <a:spAutoFit/>
          </a:bodyPr>
          <a:lstStyle/>
          <a:p>
            <a:r>
              <a:rPr lang="en-US" sz="2400" dirty="0"/>
              <a:t>He said to her, “Stand at the entrance of the tent, and if anybody comes and asks you, ‘Is anyone here?’ say, ‘No.’” But Jael wife of Heber took a tent peg, and took a hammer in her hand, and went softly to him and drove the peg into his temple, until it went down into the ground—he was lying fast asleep from weariness—and he died. Then, as Barak came in pursuit of Sisera, Jael went out to meet him, and said to him, “Come, and I will show you the man whom you are seeking.” So he went into her tent; and there was Sisera lying dead, with the tent peg in his temple.</a:t>
            </a:r>
          </a:p>
          <a:p>
            <a:r>
              <a:rPr lang="en-US" sz="2400" dirty="0"/>
              <a:t> </a:t>
            </a:r>
          </a:p>
          <a:p>
            <a:pPr algn="r"/>
            <a:r>
              <a:rPr lang="en-US" sz="2000" dirty="0" err="1"/>
              <a:t>Judg</a:t>
            </a:r>
            <a:r>
              <a:rPr lang="en-US" sz="2000" dirty="0"/>
              <a:t> 4:20–22</a:t>
            </a:r>
            <a:endParaRPr lang="en-US" sz="2400" dirty="0"/>
          </a:p>
        </p:txBody>
      </p:sp>
    </p:spTree>
    <p:extLst>
      <p:ext uri="{BB962C8B-B14F-4D97-AF65-F5344CB8AC3E}">
        <p14:creationId xmlns:p14="http://schemas.microsoft.com/office/powerpoint/2010/main" val="3131041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1677DD-7ED9-0C15-2102-B67464697DBF}"/>
              </a:ext>
            </a:extLst>
          </p:cNvPr>
          <p:cNvSpPr txBox="1"/>
          <p:nvPr/>
        </p:nvSpPr>
        <p:spPr>
          <a:xfrm>
            <a:off x="561975" y="1057096"/>
            <a:ext cx="8020050" cy="1200329"/>
          </a:xfrm>
          <a:prstGeom prst="rect">
            <a:avLst/>
          </a:prstGeom>
          <a:noFill/>
        </p:spPr>
        <p:txBody>
          <a:bodyPr wrap="square" rtlCol="0">
            <a:spAutoFit/>
          </a:bodyPr>
          <a:lstStyle/>
          <a:p>
            <a:pPr algn="ctr"/>
            <a:r>
              <a:rPr lang="en-US" sz="3600" dirty="0"/>
              <a:t>There was an alliance between</a:t>
            </a:r>
          </a:p>
          <a:p>
            <a:pPr algn="ctr"/>
            <a:r>
              <a:rPr lang="en-US" sz="3600" dirty="0"/>
              <a:t>Heber the Kenite’s clan and King </a:t>
            </a:r>
            <a:r>
              <a:rPr lang="en-US" sz="3600" dirty="0" err="1"/>
              <a:t>Jabin</a:t>
            </a:r>
            <a:r>
              <a:rPr lang="en-US" sz="3600" dirty="0"/>
              <a:t>.</a:t>
            </a:r>
          </a:p>
        </p:txBody>
      </p:sp>
      <p:sp>
        <p:nvSpPr>
          <p:cNvPr id="3" name="TextBox 2">
            <a:extLst>
              <a:ext uri="{FF2B5EF4-FFF2-40B4-BE49-F238E27FC236}">
                <a16:creationId xmlns:a16="http://schemas.microsoft.com/office/drawing/2014/main" id="{4841DB5D-35C0-3C27-6FEB-2F6B37398282}"/>
              </a:ext>
            </a:extLst>
          </p:cNvPr>
          <p:cNvSpPr txBox="1"/>
          <p:nvPr/>
        </p:nvSpPr>
        <p:spPr>
          <a:xfrm>
            <a:off x="561975" y="2886075"/>
            <a:ext cx="8020050" cy="1200329"/>
          </a:xfrm>
          <a:prstGeom prst="rect">
            <a:avLst/>
          </a:prstGeom>
          <a:noFill/>
        </p:spPr>
        <p:txBody>
          <a:bodyPr wrap="square" rtlCol="0">
            <a:spAutoFit/>
          </a:bodyPr>
          <a:lstStyle/>
          <a:p>
            <a:pPr algn="ctr"/>
            <a:r>
              <a:rPr lang="en-US" sz="3600" dirty="0"/>
              <a:t>How can </a:t>
            </a:r>
            <a:r>
              <a:rPr lang="en-US" sz="3600" dirty="0" err="1"/>
              <a:t>Ja’el</a:t>
            </a:r>
            <a:r>
              <a:rPr lang="en-US" sz="3600" dirty="0"/>
              <a:t> justify her actions </a:t>
            </a:r>
          </a:p>
          <a:p>
            <a:pPr algn="ctr"/>
            <a:r>
              <a:rPr lang="en-US" sz="3600" dirty="0"/>
              <a:t>to her husband and the clan?</a:t>
            </a:r>
          </a:p>
        </p:txBody>
      </p:sp>
    </p:spTree>
    <p:extLst>
      <p:ext uri="{BB962C8B-B14F-4D97-AF65-F5344CB8AC3E}">
        <p14:creationId xmlns:p14="http://schemas.microsoft.com/office/powerpoint/2010/main" val="2829137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2AD9C-E56C-CCEB-82AF-F370A8630630}"/>
              </a:ext>
            </a:extLst>
          </p:cNvPr>
          <p:cNvSpPr>
            <a:spLocks noGrp="1"/>
          </p:cNvSpPr>
          <p:nvPr>
            <p:ph type="title"/>
          </p:nvPr>
        </p:nvSpPr>
        <p:spPr/>
        <p:txBody>
          <a:bodyPr/>
          <a:lstStyle/>
          <a:p>
            <a:r>
              <a:rPr lang="en-US" dirty="0"/>
              <a:t>Possible Justification</a:t>
            </a:r>
          </a:p>
        </p:txBody>
      </p:sp>
      <p:sp>
        <p:nvSpPr>
          <p:cNvPr id="3" name="Content Placeholder 2">
            <a:extLst>
              <a:ext uri="{FF2B5EF4-FFF2-40B4-BE49-F238E27FC236}">
                <a16:creationId xmlns:a16="http://schemas.microsoft.com/office/drawing/2014/main" id="{1010E4EB-C115-B18A-B381-01D4002727C1}"/>
              </a:ext>
            </a:extLst>
          </p:cNvPr>
          <p:cNvSpPr>
            <a:spLocks noGrp="1"/>
          </p:cNvSpPr>
          <p:nvPr>
            <p:ph idx="1"/>
          </p:nvPr>
        </p:nvSpPr>
        <p:spPr/>
        <p:txBody>
          <a:bodyPr>
            <a:normAutofit/>
          </a:bodyPr>
          <a:lstStyle/>
          <a:p>
            <a:r>
              <a:rPr lang="en-US" dirty="0" err="1"/>
              <a:t>Ja’el</a:t>
            </a:r>
            <a:r>
              <a:rPr lang="en-US" dirty="0"/>
              <a:t> saw that </a:t>
            </a:r>
            <a:r>
              <a:rPr lang="en-US" dirty="0" err="1"/>
              <a:t>Jabin</a:t>
            </a:r>
            <a:r>
              <a:rPr lang="en-US" dirty="0"/>
              <a:t>/Sisera were defeated.</a:t>
            </a:r>
          </a:p>
          <a:p>
            <a:r>
              <a:rPr lang="en-US" dirty="0"/>
              <a:t>The clan was at risk: guilt by association.</a:t>
            </a:r>
          </a:p>
          <a:p>
            <a:r>
              <a:rPr lang="en-US" dirty="0"/>
              <a:t>The Kenite clan needed a new alliance partner.</a:t>
            </a:r>
          </a:p>
          <a:p>
            <a:r>
              <a:rPr lang="en-US" dirty="0"/>
              <a:t>Ensuring the survival of the </a:t>
            </a:r>
            <a:r>
              <a:rPr lang="en-US" i="1" dirty="0"/>
              <a:t>Beit Av</a:t>
            </a:r>
            <a:r>
              <a:rPr lang="en-US" dirty="0"/>
              <a:t> and clan is also </a:t>
            </a:r>
            <a:r>
              <a:rPr lang="en-US" dirty="0" err="1"/>
              <a:t>Ja’el’s</a:t>
            </a:r>
            <a:r>
              <a:rPr lang="en-US" dirty="0"/>
              <a:t> responsibility.</a:t>
            </a:r>
          </a:p>
        </p:txBody>
      </p:sp>
    </p:spTree>
    <p:extLst>
      <p:ext uri="{BB962C8B-B14F-4D97-AF65-F5344CB8AC3E}">
        <p14:creationId xmlns:p14="http://schemas.microsoft.com/office/powerpoint/2010/main" val="191731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0" name="Google Shape;310;g653428fdd7_1_0"/>
          <p:cNvSpPr txBox="1">
            <a:spLocks noGrp="1"/>
          </p:cNvSpPr>
          <p:nvPr>
            <p:ph type="body" idx="4294967295"/>
          </p:nvPr>
        </p:nvSpPr>
        <p:spPr>
          <a:xfrm>
            <a:off x="457200" y="484187"/>
            <a:ext cx="8229600" cy="4175125"/>
          </a:xfrm>
          <a:prstGeom prst="rect">
            <a:avLst/>
          </a:prstGeom>
          <a:solidFill>
            <a:srgbClr val="000000"/>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dirty="0">
                <a:solidFill>
                  <a:srgbClr val="FFFFFF"/>
                </a:solidFill>
                <a:highlight>
                  <a:srgbClr val="000000"/>
                </a:highlight>
              </a:rPr>
              <a:t>And she said, “I will surely go with you; nevertheless, the road on which you are going will not lead to your glory, for the Lord will sell </a:t>
            </a:r>
            <a:r>
              <a:rPr lang="en-US" sz="1900" dirty="0" err="1">
                <a:solidFill>
                  <a:srgbClr val="FFFFFF"/>
                </a:solidFill>
                <a:highlight>
                  <a:srgbClr val="000000"/>
                </a:highlight>
              </a:rPr>
              <a:t>Sisera</a:t>
            </a:r>
            <a:r>
              <a:rPr lang="en-US" sz="1900" dirty="0">
                <a:solidFill>
                  <a:srgbClr val="FFFFFF"/>
                </a:solidFill>
                <a:highlight>
                  <a:srgbClr val="000000"/>
                </a:highlight>
              </a:rPr>
              <a:t> into the hand of a woman.”</a:t>
            </a:r>
          </a:p>
          <a:p>
            <a:pPr marL="0" lvl="0" indent="0" algn="r" rtl="0">
              <a:spcBef>
                <a:spcPts val="0"/>
              </a:spcBef>
              <a:spcAft>
                <a:spcPts val="0"/>
              </a:spcAft>
              <a:buNone/>
            </a:pPr>
            <a:r>
              <a:rPr lang="en-US" sz="1900" dirty="0">
                <a:solidFill>
                  <a:srgbClr val="FFFFFF"/>
                </a:solidFill>
                <a:highlight>
                  <a:srgbClr val="000000"/>
                </a:highlight>
              </a:rPr>
              <a:t>-Judges 4:9                            </a:t>
            </a:r>
            <a:endParaRPr sz="1900" dirty="0">
              <a:solidFill>
                <a:srgbClr val="FFFFFF"/>
              </a:solidFill>
              <a:highlight>
                <a:srgbClr val="000000"/>
              </a:highlight>
            </a:endParaRPr>
          </a:p>
          <a:p>
            <a:pPr marL="0" lvl="0" indent="0" algn="l" rtl="0">
              <a:spcBef>
                <a:spcPts val="0"/>
              </a:spcBef>
              <a:spcAft>
                <a:spcPts val="0"/>
              </a:spcAft>
              <a:buNone/>
            </a:pPr>
            <a:endParaRPr sz="1900" dirty="0">
              <a:solidFill>
                <a:srgbClr val="FFFFFF"/>
              </a:solidFill>
              <a:highlight>
                <a:srgbClr val="000000"/>
              </a:highlight>
            </a:endParaRPr>
          </a:p>
          <a:p>
            <a:pPr marL="0" lvl="0" indent="0" algn="l" rtl="0">
              <a:spcBef>
                <a:spcPts val="0"/>
              </a:spcBef>
              <a:spcAft>
                <a:spcPts val="0"/>
              </a:spcAft>
              <a:buNone/>
            </a:pPr>
            <a:r>
              <a:rPr lang="en-US" sz="1900" dirty="0">
                <a:solidFill>
                  <a:srgbClr val="FFFFFF"/>
                </a:solidFill>
                <a:highlight>
                  <a:srgbClr val="000000"/>
                </a:highlight>
              </a:rPr>
              <a:t>The Lord said, “I will be with you; and this shall be the sign for you that it is I who sent you: when you have brought the people out of Egypt, you shall worship God on this mountain.”</a:t>
            </a:r>
          </a:p>
          <a:p>
            <a:pPr marL="0" lvl="0" indent="0" algn="r" rtl="0">
              <a:spcBef>
                <a:spcPts val="0"/>
              </a:spcBef>
              <a:spcAft>
                <a:spcPts val="0"/>
              </a:spcAft>
              <a:buNone/>
            </a:pPr>
            <a:r>
              <a:rPr lang="en-US" sz="1900" dirty="0">
                <a:solidFill>
                  <a:srgbClr val="FFFFFF"/>
                </a:solidFill>
                <a:highlight>
                  <a:srgbClr val="000000"/>
                </a:highlight>
              </a:rPr>
              <a:t>-Exodus 3:12</a:t>
            </a:r>
            <a:endParaRPr sz="1900" dirty="0">
              <a:solidFill>
                <a:srgbClr val="FFFFFF"/>
              </a:solidFill>
              <a:highlight>
                <a:srgbClr val="000000"/>
              </a:highlight>
            </a:endParaRPr>
          </a:p>
          <a:p>
            <a:pPr marL="0" lvl="0" indent="0" algn="l" rtl="0">
              <a:spcBef>
                <a:spcPts val="0"/>
              </a:spcBef>
              <a:spcAft>
                <a:spcPts val="0"/>
              </a:spcAft>
              <a:buNone/>
            </a:pPr>
            <a:endParaRPr sz="1900" dirty="0">
              <a:solidFill>
                <a:srgbClr val="FFFFFF"/>
              </a:solidFill>
              <a:highlight>
                <a:srgbClr val="000000"/>
              </a:highlight>
            </a:endParaRPr>
          </a:p>
          <a:p>
            <a:pPr marL="0" lvl="0" indent="0" algn="l" rtl="0">
              <a:spcBef>
                <a:spcPts val="0"/>
              </a:spcBef>
              <a:spcAft>
                <a:spcPts val="0"/>
              </a:spcAft>
              <a:buNone/>
            </a:pPr>
            <a:r>
              <a:rPr lang="en-US" sz="1900" dirty="0">
                <a:solidFill>
                  <a:srgbClr val="FFFFFF"/>
                </a:solidFill>
                <a:highlight>
                  <a:srgbClr val="000000"/>
                </a:highlight>
              </a:rPr>
              <a:t>Thus Ezekiel shall be a sign to you; you shall do just as he has done. When this comes, then you shall know that I am the Lord God.							</a:t>
            </a:r>
          </a:p>
          <a:p>
            <a:pPr marL="0" lvl="0" indent="0" algn="r" rtl="0">
              <a:spcBef>
                <a:spcPts val="0"/>
              </a:spcBef>
              <a:spcAft>
                <a:spcPts val="0"/>
              </a:spcAft>
              <a:buNone/>
            </a:pPr>
            <a:r>
              <a:rPr lang="en-US" sz="1900" dirty="0">
                <a:solidFill>
                  <a:srgbClr val="FFFFFF"/>
                </a:solidFill>
                <a:highlight>
                  <a:srgbClr val="000000"/>
                </a:highlight>
              </a:rPr>
              <a:t>-Ezekiel 24:24</a:t>
            </a:r>
            <a:endParaRPr sz="1900" dirty="0">
              <a:solidFill>
                <a:srgbClr val="FFFFFF"/>
              </a:solidFill>
              <a:highlight>
                <a:srgbClr val="000000"/>
              </a:highlight>
            </a:endParaRPr>
          </a:p>
          <a:p>
            <a:pPr marL="0" lvl="0" indent="0" algn="l" rtl="0">
              <a:spcBef>
                <a:spcPts val="0"/>
              </a:spcBef>
              <a:spcAft>
                <a:spcPts val="0"/>
              </a:spcAft>
              <a:buNone/>
            </a:pPr>
            <a:endParaRPr sz="1800" dirty="0">
              <a:solidFill>
                <a:srgbClr val="FFFFFF"/>
              </a:solidFill>
              <a:highlight>
                <a:srgbClr val="000000"/>
              </a:high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xEl>
                                              <p:pRg st="0" end="0"/>
                                            </p:txEl>
                                          </p:spTgt>
                                        </p:tgtEl>
                                        <p:attrNameLst>
                                          <p:attrName>style.visibility</p:attrName>
                                        </p:attrNameLst>
                                      </p:cBhvr>
                                      <p:to>
                                        <p:strVal val="visible"/>
                                      </p:to>
                                    </p:set>
                                    <p:animEffect transition="in" filter="fade">
                                      <p:cBhvr>
                                        <p:cTn id="7" dur="1000"/>
                                        <p:tgtEl>
                                          <p:spTgt spid="3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0">
                                            <p:txEl>
                                              <p:pRg st="1" end="1"/>
                                            </p:txEl>
                                          </p:spTgt>
                                        </p:tgtEl>
                                        <p:attrNameLst>
                                          <p:attrName>style.visibility</p:attrName>
                                        </p:attrNameLst>
                                      </p:cBhvr>
                                      <p:to>
                                        <p:strVal val="visible"/>
                                      </p:to>
                                    </p:set>
                                    <p:animEffect transition="in" filter="fade">
                                      <p:cBhvr>
                                        <p:cTn id="10" dur="1000"/>
                                        <p:tgtEl>
                                          <p:spTgt spid="3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0">
                                            <p:txEl>
                                              <p:pRg st="3" end="3"/>
                                            </p:txEl>
                                          </p:spTgt>
                                        </p:tgtEl>
                                        <p:attrNameLst>
                                          <p:attrName>style.visibility</p:attrName>
                                        </p:attrNameLst>
                                      </p:cBhvr>
                                      <p:to>
                                        <p:strVal val="visible"/>
                                      </p:to>
                                    </p:set>
                                    <p:animEffect transition="in" filter="fade">
                                      <p:cBhvr>
                                        <p:cTn id="15" dur="1000"/>
                                        <p:tgtEl>
                                          <p:spTgt spid="310">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10">
                                            <p:txEl>
                                              <p:pRg st="4" end="4"/>
                                            </p:txEl>
                                          </p:spTgt>
                                        </p:tgtEl>
                                        <p:attrNameLst>
                                          <p:attrName>style.visibility</p:attrName>
                                        </p:attrNameLst>
                                      </p:cBhvr>
                                      <p:to>
                                        <p:strVal val="visible"/>
                                      </p:to>
                                    </p:set>
                                    <p:animEffect transition="in" filter="fade">
                                      <p:cBhvr>
                                        <p:cTn id="18" dur="1000"/>
                                        <p:tgtEl>
                                          <p:spTgt spid="31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0">
                                            <p:txEl>
                                              <p:pRg st="6" end="6"/>
                                            </p:txEl>
                                          </p:spTgt>
                                        </p:tgtEl>
                                        <p:attrNameLst>
                                          <p:attrName>style.visibility</p:attrName>
                                        </p:attrNameLst>
                                      </p:cBhvr>
                                      <p:to>
                                        <p:strVal val="visible"/>
                                      </p:to>
                                    </p:set>
                                    <p:animEffect transition="in" filter="fade">
                                      <p:cBhvr>
                                        <p:cTn id="23" dur="1000"/>
                                        <p:tgtEl>
                                          <p:spTgt spid="310">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10">
                                            <p:txEl>
                                              <p:pRg st="7" end="7"/>
                                            </p:txEl>
                                          </p:spTgt>
                                        </p:tgtEl>
                                        <p:attrNameLst>
                                          <p:attrName>style.visibility</p:attrName>
                                        </p:attrNameLst>
                                      </p:cBhvr>
                                      <p:to>
                                        <p:strVal val="visible"/>
                                      </p:to>
                                    </p:set>
                                    <p:animEffect transition="in" filter="fade">
                                      <p:cBhvr>
                                        <p:cTn id="26" dur="1000"/>
                                        <p:tgtEl>
                                          <p:spTgt spid="3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0E64-3314-514B-E5B9-5BDD1C91E0F5}"/>
              </a:ext>
            </a:extLst>
          </p:cNvPr>
          <p:cNvSpPr>
            <a:spLocks noGrp="1"/>
          </p:cNvSpPr>
          <p:nvPr>
            <p:ph type="title"/>
          </p:nvPr>
        </p:nvSpPr>
        <p:spPr/>
        <p:txBody>
          <a:bodyPr/>
          <a:lstStyle/>
          <a:p>
            <a:r>
              <a:rPr lang="en-US" dirty="0" err="1"/>
              <a:t>www.SteppingIntoTheJordan.com</a:t>
            </a:r>
            <a:endParaRPr lang="en-US" dirty="0"/>
          </a:p>
        </p:txBody>
      </p:sp>
      <p:pic>
        <p:nvPicPr>
          <p:cNvPr id="3" name="Picture 2">
            <a:extLst>
              <a:ext uri="{FF2B5EF4-FFF2-40B4-BE49-F238E27FC236}">
                <a16:creationId xmlns:a16="http://schemas.microsoft.com/office/drawing/2014/main" id="{694A2805-2932-6E43-0066-D49D94A297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23975" y="1108354"/>
            <a:ext cx="6496050" cy="3829167"/>
          </a:xfrm>
          <a:prstGeom prst="rect">
            <a:avLst/>
          </a:prstGeom>
        </p:spPr>
      </p:pic>
    </p:spTree>
    <p:extLst>
      <p:ext uri="{BB962C8B-B14F-4D97-AF65-F5344CB8AC3E}">
        <p14:creationId xmlns:p14="http://schemas.microsoft.com/office/powerpoint/2010/main" val="147146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1677DD-7ED9-0C15-2102-B67464697DBF}"/>
              </a:ext>
            </a:extLst>
          </p:cNvPr>
          <p:cNvSpPr txBox="1"/>
          <p:nvPr/>
        </p:nvSpPr>
        <p:spPr>
          <a:xfrm>
            <a:off x="561975" y="2248584"/>
            <a:ext cx="8020050" cy="646331"/>
          </a:xfrm>
          <a:prstGeom prst="rect">
            <a:avLst/>
          </a:prstGeom>
          <a:noFill/>
        </p:spPr>
        <p:txBody>
          <a:bodyPr wrap="square" rtlCol="0">
            <a:spAutoFit/>
          </a:bodyPr>
          <a:lstStyle/>
          <a:p>
            <a:pPr algn="ctr"/>
            <a:r>
              <a:rPr lang="en-US" sz="3600" dirty="0" err="1"/>
              <a:t>Ja’el</a:t>
            </a:r>
            <a:r>
              <a:rPr lang="en-US" sz="3600" dirty="0"/>
              <a:t> is a sign of God’s faithfulness.</a:t>
            </a:r>
          </a:p>
        </p:txBody>
      </p:sp>
    </p:spTree>
    <p:extLst>
      <p:ext uri="{BB962C8B-B14F-4D97-AF65-F5344CB8AC3E}">
        <p14:creationId xmlns:p14="http://schemas.microsoft.com/office/powerpoint/2010/main" val="1902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653428fdd7_1_1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Calibri"/>
              <a:buNone/>
            </a:pPr>
            <a:r>
              <a:rPr lang="en-US" dirty="0"/>
              <a:t>Summary</a:t>
            </a:r>
            <a:endParaRPr dirty="0"/>
          </a:p>
        </p:txBody>
      </p:sp>
      <p:sp>
        <p:nvSpPr>
          <p:cNvPr id="316" name="Google Shape;316;g653428fdd7_1_11"/>
          <p:cNvSpPr txBox="1">
            <a:spLocks noGrp="1"/>
          </p:cNvSpPr>
          <p:nvPr>
            <p:ph type="body" idx="1"/>
          </p:nvPr>
        </p:nvSpPr>
        <p:spPr>
          <a:xfrm>
            <a:off x="457200" y="958600"/>
            <a:ext cx="8561400" cy="3784200"/>
          </a:xfrm>
          <a:prstGeom prst="rect">
            <a:avLst/>
          </a:prstGeom>
          <a:solidFill>
            <a:srgbClr val="000000"/>
          </a:solidFill>
          <a:ln>
            <a:noFill/>
          </a:ln>
        </p:spPr>
        <p:txBody>
          <a:bodyPr spcFirstLastPara="1" wrap="square" lIns="91425" tIns="45700" rIns="91425" bIns="45700" anchor="t" anchorCtr="0">
            <a:noAutofit/>
          </a:bodyPr>
          <a:lstStyle/>
          <a:p>
            <a:pPr marL="457200" lvl="0" indent="-368300" algn="l" rtl="0">
              <a:spcBef>
                <a:spcPts val="0"/>
              </a:spcBef>
              <a:spcAft>
                <a:spcPts val="0"/>
              </a:spcAft>
              <a:buClr>
                <a:srgbClr val="FFFFFF"/>
              </a:buClr>
              <a:buSzPts val="2200"/>
              <a:buChar char="•"/>
            </a:pPr>
            <a:r>
              <a:rPr lang="en-US" sz="2200" dirty="0">
                <a:solidFill>
                  <a:srgbClr val="FFFFFF"/>
                </a:solidFill>
                <a:highlight>
                  <a:srgbClr val="000000"/>
                </a:highlight>
              </a:rPr>
              <a:t>Deborah’s leadership is never critiqued.</a:t>
            </a:r>
          </a:p>
          <a:p>
            <a:pPr marL="457200" lvl="0" indent="-368300" algn="l" rtl="0">
              <a:spcBef>
                <a:spcPts val="0"/>
              </a:spcBef>
              <a:spcAft>
                <a:spcPts val="0"/>
              </a:spcAft>
              <a:buClr>
                <a:srgbClr val="FFFFFF"/>
              </a:buClr>
              <a:buSzPts val="2200"/>
              <a:buChar char="•"/>
            </a:pPr>
            <a:r>
              <a:rPr lang="en-US" sz="2200" dirty="0">
                <a:solidFill>
                  <a:srgbClr val="FFFFFF"/>
                </a:solidFill>
                <a:highlight>
                  <a:srgbClr val="000000"/>
                </a:highlight>
              </a:rPr>
              <a:t>Barak continues to rely on Deborah to relay God’s words.</a:t>
            </a:r>
            <a:endParaRPr sz="2200" dirty="0">
              <a:solidFill>
                <a:srgbClr val="FFFFFF"/>
              </a:solidFill>
              <a:highlight>
                <a:srgbClr val="000000"/>
              </a:highlight>
            </a:endParaRPr>
          </a:p>
          <a:p>
            <a:pPr marL="457200" lvl="0" indent="-368300" algn="l" rtl="0">
              <a:spcBef>
                <a:spcPts val="0"/>
              </a:spcBef>
              <a:spcAft>
                <a:spcPts val="0"/>
              </a:spcAft>
              <a:buClr>
                <a:srgbClr val="FFFFFF"/>
              </a:buClr>
              <a:buSzPts val="2200"/>
              <a:buChar char="•"/>
            </a:pPr>
            <a:r>
              <a:rPr lang="en-US" sz="2200" dirty="0" err="1">
                <a:solidFill>
                  <a:srgbClr val="FFFFFF"/>
                </a:solidFill>
                <a:highlight>
                  <a:srgbClr val="000000"/>
                </a:highlight>
              </a:rPr>
              <a:t>Ja’el</a:t>
            </a:r>
            <a:r>
              <a:rPr lang="en-US" sz="2200" dirty="0">
                <a:solidFill>
                  <a:srgbClr val="FFFFFF"/>
                </a:solidFill>
                <a:highlight>
                  <a:srgbClr val="000000"/>
                </a:highlight>
              </a:rPr>
              <a:t> intervenes to protect her clan by ensnaring and killing Sisera.</a:t>
            </a:r>
            <a:br>
              <a:rPr lang="en-US" sz="2200" dirty="0">
                <a:solidFill>
                  <a:srgbClr val="FFFFFF"/>
                </a:solidFill>
                <a:highlight>
                  <a:srgbClr val="000000"/>
                </a:highlight>
              </a:rPr>
            </a:br>
            <a:r>
              <a:rPr lang="en-US" sz="2200" dirty="0">
                <a:solidFill>
                  <a:srgbClr val="FFFFFF"/>
                </a:solidFill>
                <a:highlight>
                  <a:srgbClr val="000000"/>
                </a:highlight>
              </a:rPr>
              <a:t>She is praised, not corrected. </a:t>
            </a:r>
            <a:endParaRPr sz="2200" dirty="0">
              <a:solidFill>
                <a:srgbClr val="FFFFFF"/>
              </a:solidFill>
              <a:highlight>
                <a:srgbClr val="000000"/>
              </a:highlight>
            </a:endParaRPr>
          </a:p>
          <a:p>
            <a:pPr marL="457200" lvl="0" indent="0" algn="l" rtl="0">
              <a:spcBef>
                <a:spcPts val="0"/>
              </a:spcBef>
              <a:spcAft>
                <a:spcPts val="0"/>
              </a:spcAft>
              <a:buNone/>
            </a:pPr>
            <a:endParaRPr sz="2200" dirty="0">
              <a:solidFill>
                <a:srgbClr val="FFFFFF"/>
              </a:solidFill>
              <a:highlight>
                <a:srgbClr val="000000"/>
              </a:highlight>
            </a:endParaRPr>
          </a:p>
          <a:p>
            <a:pPr marL="0" lvl="0" indent="0" algn="l" rtl="0">
              <a:spcBef>
                <a:spcPts val="0"/>
              </a:spcBef>
              <a:spcAft>
                <a:spcPts val="0"/>
              </a:spcAft>
              <a:buNone/>
            </a:pPr>
            <a:r>
              <a:rPr lang="en-US" sz="2200" dirty="0">
                <a:solidFill>
                  <a:srgbClr val="FFFFFF"/>
                </a:solidFill>
                <a:highlight>
                  <a:srgbClr val="000000"/>
                </a:highlight>
              </a:rPr>
              <a:t>“So on that day God subdued </a:t>
            </a:r>
            <a:r>
              <a:rPr lang="en-US" sz="2200" dirty="0" err="1">
                <a:solidFill>
                  <a:srgbClr val="FFFFFF"/>
                </a:solidFill>
                <a:highlight>
                  <a:srgbClr val="000000"/>
                </a:highlight>
              </a:rPr>
              <a:t>Jabin</a:t>
            </a:r>
            <a:r>
              <a:rPr lang="en-US" sz="2200" dirty="0">
                <a:solidFill>
                  <a:srgbClr val="FFFFFF"/>
                </a:solidFill>
                <a:highlight>
                  <a:srgbClr val="000000"/>
                </a:highlight>
              </a:rPr>
              <a:t> of Canaan before the Israelites…</a:t>
            </a:r>
            <a:endParaRPr sz="2200" dirty="0">
              <a:solidFill>
                <a:srgbClr val="FFFFFF"/>
              </a:solidFill>
              <a:highlight>
                <a:srgbClr val="000000"/>
              </a:highlight>
            </a:endParaRPr>
          </a:p>
          <a:p>
            <a:pPr marL="0" lvl="0" indent="0" algn="l" rtl="0">
              <a:spcBef>
                <a:spcPts val="0"/>
              </a:spcBef>
              <a:spcAft>
                <a:spcPts val="0"/>
              </a:spcAft>
              <a:buNone/>
            </a:pPr>
            <a:r>
              <a:rPr lang="en-US" sz="2200" dirty="0">
                <a:highlight>
                  <a:schemeClr val="dk1"/>
                </a:highlight>
              </a:rPr>
              <a:t>Then </a:t>
            </a:r>
            <a:r>
              <a:rPr lang="en-US" sz="2200" dirty="0">
                <a:solidFill>
                  <a:srgbClr val="FFFF00"/>
                </a:solidFill>
                <a:highlight>
                  <a:schemeClr val="dk1"/>
                </a:highlight>
              </a:rPr>
              <a:t>Deborah and Barak</a:t>
            </a:r>
            <a:r>
              <a:rPr lang="en-US" sz="2200" dirty="0">
                <a:highlight>
                  <a:schemeClr val="dk1"/>
                </a:highlight>
              </a:rPr>
              <a:t> son of </a:t>
            </a:r>
            <a:r>
              <a:rPr lang="en-US" sz="2200" dirty="0" err="1">
                <a:highlight>
                  <a:schemeClr val="dk1"/>
                </a:highlight>
              </a:rPr>
              <a:t>Abinoam</a:t>
            </a:r>
            <a:r>
              <a:rPr lang="en-US" sz="2200" dirty="0">
                <a:highlight>
                  <a:schemeClr val="dk1"/>
                </a:highlight>
              </a:rPr>
              <a:t> sang on that day….</a:t>
            </a:r>
            <a:r>
              <a:rPr lang="en-US" sz="2200" dirty="0">
                <a:solidFill>
                  <a:srgbClr val="FFFFFF"/>
                </a:solidFill>
                <a:highlight>
                  <a:srgbClr val="000000"/>
                </a:highlight>
              </a:rPr>
              <a:t>” </a:t>
            </a:r>
            <a:endParaRPr sz="2200" dirty="0">
              <a:solidFill>
                <a:srgbClr val="FFFFFF"/>
              </a:solidFill>
              <a:highlight>
                <a:srgbClr val="000000"/>
              </a:highlight>
            </a:endParaRPr>
          </a:p>
          <a:p>
            <a:pPr marL="5943600" lvl="0" indent="457200" algn="l" rtl="0">
              <a:spcBef>
                <a:spcPts val="0"/>
              </a:spcBef>
              <a:spcAft>
                <a:spcPts val="0"/>
              </a:spcAft>
              <a:buNone/>
            </a:pPr>
            <a:r>
              <a:rPr lang="en-US" sz="2200" dirty="0">
                <a:solidFill>
                  <a:srgbClr val="FFFFFF"/>
                </a:solidFill>
                <a:highlight>
                  <a:srgbClr val="000000"/>
                </a:highlight>
              </a:rPr>
              <a:t>-Judges 4:23-5:1</a:t>
            </a:r>
            <a:endParaRPr sz="2200" dirty="0">
              <a:solidFill>
                <a:srgbClr val="FFFFFF"/>
              </a:solidFill>
              <a:highlight>
                <a:srgbClr val="000000"/>
              </a:highlight>
            </a:endParaRPr>
          </a:p>
          <a:p>
            <a:pPr marL="0" lvl="0" indent="0" algn="l" rtl="0">
              <a:spcBef>
                <a:spcPts val="0"/>
              </a:spcBef>
              <a:spcAft>
                <a:spcPts val="0"/>
              </a:spcAft>
              <a:buNone/>
            </a:pPr>
            <a:endParaRPr sz="2200" dirty="0">
              <a:solidFill>
                <a:srgbClr val="FFFFFF"/>
              </a:solidFill>
              <a:highlight>
                <a:srgbClr val="000000"/>
              </a:highlight>
            </a:endParaRPr>
          </a:p>
          <a:p>
            <a:pPr marL="457200" lvl="0" indent="-368300" algn="l" rtl="0">
              <a:spcBef>
                <a:spcPts val="0"/>
              </a:spcBef>
              <a:spcAft>
                <a:spcPts val="0"/>
              </a:spcAft>
              <a:buClr>
                <a:srgbClr val="FFFFFF"/>
              </a:buClr>
              <a:buSzPts val="2200"/>
              <a:buChar char="•"/>
            </a:pPr>
            <a:r>
              <a:rPr lang="en-US" sz="2200" dirty="0">
                <a:highlight>
                  <a:schemeClr val="dk1"/>
                </a:highlight>
              </a:rPr>
              <a:t>God worked through Deborah, Barak, and </a:t>
            </a:r>
            <a:r>
              <a:rPr lang="en-US" sz="2200" dirty="0" err="1">
                <a:highlight>
                  <a:schemeClr val="dk1"/>
                </a:highlight>
              </a:rPr>
              <a:t>Ja’el</a:t>
            </a:r>
            <a:r>
              <a:rPr lang="en-US" sz="2200" dirty="0">
                <a:highlight>
                  <a:schemeClr val="dk1"/>
                </a:highlight>
              </a:rPr>
              <a:t>.</a:t>
            </a:r>
            <a:endParaRPr sz="2200" dirty="0">
              <a:solidFill>
                <a:srgbClr val="FFFFFF"/>
              </a:solidFill>
              <a:highlight>
                <a:srgbClr val="000000"/>
              </a:highlight>
            </a:endParaRPr>
          </a:p>
          <a:p>
            <a:pPr marL="457200" lvl="0" indent="-368300" algn="l" rtl="0">
              <a:spcBef>
                <a:spcPts val="0"/>
              </a:spcBef>
              <a:spcAft>
                <a:spcPts val="0"/>
              </a:spcAft>
              <a:buClr>
                <a:srgbClr val="FFFFFF"/>
              </a:buClr>
              <a:buSzPts val="2200"/>
              <a:buChar char="•"/>
            </a:pPr>
            <a:r>
              <a:rPr lang="en-US" sz="2200" dirty="0">
                <a:solidFill>
                  <a:srgbClr val="FFFFFF"/>
                </a:solidFill>
                <a:highlight>
                  <a:srgbClr val="000000"/>
                </a:highlight>
              </a:rPr>
              <a:t>Deborah and Barak celebrated their shared work in delivering Israel, as intended by God.</a:t>
            </a:r>
            <a:endParaRPr sz="2200" dirty="0">
              <a:solidFill>
                <a:srgbClr val="FFFFFF"/>
              </a:solidFill>
              <a:highlight>
                <a:srgbClr val="000000"/>
              </a:high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xEl>
                                              <p:pRg st="1" end="1"/>
                                            </p:txEl>
                                          </p:spTgt>
                                        </p:tgtEl>
                                        <p:attrNameLst>
                                          <p:attrName>style.visibility</p:attrName>
                                        </p:attrNameLst>
                                      </p:cBhvr>
                                      <p:to>
                                        <p:strVal val="visible"/>
                                      </p:to>
                                    </p:set>
                                    <p:animEffect transition="in" filter="fade">
                                      <p:cBhvr>
                                        <p:cTn id="7" dur="1000"/>
                                        <p:tgtEl>
                                          <p:spTgt spid="3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6">
                                            <p:txEl>
                                              <p:pRg st="0" end="0"/>
                                            </p:txEl>
                                          </p:spTgt>
                                        </p:tgtEl>
                                        <p:attrNameLst>
                                          <p:attrName>style.visibility</p:attrName>
                                        </p:attrNameLst>
                                      </p:cBhvr>
                                      <p:to>
                                        <p:strVal val="visible"/>
                                      </p:to>
                                    </p:set>
                                    <p:animEffect transition="in" filter="fade">
                                      <p:cBhvr>
                                        <p:cTn id="12" dur="1000"/>
                                        <p:tgtEl>
                                          <p:spTgt spid="3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6">
                                            <p:txEl>
                                              <p:pRg st="2" end="2"/>
                                            </p:txEl>
                                          </p:spTgt>
                                        </p:tgtEl>
                                        <p:attrNameLst>
                                          <p:attrName>style.visibility</p:attrName>
                                        </p:attrNameLst>
                                      </p:cBhvr>
                                      <p:to>
                                        <p:strVal val="visible"/>
                                      </p:to>
                                    </p:set>
                                    <p:animEffect transition="in" filter="fade">
                                      <p:cBhvr>
                                        <p:cTn id="17" dur="1000"/>
                                        <p:tgtEl>
                                          <p:spTgt spid="3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6">
                                            <p:txEl>
                                              <p:pRg st="4" end="4"/>
                                            </p:txEl>
                                          </p:spTgt>
                                        </p:tgtEl>
                                        <p:attrNameLst>
                                          <p:attrName>style.visibility</p:attrName>
                                        </p:attrNameLst>
                                      </p:cBhvr>
                                      <p:to>
                                        <p:strVal val="visible"/>
                                      </p:to>
                                    </p:set>
                                    <p:animEffect transition="in" filter="fade">
                                      <p:cBhvr>
                                        <p:cTn id="22" dur="1000"/>
                                        <p:tgtEl>
                                          <p:spTgt spid="316">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16">
                                            <p:txEl>
                                              <p:pRg st="5" end="5"/>
                                            </p:txEl>
                                          </p:spTgt>
                                        </p:tgtEl>
                                        <p:attrNameLst>
                                          <p:attrName>style.visibility</p:attrName>
                                        </p:attrNameLst>
                                      </p:cBhvr>
                                      <p:to>
                                        <p:strVal val="visible"/>
                                      </p:to>
                                    </p:set>
                                    <p:animEffect transition="in" filter="fade">
                                      <p:cBhvr>
                                        <p:cTn id="25" dur="1000"/>
                                        <p:tgtEl>
                                          <p:spTgt spid="316">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16">
                                            <p:txEl>
                                              <p:pRg st="6" end="6"/>
                                            </p:txEl>
                                          </p:spTgt>
                                        </p:tgtEl>
                                        <p:attrNameLst>
                                          <p:attrName>style.visibility</p:attrName>
                                        </p:attrNameLst>
                                      </p:cBhvr>
                                      <p:to>
                                        <p:strVal val="visible"/>
                                      </p:to>
                                    </p:set>
                                    <p:animEffect transition="in" filter="fade">
                                      <p:cBhvr>
                                        <p:cTn id="28" dur="1000"/>
                                        <p:tgtEl>
                                          <p:spTgt spid="316">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6">
                                            <p:txEl>
                                              <p:pRg st="8" end="8"/>
                                            </p:txEl>
                                          </p:spTgt>
                                        </p:tgtEl>
                                        <p:attrNameLst>
                                          <p:attrName>style.visibility</p:attrName>
                                        </p:attrNameLst>
                                      </p:cBhvr>
                                      <p:to>
                                        <p:strVal val="visible"/>
                                      </p:to>
                                    </p:set>
                                    <p:animEffect transition="in" filter="fade">
                                      <p:cBhvr>
                                        <p:cTn id="33" dur="1000"/>
                                        <p:tgtEl>
                                          <p:spTgt spid="316">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6">
                                            <p:txEl>
                                              <p:pRg st="9" end="9"/>
                                            </p:txEl>
                                          </p:spTgt>
                                        </p:tgtEl>
                                        <p:attrNameLst>
                                          <p:attrName>style.visibility</p:attrName>
                                        </p:attrNameLst>
                                      </p:cBhvr>
                                      <p:to>
                                        <p:strVal val="visible"/>
                                      </p:to>
                                    </p:set>
                                    <p:animEffect transition="in" filter="fade">
                                      <p:cBhvr>
                                        <p:cTn id="38" dur="1000"/>
                                        <p:tgtEl>
                                          <p:spTgt spid="3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EACA-71AD-FD4C-B0B1-D21086F190CF}"/>
              </a:ext>
            </a:extLst>
          </p:cNvPr>
          <p:cNvSpPr>
            <a:spLocks noGrp="1"/>
          </p:cNvSpPr>
          <p:nvPr>
            <p:ph type="title"/>
          </p:nvPr>
        </p:nvSpPr>
        <p:spPr>
          <a:xfrm>
            <a:off x="3688080" y="206375"/>
            <a:ext cx="4998720" cy="857250"/>
          </a:xfrm>
        </p:spPr>
        <p:txBody>
          <a:bodyPr/>
          <a:lstStyle/>
          <a:p>
            <a:r>
              <a:rPr lang="en-US" dirty="0"/>
              <a:t>Next Week</a:t>
            </a:r>
          </a:p>
        </p:txBody>
      </p:sp>
      <p:sp>
        <p:nvSpPr>
          <p:cNvPr id="3" name="Content Placeholder 2">
            <a:extLst>
              <a:ext uri="{FF2B5EF4-FFF2-40B4-BE49-F238E27FC236}">
                <a16:creationId xmlns:a16="http://schemas.microsoft.com/office/drawing/2014/main" id="{4B48F12A-1BAE-4E41-A234-31557D285204}"/>
              </a:ext>
            </a:extLst>
          </p:cNvPr>
          <p:cNvSpPr>
            <a:spLocks noGrp="1"/>
          </p:cNvSpPr>
          <p:nvPr>
            <p:ph idx="1"/>
          </p:nvPr>
        </p:nvSpPr>
        <p:spPr>
          <a:xfrm>
            <a:off x="3688080" y="1200150"/>
            <a:ext cx="4998720" cy="3394075"/>
          </a:xfrm>
        </p:spPr>
        <p:txBody>
          <a:bodyPr>
            <a:normAutofit/>
          </a:bodyPr>
          <a:lstStyle/>
          <a:p>
            <a:r>
              <a:rPr lang="en-US" dirty="0"/>
              <a:t>Huldah</a:t>
            </a:r>
          </a:p>
          <a:p>
            <a:endParaRPr lang="en-US" dirty="0"/>
          </a:p>
          <a:p>
            <a:r>
              <a:rPr lang="en-US" dirty="0"/>
              <a:t>Read 2 Kings 22</a:t>
            </a:r>
            <a:br>
              <a:rPr lang="en-US" dirty="0"/>
            </a:br>
            <a:r>
              <a:rPr lang="en-US" dirty="0"/>
              <a:t>2 Chron 34–35 (optional)</a:t>
            </a:r>
          </a:p>
          <a:p>
            <a:endParaRPr lang="en-US" dirty="0"/>
          </a:p>
          <a:p>
            <a:endParaRPr lang="en-US" dirty="0"/>
          </a:p>
        </p:txBody>
      </p:sp>
      <p:pic>
        <p:nvPicPr>
          <p:cNvPr id="4" name="Picture 3">
            <a:extLst>
              <a:ext uri="{FF2B5EF4-FFF2-40B4-BE49-F238E27FC236}">
                <a16:creationId xmlns:a16="http://schemas.microsoft.com/office/drawing/2014/main" id="{34BC33B9-3A4E-AF68-7954-CB573BF630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1770" y="6043"/>
            <a:ext cx="3292823" cy="5131413"/>
          </a:xfrm>
          <a:prstGeom prst="rect">
            <a:avLst/>
          </a:prstGeom>
        </p:spPr>
      </p:pic>
    </p:spTree>
    <p:extLst>
      <p:ext uri="{BB962C8B-B14F-4D97-AF65-F5344CB8AC3E}">
        <p14:creationId xmlns:p14="http://schemas.microsoft.com/office/powerpoint/2010/main" val="6224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5437-7D7C-26C6-4080-CFD92F52E039}"/>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C29D98B9-52CD-FFB8-C75F-F2C41045FC49}"/>
              </a:ext>
            </a:extLst>
          </p:cNvPr>
          <p:cNvSpPr txBox="1"/>
          <p:nvPr/>
        </p:nvSpPr>
        <p:spPr>
          <a:xfrm>
            <a:off x="904240" y="1849120"/>
            <a:ext cx="7538720" cy="461665"/>
          </a:xfrm>
          <a:prstGeom prst="rect">
            <a:avLst/>
          </a:prstGeom>
          <a:noFill/>
        </p:spPr>
        <p:txBody>
          <a:bodyPr wrap="square" rtlCol="0">
            <a:spAutoFit/>
          </a:bodyPr>
          <a:lstStyle/>
          <a:p>
            <a:pPr algn="ctr"/>
            <a:r>
              <a:rPr lang="en-US" sz="2400" dirty="0">
                <a:hlinkClick r:id="rId2">
                  <a:extLst>
                    <a:ext uri="{A12FA001-AC4F-418D-AE19-62706E023703}">
                      <ahyp:hlinkClr xmlns:ahyp="http://schemas.microsoft.com/office/drawing/2018/hyperlinkcolor" val="tx"/>
                    </a:ext>
                  </a:extLst>
                </a:hlinkClick>
              </a:rPr>
              <a:t>https://steppingintothejordan.com/study-trips/</a:t>
            </a:r>
            <a:endParaRPr lang="en-US" sz="2400" dirty="0"/>
          </a:p>
        </p:txBody>
      </p:sp>
    </p:spTree>
    <p:extLst>
      <p:ext uri="{BB962C8B-B14F-4D97-AF65-F5344CB8AC3E}">
        <p14:creationId xmlns:p14="http://schemas.microsoft.com/office/powerpoint/2010/main" val="3974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D6424-D3E0-3CDB-EA13-13D600FF5A83}"/>
              </a:ext>
            </a:extLst>
          </p:cNvPr>
          <p:cNvSpPr>
            <a:spLocks noGrp="1"/>
          </p:cNvSpPr>
          <p:nvPr>
            <p:ph type="ctrTitle"/>
          </p:nvPr>
        </p:nvSpPr>
        <p:spPr/>
        <p:txBody>
          <a:bodyPr/>
          <a:lstStyle/>
          <a:p>
            <a:r>
              <a:rPr lang="en-US" dirty="0"/>
              <a:t>A Brief Review</a:t>
            </a:r>
          </a:p>
        </p:txBody>
      </p:sp>
      <p:sp>
        <p:nvSpPr>
          <p:cNvPr id="3" name="Subtitle 2">
            <a:extLst>
              <a:ext uri="{FF2B5EF4-FFF2-40B4-BE49-F238E27FC236}">
                <a16:creationId xmlns:a16="http://schemas.microsoft.com/office/drawing/2014/main" id="{CE5B4026-BBF1-8937-5983-102D0DE348C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624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8AABC1-EB59-2316-EF60-6B6EA77DAF5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31926" y="514606"/>
            <a:ext cx="2723543" cy="4114288"/>
          </a:xfrm>
          <a:prstGeom prst="rect">
            <a:avLst/>
          </a:prstGeom>
        </p:spPr>
      </p:pic>
      <p:sp>
        <p:nvSpPr>
          <p:cNvPr id="6" name="TextBox 5">
            <a:extLst>
              <a:ext uri="{FF2B5EF4-FFF2-40B4-BE49-F238E27FC236}">
                <a16:creationId xmlns:a16="http://schemas.microsoft.com/office/drawing/2014/main" id="{E3F703F9-FF29-242D-DB0D-043CBB47D022}"/>
              </a:ext>
            </a:extLst>
          </p:cNvPr>
          <p:cNvSpPr txBox="1"/>
          <p:nvPr/>
        </p:nvSpPr>
        <p:spPr>
          <a:xfrm>
            <a:off x="3830854" y="514606"/>
            <a:ext cx="494738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Utilizes Archaeology and Anthropology</a:t>
            </a:r>
          </a:p>
          <a:p>
            <a:pPr marL="285750" indent="-285750">
              <a:buFont typeface="Arial" panose="020B0604020202020204" pitchFamily="34" charset="0"/>
              <a:buChar char="•"/>
            </a:pPr>
            <a:r>
              <a:rPr lang="en-US" dirty="0"/>
              <a:t>Examines key social structures of Israel</a:t>
            </a:r>
          </a:p>
          <a:p>
            <a:pPr marL="742950" lvl="1" indent="-285750">
              <a:buFont typeface="Arial" panose="020B0604020202020204" pitchFamily="34" charset="0"/>
              <a:buChar char="•"/>
            </a:pPr>
            <a:r>
              <a:rPr lang="en-US" dirty="0"/>
              <a:t>Israel as a village society</a:t>
            </a:r>
          </a:p>
          <a:p>
            <a:pPr marL="742950" lvl="1" indent="-285750">
              <a:buFont typeface="Arial" panose="020B0604020202020204" pitchFamily="34" charset="0"/>
              <a:buChar char="•"/>
            </a:pPr>
            <a:r>
              <a:rPr lang="en-US" dirty="0"/>
              <a:t>Israel as a state</a:t>
            </a:r>
          </a:p>
        </p:txBody>
      </p:sp>
    </p:spTree>
    <p:extLst>
      <p:ext uri="{BB962C8B-B14F-4D97-AF65-F5344CB8AC3E}">
        <p14:creationId xmlns:p14="http://schemas.microsoft.com/office/powerpoint/2010/main" val="36291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dirty="0"/>
              <a:t>Families in the Biblical World</a:t>
            </a:r>
            <a:endParaRPr dirty="0"/>
          </a:p>
        </p:txBody>
      </p:sp>
      <p:sp>
        <p:nvSpPr>
          <p:cNvPr id="256" name="Google Shape;256;p1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Char char="•"/>
            </a:pPr>
            <a:r>
              <a:rPr lang="en-US" dirty="0"/>
              <a:t>Endogamous – marry within ethnic groups</a:t>
            </a:r>
            <a:endParaRPr dirty="0"/>
          </a:p>
          <a:p>
            <a:pPr marL="342900" lvl="0" indent="-342900" algn="l" rtl="0">
              <a:spcBef>
                <a:spcPts val="640"/>
              </a:spcBef>
              <a:spcAft>
                <a:spcPts val="0"/>
              </a:spcAft>
              <a:buClr>
                <a:schemeClr val="lt1"/>
              </a:buClr>
              <a:buSzPts val="3200"/>
              <a:buChar char="•"/>
            </a:pPr>
            <a:r>
              <a:rPr lang="en-US" dirty="0"/>
              <a:t>Patrilineal – descent through male lineage</a:t>
            </a:r>
            <a:endParaRPr dirty="0"/>
          </a:p>
          <a:p>
            <a:pPr marL="342900" lvl="0">
              <a:spcBef>
                <a:spcPts val="640"/>
              </a:spcBef>
              <a:buSzPts val="3200"/>
            </a:pPr>
            <a:r>
              <a:rPr lang="en-US" dirty="0"/>
              <a:t>Patrilocal – bride moves to husband’s family</a:t>
            </a:r>
          </a:p>
          <a:p>
            <a:pPr marL="342900" lvl="0">
              <a:spcBef>
                <a:spcPts val="640"/>
              </a:spcBef>
              <a:buSzPts val="3200"/>
            </a:pPr>
            <a:r>
              <a:rPr lang="en-US" dirty="0"/>
              <a:t>Polygynous – husbands w/multiple wives</a:t>
            </a:r>
          </a:p>
          <a:p>
            <a:pPr marL="342900" lvl="0" indent="-342900" algn="l" rtl="0">
              <a:spcBef>
                <a:spcPts val="640"/>
              </a:spcBef>
              <a:spcAft>
                <a:spcPts val="0"/>
              </a:spcAft>
              <a:buClr>
                <a:schemeClr val="lt1"/>
              </a:buClr>
              <a:buSzPts val="3200"/>
              <a:buChar char="•"/>
            </a:pPr>
            <a:r>
              <a:rPr lang="en-US" dirty="0"/>
              <a:t>Patriarchal – father is head of household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
                                            <p:txEl>
                                              <p:pRg st="0" end="0"/>
                                            </p:txEl>
                                          </p:spTgt>
                                        </p:tgtEl>
                                        <p:attrNameLst>
                                          <p:attrName>style.visibility</p:attrName>
                                        </p:attrNameLst>
                                      </p:cBhvr>
                                      <p:to>
                                        <p:strVal val="visible"/>
                                      </p:to>
                                    </p:set>
                                    <p:animEffect transition="in" filter="fade">
                                      <p:cBhvr>
                                        <p:cTn id="7" dur="500"/>
                                        <p:tgtEl>
                                          <p:spTgt spid="2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
                                            <p:txEl>
                                              <p:pRg st="1" end="1"/>
                                            </p:txEl>
                                          </p:spTgt>
                                        </p:tgtEl>
                                        <p:attrNameLst>
                                          <p:attrName>style.visibility</p:attrName>
                                        </p:attrNameLst>
                                      </p:cBhvr>
                                      <p:to>
                                        <p:strVal val="visible"/>
                                      </p:to>
                                    </p:set>
                                    <p:animEffect transition="in" filter="fade">
                                      <p:cBhvr>
                                        <p:cTn id="12" dur="500"/>
                                        <p:tgtEl>
                                          <p:spTgt spid="2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
                                            <p:txEl>
                                              <p:pRg st="2" end="2"/>
                                            </p:txEl>
                                          </p:spTgt>
                                        </p:tgtEl>
                                        <p:attrNameLst>
                                          <p:attrName>style.visibility</p:attrName>
                                        </p:attrNameLst>
                                      </p:cBhvr>
                                      <p:to>
                                        <p:strVal val="visible"/>
                                      </p:to>
                                    </p:set>
                                    <p:animEffect transition="in" filter="fade">
                                      <p:cBhvr>
                                        <p:cTn id="17" dur="500"/>
                                        <p:tgtEl>
                                          <p:spTgt spid="2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6">
                                            <p:txEl>
                                              <p:pRg st="3" end="3"/>
                                            </p:txEl>
                                          </p:spTgt>
                                        </p:tgtEl>
                                        <p:attrNameLst>
                                          <p:attrName>style.visibility</p:attrName>
                                        </p:attrNameLst>
                                      </p:cBhvr>
                                      <p:to>
                                        <p:strVal val="visible"/>
                                      </p:to>
                                    </p:set>
                                    <p:animEffect transition="in" filter="fade">
                                      <p:cBhvr>
                                        <p:cTn id="22" dur="500"/>
                                        <p:tgtEl>
                                          <p:spTgt spid="2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6">
                                            <p:txEl>
                                              <p:pRg st="4" end="4"/>
                                            </p:txEl>
                                          </p:spTgt>
                                        </p:tgtEl>
                                        <p:attrNameLst>
                                          <p:attrName>style.visibility</p:attrName>
                                        </p:attrNameLst>
                                      </p:cBhvr>
                                      <p:to>
                                        <p:strVal val="visible"/>
                                      </p:to>
                                    </p:set>
                                    <p:animEffect transition="in" filter="fade">
                                      <p:cBhvr>
                                        <p:cTn id="27" dur="500"/>
                                        <p:tgtEl>
                                          <p:spTgt spid="2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Patriarchy</a:t>
            </a:r>
            <a:endParaRPr/>
          </a:p>
        </p:txBody>
      </p:sp>
      <p:sp>
        <p:nvSpPr>
          <p:cNvPr id="262" name="Google Shape;262;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lt1"/>
              </a:buClr>
              <a:buSzPts val="2720"/>
              <a:buChar char="•"/>
            </a:pPr>
            <a:r>
              <a:rPr lang="en-US" sz="2720" dirty="0"/>
              <a:t>A social system</a:t>
            </a:r>
            <a:endParaRPr dirty="0"/>
          </a:p>
          <a:p>
            <a:pPr marL="742950" lvl="1" indent="-285750" algn="l" rtl="0">
              <a:lnSpc>
                <a:spcPct val="80000"/>
              </a:lnSpc>
              <a:spcBef>
                <a:spcPts val="476"/>
              </a:spcBef>
              <a:spcAft>
                <a:spcPts val="0"/>
              </a:spcAft>
              <a:buClr>
                <a:schemeClr val="lt1"/>
              </a:buClr>
              <a:buSzPts val="2380"/>
              <a:buChar char="–"/>
            </a:pPr>
            <a:r>
              <a:rPr lang="en-US" sz="2380" dirty="0"/>
              <a:t>Social order, roles and structure</a:t>
            </a:r>
            <a:endParaRPr dirty="0"/>
          </a:p>
          <a:p>
            <a:pPr marL="342900" lvl="0" indent="-170180" algn="l" rtl="0">
              <a:lnSpc>
                <a:spcPct val="80000"/>
              </a:lnSpc>
              <a:spcBef>
                <a:spcPts val="544"/>
              </a:spcBef>
              <a:spcAft>
                <a:spcPts val="0"/>
              </a:spcAft>
              <a:buClr>
                <a:schemeClr val="lt1"/>
              </a:buClr>
              <a:buSzPts val="2720"/>
              <a:buNone/>
            </a:pPr>
            <a:endParaRPr sz="2720" dirty="0"/>
          </a:p>
          <a:p>
            <a:pPr marL="342900" lvl="0" indent="-342900" algn="l" rtl="0">
              <a:lnSpc>
                <a:spcPct val="80000"/>
              </a:lnSpc>
              <a:spcBef>
                <a:spcPts val="544"/>
              </a:spcBef>
              <a:spcAft>
                <a:spcPts val="0"/>
              </a:spcAft>
              <a:buClr>
                <a:schemeClr val="lt1"/>
              </a:buClr>
              <a:buSzPts val="2720"/>
              <a:buChar char="•"/>
            </a:pPr>
            <a:r>
              <a:rPr lang="en-US" sz="2720"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Patriarchy is </a:t>
            </a:r>
            <a:r>
              <a:rPr lang="en-US" sz="2720" i="1" u="sng"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not</a:t>
            </a:r>
            <a:r>
              <a:rPr lang="en-US" sz="2720" dirty="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sexism</a:t>
            </a:r>
            <a:endParaRPr dirty="0"/>
          </a:p>
          <a:p>
            <a:pPr marL="742950" lvl="1" indent="-285750" algn="l" rtl="0">
              <a:lnSpc>
                <a:spcPct val="80000"/>
              </a:lnSpc>
              <a:spcBef>
                <a:spcPts val="476"/>
              </a:spcBef>
              <a:spcAft>
                <a:spcPts val="0"/>
              </a:spcAft>
              <a:buClr>
                <a:schemeClr val="lt1"/>
              </a:buClr>
              <a:buSzPts val="2380"/>
              <a:buChar char="–"/>
            </a:pPr>
            <a:r>
              <a:rPr lang="en-US" sz="2380" dirty="0"/>
              <a:t>Sexism: women inferior to men</a:t>
            </a:r>
            <a:endParaRPr sz="2380" dirty="0"/>
          </a:p>
          <a:p>
            <a:pPr marL="742950" lvl="1" indent="-285750" algn="l" rtl="0">
              <a:lnSpc>
                <a:spcPct val="80000"/>
              </a:lnSpc>
              <a:spcBef>
                <a:spcPts val="476"/>
              </a:spcBef>
              <a:spcAft>
                <a:spcPts val="0"/>
              </a:spcAft>
              <a:buSzPts val="2380"/>
              <a:buChar char="–"/>
            </a:pPr>
            <a:r>
              <a:rPr lang="en-US" sz="2380" dirty="0"/>
              <a:t>Historical tendency towards sexist beliefs</a:t>
            </a:r>
            <a:endParaRPr sz="2380" dirty="0"/>
          </a:p>
          <a:p>
            <a:pPr marL="0" lvl="0" indent="0" algn="l" rtl="0">
              <a:lnSpc>
                <a:spcPct val="80000"/>
              </a:lnSpc>
              <a:spcBef>
                <a:spcPts val="544"/>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xEl>
                                              <p:pRg st="0" end="0"/>
                                            </p:txEl>
                                          </p:spTgt>
                                        </p:tgtEl>
                                        <p:attrNameLst>
                                          <p:attrName>style.visibility</p:attrName>
                                        </p:attrNameLst>
                                      </p:cBhvr>
                                      <p:to>
                                        <p:strVal val="visible"/>
                                      </p:to>
                                    </p:set>
                                    <p:animEffect transition="in" filter="fade">
                                      <p:cBhvr>
                                        <p:cTn id="7" dur="500"/>
                                        <p:tgtEl>
                                          <p:spTgt spid="26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2">
                                            <p:txEl>
                                              <p:pRg st="1" end="1"/>
                                            </p:txEl>
                                          </p:spTgt>
                                        </p:tgtEl>
                                        <p:attrNameLst>
                                          <p:attrName>style.visibility</p:attrName>
                                        </p:attrNameLst>
                                      </p:cBhvr>
                                      <p:to>
                                        <p:strVal val="visible"/>
                                      </p:to>
                                    </p:set>
                                    <p:animEffect transition="in" filter="fade">
                                      <p:cBhvr>
                                        <p:cTn id="10" dur="500"/>
                                        <p:tgtEl>
                                          <p:spTgt spid="26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2">
                                            <p:txEl>
                                              <p:pRg st="3" end="3"/>
                                            </p:txEl>
                                          </p:spTgt>
                                        </p:tgtEl>
                                        <p:attrNameLst>
                                          <p:attrName>style.visibility</p:attrName>
                                        </p:attrNameLst>
                                      </p:cBhvr>
                                      <p:to>
                                        <p:strVal val="visible"/>
                                      </p:to>
                                    </p:set>
                                    <p:animEffect transition="in" filter="fade">
                                      <p:cBhvr>
                                        <p:cTn id="15" dur="500"/>
                                        <p:tgtEl>
                                          <p:spTgt spid="262">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2">
                                            <p:txEl>
                                              <p:pRg st="4" end="4"/>
                                            </p:txEl>
                                          </p:spTgt>
                                        </p:tgtEl>
                                        <p:attrNameLst>
                                          <p:attrName>style.visibility</p:attrName>
                                        </p:attrNameLst>
                                      </p:cBhvr>
                                      <p:to>
                                        <p:strVal val="visible"/>
                                      </p:to>
                                    </p:set>
                                    <p:animEffect transition="in" filter="fade">
                                      <p:cBhvr>
                                        <p:cTn id="18" dur="500"/>
                                        <p:tgtEl>
                                          <p:spTgt spid="262">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2">
                                            <p:txEl>
                                              <p:pRg st="5" end="5"/>
                                            </p:txEl>
                                          </p:spTgt>
                                        </p:tgtEl>
                                        <p:attrNameLst>
                                          <p:attrName>style.visibility</p:attrName>
                                        </p:attrNameLst>
                                      </p:cBhvr>
                                      <p:to>
                                        <p:strVal val="visible"/>
                                      </p:to>
                                    </p:set>
                                    <p:animEffect transition="in" filter="fade">
                                      <p:cBhvr>
                                        <p:cTn id="21" dur="500"/>
                                        <p:tgtEl>
                                          <p:spTgt spid="2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57ACE-9598-BAF1-9D14-7DDB9BA7FFDF}"/>
              </a:ext>
            </a:extLst>
          </p:cNvPr>
          <p:cNvSpPr>
            <a:spLocks noGrp="1"/>
          </p:cNvSpPr>
          <p:nvPr>
            <p:ph type="title"/>
          </p:nvPr>
        </p:nvSpPr>
        <p:spPr/>
        <p:txBody>
          <a:bodyPr/>
          <a:lstStyle/>
          <a:p>
            <a:r>
              <a:rPr lang="en-US" dirty="0"/>
              <a:t>The “</a:t>
            </a:r>
            <a:r>
              <a:rPr lang="en-US" i="1" dirty="0"/>
              <a:t>Beit Av</a:t>
            </a:r>
            <a:r>
              <a:rPr lang="en-US" dirty="0"/>
              <a:t>”</a:t>
            </a:r>
          </a:p>
        </p:txBody>
      </p:sp>
      <p:sp>
        <p:nvSpPr>
          <p:cNvPr id="3" name="Content Placeholder 2">
            <a:extLst>
              <a:ext uri="{FF2B5EF4-FFF2-40B4-BE49-F238E27FC236}">
                <a16:creationId xmlns:a16="http://schemas.microsoft.com/office/drawing/2014/main" id="{B65AF61E-C715-0982-D6F3-AD240221A3FA}"/>
              </a:ext>
            </a:extLst>
          </p:cNvPr>
          <p:cNvSpPr>
            <a:spLocks noGrp="1"/>
          </p:cNvSpPr>
          <p:nvPr>
            <p:ph idx="1"/>
          </p:nvPr>
        </p:nvSpPr>
        <p:spPr/>
        <p:txBody>
          <a:bodyPr>
            <a:normAutofit fontScale="92500" lnSpcReduction="10000"/>
          </a:bodyPr>
          <a:lstStyle/>
          <a:p>
            <a:r>
              <a:rPr lang="en-US" dirty="0"/>
              <a:t>Hebrew for “Father’s Household”</a:t>
            </a:r>
          </a:p>
          <a:p>
            <a:r>
              <a:rPr lang="en-US" dirty="0"/>
              <a:t>Multi-generational family units.</a:t>
            </a:r>
          </a:p>
          <a:p>
            <a:pPr lvl="1"/>
            <a:r>
              <a:rPr lang="en-US" dirty="0"/>
              <a:t>Extended families (3-4 generations)</a:t>
            </a:r>
          </a:p>
          <a:p>
            <a:r>
              <a:rPr lang="en-US" dirty="0"/>
              <a:t>The patriarch is the senior male by lineage.</a:t>
            </a:r>
          </a:p>
          <a:p>
            <a:pPr lvl="1"/>
            <a:r>
              <a:rPr lang="en-US" dirty="0"/>
              <a:t>Head of the household</a:t>
            </a:r>
          </a:p>
          <a:p>
            <a:pPr lvl="1"/>
            <a:r>
              <a:rPr lang="en-US" dirty="0"/>
              <a:t>Passed down to oldest son.</a:t>
            </a:r>
          </a:p>
          <a:p>
            <a:pPr lvl="1"/>
            <a:r>
              <a:rPr lang="en-US" dirty="0"/>
              <a:t>Oldest son receives a “double portion” of inheritance.</a:t>
            </a:r>
          </a:p>
        </p:txBody>
      </p:sp>
    </p:spTree>
    <p:extLst>
      <p:ext uri="{BB962C8B-B14F-4D97-AF65-F5344CB8AC3E}">
        <p14:creationId xmlns:p14="http://schemas.microsoft.com/office/powerpoint/2010/main" val="418578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21635</TotalTime>
  <Words>1647</Words>
  <Application>Microsoft Macintosh PowerPoint</Application>
  <PresentationFormat>On-screen Show (16:9)</PresentationFormat>
  <Paragraphs>156</Paragraphs>
  <Slides>32</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Verdana</vt:lpstr>
      <vt:lpstr>Black</vt:lpstr>
      <vt:lpstr>Being God’s Image</vt:lpstr>
      <vt:lpstr>PowerPoint Presentation</vt:lpstr>
      <vt:lpstr>www.SteppingIntoTheJordan.com</vt:lpstr>
      <vt:lpstr>Direct Link</vt:lpstr>
      <vt:lpstr>A Brief Review</vt:lpstr>
      <vt:lpstr>PowerPoint Presentation</vt:lpstr>
      <vt:lpstr>Families in the Biblical World</vt:lpstr>
      <vt:lpstr>Patriarchy</vt:lpstr>
      <vt:lpstr>The “Beit Av”</vt:lpstr>
      <vt:lpstr>Individual Rights in Ancient World</vt:lpstr>
      <vt:lpstr>A Little Biblical History</vt:lpstr>
      <vt:lpstr>A Little Biblical History</vt:lpstr>
      <vt:lpstr>Repeated Cycle in Judges</vt:lpstr>
      <vt:lpstr>Israel’s Social Structure</vt:lpstr>
      <vt:lpstr>PowerPoint Presentation</vt:lpstr>
      <vt:lpstr>What is a Judge?</vt:lpstr>
      <vt:lpstr>PowerPoint Presentation</vt:lpstr>
      <vt:lpstr>Deborah the Chieftain (and Ja’el) Judges 4–5</vt:lpstr>
      <vt:lpstr>The Start of the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Possible Justification</vt:lpstr>
      <vt:lpstr>PowerPoint Presentation</vt:lpstr>
      <vt:lpstr>PowerPoint Presentation</vt:lpstr>
      <vt:lpstr>Summary</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1091</cp:revision>
  <cp:lastPrinted>2023-01-29T03:14:22Z</cp:lastPrinted>
  <dcterms:created xsi:type="dcterms:W3CDTF">2014-10-04T23:26:39Z</dcterms:created>
  <dcterms:modified xsi:type="dcterms:W3CDTF">2024-04-06T14:45:09Z</dcterms:modified>
</cp:coreProperties>
</file>