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86" r:id="rId4"/>
    <p:sldId id="317" r:id="rId5"/>
    <p:sldId id="322" r:id="rId6"/>
    <p:sldId id="319" r:id="rId7"/>
    <p:sldId id="314" r:id="rId8"/>
    <p:sldId id="323" r:id="rId9"/>
    <p:sldId id="318" r:id="rId10"/>
    <p:sldId id="300" r:id="rId11"/>
    <p:sldId id="285" r:id="rId12"/>
    <p:sldId id="320" r:id="rId13"/>
    <p:sldId id="284" r:id="rId14"/>
    <p:sldId id="288" r:id="rId15"/>
    <p:sldId id="306" r:id="rId16"/>
    <p:sldId id="324" r:id="rId17"/>
    <p:sldId id="321" r:id="rId18"/>
    <p:sldId id="305" r:id="rId19"/>
    <p:sldId id="307" r:id="rId20"/>
    <p:sldId id="316" r:id="rId21"/>
    <p:sldId id="315" r:id="rId22"/>
    <p:sldId id="296" r:id="rId23"/>
    <p:sldId id="325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gF3xEQzI4dotGxuiColXtIQNjF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5" Type="http://customschemas.google.com/relationships/presentationmetadata" Target="metadata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5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5" Type="http://schemas.openxmlformats.org/officeDocument/2006/relationships/customXml" Target="../ink/ink23.xml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7.xml"/><Relationship Id="rId4" Type="http://schemas.openxmlformats.org/officeDocument/2006/relationships/customXml" Target="../ink/ink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30.xml"/><Relationship Id="rId4" Type="http://schemas.openxmlformats.org/officeDocument/2006/relationships/customXml" Target="../ink/ink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33.xml"/><Relationship Id="rId4" Type="http://schemas.openxmlformats.org/officeDocument/2006/relationships/customXml" Target="../ink/ink32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6.xml"/><Relationship Id="rId5" Type="http://schemas.openxmlformats.org/officeDocument/2006/relationships/customXml" Target="../ink/ink3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7" Type="http://schemas.openxmlformats.org/officeDocument/2006/relationships/customXml" Target="../ink/ink38.xml"/><Relationship Id="rId2" Type="http://schemas.openxmlformats.org/officeDocument/2006/relationships/customXml" Target="../ink/ink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9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42.xml"/><Relationship Id="rId4" Type="http://schemas.openxmlformats.org/officeDocument/2006/relationships/customXml" Target="../ink/ink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45.xml"/><Relationship Id="rId4" Type="http://schemas.openxmlformats.org/officeDocument/2006/relationships/customXml" Target="../ink/ink4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7" Type="http://schemas.openxmlformats.org/officeDocument/2006/relationships/customXml" Target="../ink/ink48.xml"/><Relationship Id="rId2" Type="http://schemas.openxmlformats.org/officeDocument/2006/relationships/customXml" Target="../ink/ink4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7.xml"/><Relationship Id="rId5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50.xml"/><Relationship Id="rId7" Type="http://schemas.openxmlformats.org/officeDocument/2006/relationships/image" Target="../media/image42.png"/><Relationship Id="rId2" Type="http://schemas.openxmlformats.org/officeDocument/2006/relationships/customXml" Target="../ink/ink49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52.png"/><Relationship Id="rId9" Type="http://schemas.openxmlformats.org/officeDocument/2006/relationships/customXml" Target="../ink/ink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customXml" Target="../ink/ink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customXml" Target="../ink/ink54.xml"/><Relationship Id="rId4" Type="http://schemas.openxmlformats.org/officeDocument/2006/relationships/customXml" Target="../ink/ink5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customXml" Target="../ink/ink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customXml" Target="../ink/ink57.xml"/><Relationship Id="rId4" Type="http://schemas.openxmlformats.org/officeDocument/2006/relationships/customXml" Target="../ink/ink5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0.xml"/><Relationship Id="rId7" Type="http://schemas.openxmlformats.org/officeDocument/2006/relationships/customXml" Target="../ink/ink59.xml"/><Relationship Id="rId2" Type="http://schemas.openxmlformats.org/officeDocument/2006/relationships/customXml" Target="../ink/ink5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9" Type="http://schemas.openxmlformats.org/officeDocument/2006/relationships/image" Target="../media/image5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customXml" Target="../ink/ink3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6.xml"/><Relationship Id="rId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9.xml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2.xml"/><Relationship Id="rId4" Type="http://schemas.openxmlformats.org/officeDocument/2006/relationships/customXml" Target="../ink/ink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customXml" Target="../ink/ink15.xml"/><Relationship Id="rId4" Type="http://schemas.openxmlformats.org/officeDocument/2006/relationships/customXml" Target="../ink/ink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18.xml"/><Relationship Id="rId4" Type="http://schemas.openxmlformats.org/officeDocument/2006/relationships/customXml" Target="../ink/ink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21.xml"/><Relationship Id="rId4" Type="http://schemas.openxmlformats.org/officeDocument/2006/relationships/customXml" Target="../ink/ink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Paul’s Worldview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Paul’s misuse of the Old Testament in Romans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66700"/>
            <a:ext cx="11257613" cy="64388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Romans 1</a:t>
            </a:r>
            <a:endParaRPr lang="en-US" sz="48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Paul, a servant of Christ Jesus, called to be an apostle, set apart to share </a:t>
            </a:r>
          </a:p>
          <a:p>
            <a:pPr marL="11430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the gospel of God, </a:t>
            </a:r>
            <a:r>
              <a:rPr lang="en-US" sz="4400" b="1" baseline="30000" dirty="0">
                <a:solidFill>
                  <a:schemeClr val="bg1"/>
                </a:solidFill>
              </a:rPr>
              <a:t> </a:t>
            </a:r>
            <a:r>
              <a:rPr lang="en-US" sz="4400" dirty="0">
                <a:solidFill>
                  <a:schemeClr val="bg1"/>
                </a:solidFill>
              </a:rPr>
              <a:t>which he promised beforehand through his prophets in the holy Scriptures, </a:t>
            </a:r>
            <a:endParaRPr lang="en-US" sz="4400" b="1" baseline="30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400" b="1" baseline="30000" dirty="0">
                <a:solidFill>
                  <a:schemeClr val="bg1"/>
                </a:solidFill>
              </a:rPr>
              <a:t> </a:t>
            </a:r>
            <a:r>
              <a:rPr lang="en-US" sz="4400" dirty="0">
                <a:solidFill>
                  <a:schemeClr val="bg1"/>
                </a:solidFill>
              </a:rPr>
              <a:t>concerning his Son, who was descended from David according to the flesh</a:t>
            </a:r>
            <a:endParaRPr lang="en-US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20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24852"/>
            <a:ext cx="11257613" cy="6480747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(Jesus)  was declared to be the Son of God, in power, according (by way of) to the Spirit of holiness by his resurrection from the dead, Jesus Christ our Lord,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813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224852"/>
            <a:ext cx="11257613" cy="6480747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800" b="1" baseline="30000" dirty="0">
                <a:solidFill>
                  <a:schemeClr val="bg1"/>
                </a:solidFill>
              </a:rPr>
              <a:t>5 </a:t>
            </a:r>
            <a:r>
              <a:rPr lang="en-US" sz="4800" dirty="0">
                <a:solidFill>
                  <a:schemeClr val="bg1"/>
                </a:solidFill>
              </a:rPr>
              <a:t>through whom we have received grace and apostleship to</a:t>
            </a:r>
            <a:r>
              <a:rPr lang="en-US" sz="4800" u="sng" dirty="0">
                <a:solidFill>
                  <a:schemeClr val="bg1"/>
                </a:solidFill>
              </a:rPr>
              <a:t> bring about the obedience of faith </a:t>
            </a:r>
            <a:r>
              <a:rPr lang="en-US" sz="4800" dirty="0">
                <a:solidFill>
                  <a:schemeClr val="bg1"/>
                </a:solidFill>
              </a:rPr>
              <a:t>for the </a:t>
            </a:r>
            <a:r>
              <a:rPr lang="en-US" sz="4800" u="sng" dirty="0">
                <a:solidFill>
                  <a:schemeClr val="bg1"/>
                </a:solidFill>
              </a:rPr>
              <a:t>sake of his name among all the nations</a:t>
            </a:r>
            <a:r>
              <a:rPr lang="en-US" sz="4800" dirty="0">
                <a:solidFill>
                  <a:schemeClr val="bg1"/>
                </a:solidFill>
              </a:rPr>
              <a:t>, </a:t>
            </a:r>
            <a:r>
              <a:rPr lang="en-US" sz="4800" b="1" baseline="30000" dirty="0">
                <a:solidFill>
                  <a:schemeClr val="bg1"/>
                </a:solidFill>
              </a:rPr>
              <a:t>6 </a:t>
            </a:r>
            <a:r>
              <a:rPr lang="en-US" sz="4800" dirty="0">
                <a:solidFill>
                  <a:schemeClr val="bg1"/>
                </a:solidFill>
              </a:rPr>
              <a:t>including you who are called to belong to Jesus Christ,</a:t>
            </a:r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908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183" y="352425"/>
            <a:ext cx="11257613" cy="6153149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received grace and apostleship to</a:t>
            </a:r>
            <a:r>
              <a:rPr lang="en-US" sz="5400" u="sng" dirty="0">
                <a:solidFill>
                  <a:schemeClr val="bg1"/>
                </a:solidFill>
              </a:rPr>
              <a:t> bring about the obedience of faith</a:t>
            </a:r>
          </a:p>
          <a:p>
            <a:endParaRPr lang="en-US" sz="5400" u="sng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Obedience/Faith/</a:t>
            </a:r>
            <a:r>
              <a:rPr lang="en-US" sz="4400" dirty="0" err="1">
                <a:solidFill>
                  <a:schemeClr val="bg1"/>
                </a:solidFill>
              </a:rPr>
              <a:t>Faithfullness</a:t>
            </a:r>
            <a:r>
              <a:rPr lang="en-US" sz="4400" dirty="0">
                <a:solidFill>
                  <a:schemeClr val="bg1"/>
                </a:solidFill>
              </a:rPr>
              <a:t> in the Abrahamic covenant (</a:t>
            </a:r>
            <a:r>
              <a:rPr lang="en-US" sz="4400" dirty="0" err="1">
                <a:solidFill>
                  <a:schemeClr val="bg1"/>
                </a:solidFill>
              </a:rPr>
              <a:t>jewish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</a:p>
          <a:p>
            <a:r>
              <a:rPr lang="en-US" sz="4400" dirty="0">
                <a:solidFill>
                  <a:schemeClr val="bg1"/>
                </a:solidFill>
              </a:rPr>
              <a:t>Grace to bring about obedience to Jesus the messiah</a:t>
            </a:r>
          </a:p>
          <a:p>
            <a:r>
              <a:rPr lang="en-US" sz="4400" dirty="0">
                <a:solidFill>
                  <a:schemeClr val="bg1"/>
                </a:solidFill>
              </a:rPr>
              <a:t>In order to be in covenant with Yahweh, you have to be in relationship with Jesus</a:t>
            </a:r>
          </a:p>
          <a:p>
            <a:endParaRPr lang="en-US" sz="5400" u="sng" dirty="0">
              <a:solidFill>
                <a:schemeClr val="bg1"/>
              </a:solidFill>
            </a:endParaRPr>
          </a:p>
          <a:p>
            <a:endParaRPr lang="en-US" sz="5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170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193" y="352425"/>
            <a:ext cx="11257613" cy="6153149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b="1" baseline="30000" dirty="0">
                <a:solidFill>
                  <a:schemeClr val="bg1"/>
                </a:solidFill>
              </a:rPr>
              <a:t>16 </a:t>
            </a:r>
            <a:r>
              <a:rPr lang="en-US" sz="4000" dirty="0">
                <a:solidFill>
                  <a:schemeClr val="bg1"/>
                </a:solidFill>
              </a:rPr>
              <a:t>For I am not ashamed of the gospel, for it is the power of God for salvation to everyone who believes, to the Jew first and also to the Greek.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 </a:t>
            </a:r>
            <a:r>
              <a:rPr lang="en-US" sz="4000" b="1" baseline="30000" dirty="0">
                <a:solidFill>
                  <a:schemeClr val="bg1"/>
                </a:solidFill>
              </a:rPr>
              <a:t>17 </a:t>
            </a:r>
            <a:r>
              <a:rPr lang="en-US" sz="4000" dirty="0">
                <a:solidFill>
                  <a:schemeClr val="bg1"/>
                </a:solidFill>
              </a:rPr>
              <a:t>For in it the righteousness of God is revealed from faith for faith, (beginning to end as faith)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as it is written, “</a:t>
            </a:r>
            <a:r>
              <a:rPr lang="en-US" sz="4000" u="sng" dirty="0">
                <a:solidFill>
                  <a:schemeClr val="bg1"/>
                </a:solidFill>
              </a:rPr>
              <a:t>The righteous shall live by faith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  <a:p>
            <a:pPr marL="11430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Faith is more than the mental awareness/agreement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Surface level “faith”</a:t>
            </a:r>
          </a:p>
          <a:p>
            <a:pPr marL="11430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961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Habakkuk 2:4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889686"/>
            <a:ext cx="11257613" cy="581591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Hebrew- But the righteous shall live by “his” faithfulness (human/believer) 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 righteous shall live because of the believer's loyalty to Yahweh.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66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Habakkuk 2:4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889686"/>
            <a:ext cx="11257613" cy="581591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Greek- But the righteous shall live by “my” faith/ faithfulness (Yahweh) 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 righteous shall live because of Yahweh’s faithfulness.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Paul - “</a:t>
            </a:r>
            <a:r>
              <a:rPr lang="en-US" sz="4000" u="sng" dirty="0">
                <a:solidFill>
                  <a:schemeClr val="bg1"/>
                </a:solidFill>
              </a:rPr>
              <a:t>The righteous shall live by faith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798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Habakkuk 2:4	</a:t>
            </a:r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199213"/>
            <a:ext cx="11257613" cy="550638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Context of Habakkuk is that Yahweh is telling Habakkuk to be patient and have faith in </a:t>
            </a:r>
            <a:r>
              <a:rPr lang="en-US" sz="4400" dirty="0" err="1">
                <a:solidFill>
                  <a:schemeClr val="bg1"/>
                </a:solidFill>
              </a:rPr>
              <a:t>Yahwehs</a:t>
            </a:r>
            <a:r>
              <a:rPr lang="en-US" sz="4400" dirty="0">
                <a:solidFill>
                  <a:schemeClr val="bg1"/>
                </a:solidFill>
              </a:rPr>
              <a:t> faithfulness and doing what Yahweh said he would do in punishing the Babylonians</a:t>
            </a:r>
          </a:p>
          <a:p>
            <a:r>
              <a:rPr lang="en-US" sz="4400" dirty="0">
                <a:solidFill>
                  <a:schemeClr val="bg1"/>
                </a:solidFill>
              </a:rPr>
              <a:t>Because Yahweh </a:t>
            </a:r>
            <a:r>
              <a:rPr lang="en-US" sz="4400">
                <a:solidFill>
                  <a:schemeClr val="bg1"/>
                </a:solidFill>
              </a:rPr>
              <a:t>is faithful, </a:t>
            </a:r>
            <a:r>
              <a:rPr lang="en-US" sz="4400" dirty="0">
                <a:solidFill>
                  <a:schemeClr val="bg1"/>
                </a:solidFill>
              </a:rPr>
              <a:t>we can trust have faith in him.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689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Paul’s Use	</a:t>
            </a:r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199213"/>
            <a:ext cx="11257613" cy="550638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Paul reconfigures the Habakkuk passage in that we are seeing Yahweh’s faithfulness in the Christ event. </a:t>
            </a:r>
          </a:p>
          <a:p>
            <a:r>
              <a:rPr lang="en-US" sz="4400" dirty="0">
                <a:solidFill>
                  <a:schemeClr val="bg1"/>
                </a:solidFill>
              </a:rPr>
              <a:t>Paul also shows that the believer can have faith in the Christ event because of the faithfulness of Yahweh.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446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Habakkuk </a:t>
            </a:r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877330"/>
            <a:ext cx="11257613" cy="598067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Torah keeping is paralyzed, and we never get justice:   meaning that we show our loyalty to the Yahweh covenant by keeping and practicing Torah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For Paul- faithfulness and loyalty is no longer wrapped around us keeping the Torah (circumcision, sabbath, sacrifice, food) </a:t>
            </a:r>
          </a:p>
          <a:p>
            <a:r>
              <a:rPr lang="en-US" sz="4400" dirty="0">
                <a:solidFill>
                  <a:schemeClr val="bg1"/>
                </a:solidFill>
              </a:rPr>
              <a:t>Faithfulness is wrapped in Jesus, a person,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859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6" name="Google Shape;96;p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64889" y="144380"/>
            <a:ext cx="10130633" cy="6769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193" y="432486"/>
            <a:ext cx="11257613" cy="627311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Malachi says that Israel's calling, vocation, election, salvation to the nations has been transitioned to this messenger…. Paul then interprets what Malachi says and assigns the messenger as Jesus. 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Paul also shows that both things are working….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583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193" y="432486"/>
            <a:ext cx="11257613" cy="627311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Yahweh is faithful to his promise, even though Israel failed, through a particular person, seed, son of man, king, offspring, messiah.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We can be faithful because Yahweh is faithful, 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Paul reads the OT through a Christ lens and messianic profile.</a:t>
            </a:r>
          </a:p>
          <a:p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562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Romans 1  -  Habakkuk </a:t>
            </a:r>
            <a:r>
              <a:rPr lang="en-US" b="1" dirty="0">
                <a:solidFill>
                  <a:schemeClr val="bg1"/>
                </a:solidFill>
              </a:rPr>
              <a:t>2:4	</a:t>
            </a:r>
            <a:r>
              <a:rPr lang="en-US" i="1" dirty="0"/>
              <a:t>)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199213"/>
            <a:ext cx="11257613" cy="550638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Because Yahweh is faithful, we can trust have faith in him.  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Faith that Spirit is working to accomplish the plan of re-claiming all nations and that all people will be saved. </a:t>
            </a:r>
          </a:p>
          <a:p>
            <a:endParaRPr lang="en-US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4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F4DE1-11FF-9904-390D-5A857CAB2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91A9-0A68-74CC-AF14-E5CFA9C95C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You had ONE job!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543987"/>
            <a:ext cx="11257613" cy="5161612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Malachi tells Israel that they had 1 job.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Be the rescue plan. </a:t>
            </a:r>
          </a:p>
          <a:p>
            <a:r>
              <a:rPr lang="en-US" sz="3600" dirty="0">
                <a:solidFill>
                  <a:schemeClr val="bg1"/>
                </a:solidFill>
              </a:rPr>
              <a:t>Malachi tells that the rescue plan is going to be shifted to “the messenger”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119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Romans	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543987"/>
            <a:ext cx="11257613" cy="516161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Acts 18-20   Priscilla and Aquila exit Rome because Claudius orders all the Jews to leave Rome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AD 49-53</a:t>
            </a:r>
          </a:p>
          <a:p>
            <a:r>
              <a:rPr lang="en-US" sz="4000" dirty="0">
                <a:solidFill>
                  <a:schemeClr val="bg1"/>
                </a:solidFill>
              </a:rPr>
              <a:t>Suetonius Roman Historian </a:t>
            </a:r>
          </a:p>
          <a:p>
            <a:r>
              <a:rPr lang="en-US" sz="4000" dirty="0">
                <a:solidFill>
                  <a:schemeClr val="bg1"/>
                </a:solidFill>
              </a:rPr>
              <a:t>“since the Jews were continually making disturbances at the instigations of </a:t>
            </a:r>
            <a:r>
              <a:rPr lang="en-US" sz="4000" dirty="0" err="1">
                <a:solidFill>
                  <a:schemeClr val="bg1"/>
                </a:solidFill>
              </a:rPr>
              <a:t>Chrestus</a:t>
            </a:r>
            <a:r>
              <a:rPr lang="en-US" sz="4000" dirty="0">
                <a:solidFill>
                  <a:schemeClr val="bg1"/>
                </a:solidFill>
              </a:rPr>
              <a:t>, Claudius  expelled them from Rome”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28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Acts 18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079293"/>
            <a:ext cx="11257613" cy="562630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After this, Paul left Athens and went to Corinth. </a:t>
            </a:r>
            <a:r>
              <a:rPr lang="en-US" sz="4000" b="1" baseline="30000" dirty="0">
                <a:solidFill>
                  <a:schemeClr val="bg1"/>
                </a:solidFill>
              </a:rPr>
              <a:t>2 </a:t>
            </a:r>
            <a:r>
              <a:rPr lang="en-US" sz="4000" dirty="0">
                <a:solidFill>
                  <a:schemeClr val="bg1"/>
                </a:solidFill>
              </a:rPr>
              <a:t>There he met a Jew named Aquila, a native of Pontus, who had recently come from Italy with his wife Priscilla, because Claudius had ordered all Jews to leave Rome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364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Acts 18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079293"/>
            <a:ext cx="11257613" cy="562630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Paul went to see them, </a:t>
            </a:r>
            <a:r>
              <a:rPr lang="en-US" sz="4000" b="1" baseline="30000" dirty="0">
                <a:solidFill>
                  <a:schemeClr val="bg1"/>
                </a:solidFill>
              </a:rPr>
              <a:t>3 </a:t>
            </a:r>
            <a:r>
              <a:rPr lang="en-US" sz="4000" dirty="0">
                <a:solidFill>
                  <a:schemeClr val="bg1"/>
                </a:solidFill>
              </a:rPr>
              <a:t>and because he was a tentmaker as they were, he stayed and worked with them. </a:t>
            </a:r>
            <a:r>
              <a:rPr lang="en-US" sz="4000" b="1" baseline="30000" dirty="0">
                <a:solidFill>
                  <a:schemeClr val="bg1"/>
                </a:solidFill>
              </a:rPr>
              <a:t>4 </a:t>
            </a:r>
            <a:r>
              <a:rPr lang="en-US" sz="4000" dirty="0">
                <a:solidFill>
                  <a:schemeClr val="bg1"/>
                </a:solidFill>
              </a:rPr>
              <a:t>Every Sabbath he reasoned in the synagogue, trying to persuade Jews and Greeks.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807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Acts 18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079293"/>
            <a:ext cx="11257613" cy="562630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b="1" baseline="30000" dirty="0">
                <a:solidFill>
                  <a:schemeClr val="bg1"/>
                </a:solidFill>
              </a:rPr>
              <a:t>5 </a:t>
            </a:r>
            <a:r>
              <a:rPr lang="en-US" sz="4000" dirty="0">
                <a:solidFill>
                  <a:schemeClr val="bg1"/>
                </a:solidFill>
              </a:rPr>
              <a:t>When Silas and Timothy came from Macedonia, Paul devoted himself exclusively to preaching, testifying to the Jews that Jesus was the Messiah.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041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Acts 18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079293"/>
            <a:ext cx="11257613" cy="562630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b="1" baseline="30000" dirty="0">
                <a:solidFill>
                  <a:schemeClr val="bg1"/>
                </a:solidFill>
              </a:rPr>
              <a:t>6 </a:t>
            </a:r>
            <a:r>
              <a:rPr lang="en-US" sz="4000" u="sng" dirty="0">
                <a:solidFill>
                  <a:schemeClr val="bg1"/>
                </a:solidFill>
              </a:rPr>
              <a:t>But when they opposed Paul and became abusive</a:t>
            </a:r>
            <a:r>
              <a:rPr lang="en-US" sz="4000" dirty="0">
                <a:solidFill>
                  <a:schemeClr val="bg1"/>
                </a:solidFill>
              </a:rPr>
              <a:t>, he shook out his clothes in protest and said to them, “Your blood be on your own heads! I am innocent of it. From now on I will go to the Gentiles.”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3600" b="1" baseline="30000" dirty="0">
                <a:solidFill>
                  <a:schemeClr val="bg1"/>
                </a:solidFill>
              </a:rPr>
              <a:t>7 </a:t>
            </a:r>
            <a:r>
              <a:rPr lang="en-US" sz="3600" dirty="0">
                <a:solidFill>
                  <a:schemeClr val="bg1"/>
                </a:solidFill>
              </a:rPr>
              <a:t>Then Paul left the synagogue and went next door to the house of </a:t>
            </a:r>
            <a:r>
              <a:rPr lang="en-US" sz="3600" dirty="0" err="1">
                <a:solidFill>
                  <a:schemeClr val="bg1"/>
                </a:solidFill>
              </a:rPr>
              <a:t>Titius</a:t>
            </a:r>
            <a:r>
              <a:rPr lang="en-US" sz="3600" dirty="0">
                <a:solidFill>
                  <a:schemeClr val="bg1"/>
                </a:solidFill>
              </a:rPr>
              <a:t> Justus, a worshiper of God.</a:t>
            </a:r>
            <a:endParaRPr lang="en-US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972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Paul’s tension in Romans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1543987"/>
            <a:ext cx="11257613" cy="5161612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Faith/faithfulness 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Torah keeping  (as a merit-based salvation)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80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31378</TotalTime>
  <Words>905</Words>
  <Application>Microsoft Office PowerPoint</Application>
  <PresentationFormat>Widescreen</PresentationFormat>
  <Paragraphs>79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Paul’s Worldview</vt:lpstr>
      <vt:lpstr>PowerPoint Presentation</vt:lpstr>
      <vt:lpstr>You had ONE job!</vt:lpstr>
      <vt:lpstr>Romans </vt:lpstr>
      <vt:lpstr>Acts 18</vt:lpstr>
      <vt:lpstr>Acts 18</vt:lpstr>
      <vt:lpstr>Acts 18</vt:lpstr>
      <vt:lpstr>Acts 18</vt:lpstr>
      <vt:lpstr>Paul’s tension in Romans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Habakkuk 2:4</vt:lpstr>
      <vt:lpstr>Habakkuk 2:4</vt:lpstr>
      <vt:lpstr>Habakkuk 2:4 )</vt:lpstr>
      <vt:lpstr>Paul’s Use )</vt:lpstr>
      <vt:lpstr>Habakkuk )</vt:lpstr>
      <vt:lpstr>)</vt:lpstr>
      <vt:lpstr>)</vt:lpstr>
      <vt:lpstr>Romans 1  -  Habakkuk 2:4 )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Worldview</dc:title>
  <dc:creator>Jess Ellis</dc:creator>
  <cp:lastModifiedBy>Anthony Patton</cp:lastModifiedBy>
  <cp:revision>56</cp:revision>
  <dcterms:created xsi:type="dcterms:W3CDTF">2022-07-24T15:54:16Z</dcterms:created>
  <dcterms:modified xsi:type="dcterms:W3CDTF">2023-01-29T13:19:56Z</dcterms:modified>
</cp:coreProperties>
</file>