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4" r:id="rId4"/>
    <p:sldId id="268" r:id="rId5"/>
    <p:sldId id="295" r:id="rId6"/>
    <p:sldId id="264" r:id="rId7"/>
    <p:sldId id="267" r:id="rId8"/>
    <p:sldId id="269" r:id="rId9"/>
    <p:sldId id="296" r:id="rId10"/>
    <p:sldId id="261"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0" r:id="rId27"/>
    <p:sldId id="262" r:id="rId28"/>
    <p:sldId id="297" r:id="rId29"/>
    <p:sldId id="298" r:id="rId30"/>
    <p:sldId id="285" r:id="rId31"/>
    <p:sldId id="286" r:id="rId32"/>
    <p:sldId id="287" r:id="rId33"/>
    <p:sldId id="288" r:id="rId34"/>
    <p:sldId id="289" r:id="rId35"/>
    <p:sldId id="291" r:id="rId36"/>
    <p:sldId id="290" r:id="rId37"/>
    <p:sldId id="292" r:id="rId38"/>
    <p:sldId id="293" r:id="rId39"/>
    <p:sldId id="263" r:id="rId40"/>
    <p:sldId id="299" r:id="rId41"/>
    <p:sldId id="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8FF"/>
    <a:srgbClr val="3E8ED6"/>
    <a:srgbClr val="2975C1"/>
    <a:srgbClr val="215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9" d="100"/>
          <a:sy n="4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FA21-B31A-E750-F52E-7E15F843D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921B7D-A20A-DC2D-68FA-9A540E6A2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E41408-B0EF-78AA-B52F-82657C87A11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E9D02C98-9429-5FC4-A006-B34EC9512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0C9D2-6328-731C-6769-E9C088103FCC}"/>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199633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F6BF-3AA9-DC71-1ADF-E95242435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62C3B-8AA4-0E8A-25A8-7C1E46CF3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6B4CD-46CF-DDE8-96FF-B836D34C5F98}"/>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70776068-454D-8961-D7E6-414D3413A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2E23B-1655-3E7E-876B-14AF5CFDB5C8}"/>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22239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7C80D5-DB68-8A1C-A1CE-9ECA3DB15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30BFA-9551-F5FA-43EE-CAA53A212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663CE-D808-1547-5F93-87C8509F74E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48BCD5B1-E43F-DCB6-06C3-DE9F3A641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CF341-279B-2B72-EA92-17FD4E982016}"/>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68157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3EF3-F4F0-D5F3-6F70-EABB86805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9A451-D28F-721F-3939-17C32363F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BBBDA-2A18-8C0E-F4D7-39B360E8B840}"/>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D9F43724-0469-4AA6-17A4-E4C438F1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C7835-F4CD-FB49-E0D7-6DF66442D7B5}"/>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386235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51B9-0D3B-2A5B-7F88-0CCB5C762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38935-9242-3873-0ED8-6BC6F8D196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ADEC6-7A4C-8DF7-1BFD-583C6C5F16C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829E29A8-C5CA-7699-E8DE-5ECE60855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EAB05-5DE9-F826-8F7E-4149F102918D}"/>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5673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CBCC-8455-C9C0-F3DA-D9044034E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DC76D-2644-6A54-FAA5-8D5BFE5EE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6F913D-E0A1-F097-165F-A4ABB0C72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9825A-7C13-6C9F-3BFE-C2EC2A05C6A5}"/>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15B74B90-5D1A-8393-9639-715128A0E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CE001-3663-01EF-1511-2C9733A43B51}"/>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4494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725E-3867-4D5D-DAE7-E1E2D3458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5A216-0198-A017-68AF-885404831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A9312-A29D-635F-6348-7B135E245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576DE-72A1-C576-AA68-1AB947F2E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36CDC-65EE-216F-F295-77CCEFFF2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CDD144-E8CD-4AD1-85CA-263F61481185}"/>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8" name="Footer Placeholder 7">
            <a:extLst>
              <a:ext uri="{FF2B5EF4-FFF2-40B4-BE49-F238E27FC236}">
                <a16:creationId xmlns:a16="http://schemas.microsoft.com/office/drawing/2014/main" id="{4CC74774-0963-50CA-B579-DC6C7228A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25740-61D3-8148-1D2C-DDBBBC33258F}"/>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18879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F516-F09E-9711-F3A0-717FDA978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3F029-07B8-142F-3FB5-224CA962DC4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4" name="Footer Placeholder 3">
            <a:extLst>
              <a:ext uri="{FF2B5EF4-FFF2-40B4-BE49-F238E27FC236}">
                <a16:creationId xmlns:a16="http://schemas.microsoft.com/office/drawing/2014/main" id="{9DFD0F1E-3282-6F26-D7ED-80D5676D7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DA119-7EC6-7324-BB36-E15AD4079094}"/>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59775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6E43C-D85F-2C41-E942-D39A17F85142}"/>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3" name="Footer Placeholder 2">
            <a:extLst>
              <a:ext uri="{FF2B5EF4-FFF2-40B4-BE49-F238E27FC236}">
                <a16:creationId xmlns:a16="http://schemas.microsoft.com/office/drawing/2014/main" id="{42CAAA75-43DC-4547-1FE4-586DE0407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B662E-DE20-3142-22A5-C1F1F8FCD2C2}"/>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06229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B352-0FCE-4DB0-0305-70A1C9F8A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35C0F-037A-09E4-F36B-E93F5F851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11E9B-7A01-F4BC-F41F-F7DD807DF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5A644-8E11-65AF-3D5E-D04F93B1B83C}"/>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0A36AC79-767D-8118-CAD2-3E2BC36CF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1EBC5-B5F0-B533-4DC9-971FD5C2FE1C}"/>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418932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F61E-C013-67FD-86AD-0B9BDD98F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B12AD-DFB0-973E-BD65-41639A4E7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21972-8956-8DED-7DAE-E7CBCC49C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A6AE0-BCFB-B4DE-68F2-5001DD13D35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D8EB74CD-7B17-0D40-CFE9-ADCE8C7E6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0C4FC-AF1F-C6F0-D24C-FD66D8E4B83E}"/>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30996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2C3EC-159F-46A4-7C24-7EFB6783C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C530F-A690-6DC1-F60D-110A5FDE0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8212A-0FB1-85ED-8FE6-E5D5C53C0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F836FF8A-4F44-30A8-9E35-6DA829CFF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9BAA92-C338-3363-B191-7A24F36CE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233777-DE4E-4836-BAF9-A5AD4A3DE34D}" type="slidenum">
              <a:rPr lang="en-US" smtClean="0"/>
              <a:t>‹#›</a:t>
            </a:fld>
            <a:endParaRPr lang="en-US"/>
          </a:p>
        </p:txBody>
      </p:sp>
    </p:spTree>
    <p:extLst>
      <p:ext uri="{BB962C8B-B14F-4D97-AF65-F5344CB8AC3E}">
        <p14:creationId xmlns:p14="http://schemas.microsoft.com/office/powerpoint/2010/main" val="10036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mbstone in a cemetery&#10;&#10;Description automatically generated">
            <a:extLst>
              <a:ext uri="{FF2B5EF4-FFF2-40B4-BE49-F238E27FC236}">
                <a16:creationId xmlns:a16="http://schemas.microsoft.com/office/drawing/2014/main" id="{11E2B1F3-D13C-AA28-D025-3EF79A957FB7}"/>
              </a:ext>
            </a:extLst>
          </p:cNvPr>
          <p:cNvPicPr>
            <a:picLocks noChangeAspect="1"/>
          </p:cNvPicPr>
          <p:nvPr/>
        </p:nvPicPr>
        <p:blipFill rotWithShape="1">
          <a:blip r:embed="rId2">
            <a:extLst>
              <a:ext uri="{28A0092B-C50C-407E-A947-70E740481C1C}">
                <a14:useLocalDpi xmlns:a14="http://schemas.microsoft.com/office/drawing/2010/main" val="0"/>
              </a:ext>
            </a:extLst>
          </a:blip>
          <a:srcRect t="29729" b="7150"/>
          <a:stretch/>
        </p:blipFill>
        <p:spPr>
          <a:xfrm>
            <a:off x="3102190" y="8981"/>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6604E-EE8E-520B-962C-A8C18D339D66}"/>
              </a:ext>
            </a:extLst>
          </p:cNvPr>
          <p:cNvSpPr>
            <a:spLocks noGrp="1"/>
          </p:cNvSpPr>
          <p:nvPr>
            <p:ph type="ctrTitle"/>
          </p:nvPr>
        </p:nvSpPr>
        <p:spPr>
          <a:xfrm>
            <a:off x="535665" y="318977"/>
            <a:ext cx="4791247" cy="1743740"/>
          </a:xfrm>
          <a:noFill/>
          <a:effectLst>
            <a:outerShdw blurRad="50800" dist="38100" dir="2700000" algn="tl" rotWithShape="0">
              <a:prstClr val="black">
                <a:alpha val="40000"/>
              </a:prstClr>
            </a:outerShdw>
          </a:effectLst>
        </p:spPr>
        <p:txBody>
          <a:bodyPr>
            <a:normAutofit/>
          </a:bodyPr>
          <a:lstStyle/>
          <a:p>
            <a:pPr algn="l"/>
            <a:r>
              <a:rPr lang="en-US" sz="5200" b="1" i="1" dirty="0"/>
              <a:t>So You’re Dead, Now What?</a:t>
            </a:r>
          </a:p>
        </p:txBody>
      </p:sp>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532615" y="2062717"/>
            <a:ext cx="4964417" cy="2105245"/>
          </a:xfrm>
          <a:noFill/>
          <a:effectLst>
            <a:outerShdw blurRad="50800" dist="38100" dir="2700000" algn="tl" rotWithShape="0">
              <a:prstClr val="black">
                <a:alpha val="40000"/>
              </a:prstClr>
            </a:outerShdw>
          </a:effectLst>
        </p:spPr>
        <p:txBody>
          <a:bodyPr>
            <a:noAutofit/>
          </a:bodyPr>
          <a:lstStyle/>
          <a:p>
            <a:pPr algn="l"/>
            <a:r>
              <a:rPr lang="en-US" sz="4000" b="1" dirty="0">
                <a:effectLst>
                  <a:outerShdw blurRad="50800" dist="38100" dir="13500000" algn="br" rotWithShape="0">
                    <a:schemeClr val="tx1">
                      <a:alpha val="40000"/>
                    </a:schemeClr>
                  </a:outerShdw>
                </a:effectLst>
              </a:rPr>
              <a:t>A biblical study of death and afterlife and how they impact our lives now</a:t>
            </a:r>
          </a:p>
        </p:txBody>
      </p:sp>
    </p:spTree>
    <p:extLst>
      <p:ext uri="{BB962C8B-B14F-4D97-AF65-F5344CB8AC3E}">
        <p14:creationId xmlns:p14="http://schemas.microsoft.com/office/powerpoint/2010/main" val="37794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2400924" y="1536174"/>
            <a:ext cx="7390151" cy="3785652"/>
          </a:xfrm>
          <a:prstGeom prst="rect">
            <a:avLst/>
          </a:prstGeom>
          <a:noFill/>
        </p:spPr>
        <p:txBody>
          <a:bodyPr wrap="square" rtlCol="0">
            <a:spAutoFit/>
          </a:bodyPr>
          <a:lstStyle/>
          <a:p>
            <a:pPr algn="ctr"/>
            <a:r>
              <a:rPr lang="en-US" sz="4800" b="1" u="sng" dirty="0">
                <a:solidFill>
                  <a:schemeClr val="bg1"/>
                </a:solidFill>
              </a:rPr>
              <a:t>Creation Stories</a:t>
            </a:r>
          </a:p>
          <a:p>
            <a:pPr algn="ctr"/>
            <a:r>
              <a:rPr lang="en-US" sz="4800" b="1" dirty="0">
                <a:solidFill>
                  <a:schemeClr val="bg1"/>
                </a:solidFill>
              </a:rPr>
              <a:t>Genesis 1:1 - 2:3</a:t>
            </a:r>
          </a:p>
          <a:p>
            <a:pPr algn="ctr"/>
            <a:endParaRPr lang="en-US" sz="4800" b="1" dirty="0">
              <a:solidFill>
                <a:schemeClr val="bg1"/>
              </a:solidFill>
            </a:endParaRPr>
          </a:p>
          <a:p>
            <a:pPr algn="ctr"/>
            <a:r>
              <a:rPr lang="en-US" sz="4800" b="1" dirty="0">
                <a:solidFill>
                  <a:schemeClr val="bg1"/>
                </a:solidFill>
              </a:rPr>
              <a:t>2:4 - 25  Part 1</a:t>
            </a:r>
          </a:p>
          <a:p>
            <a:pPr algn="ctr"/>
            <a:r>
              <a:rPr lang="en-US" sz="4800" b="1" dirty="0">
                <a:solidFill>
                  <a:schemeClr val="bg1"/>
                </a:solidFill>
              </a:rPr>
              <a:t>3:1 - 24  Part 2</a:t>
            </a:r>
          </a:p>
        </p:txBody>
      </p:sp>
    </p:spTree>
    <p:extLst>
      <p:ext uri="{BB962C8B-B14F-4D97-AF65-F5344CB8AC3E}">
        <p14:creationId xmlns:p14="http://schemas.microsoft.com/office/powerpoint/2010/main" val="359519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b="1" i="1" dirty="0">
                <a:solidFill>
                  <a:schemeClr val="bg1"/>
                </a:solidFill>
              </a:rPr>
              <a:t>1:1</a:t>
            </a:r>
            <a:r>
              <a:rPr lang="en-US" sz="3600" dirty="0">
                <a:solidFill>
                  <a:schemeClr val="bg1"/>
                </a:solidFill>
              </a:rPr>
              <a:t> In the beginning God created the heavens and the earth. </a:t>
            </a:r>
          </a:p>
          <a:p>
            <a:endParaRPr lang="en-US" sz="3600" dirty="0">
              <a:solidFill>
                <a:schemeClr val="bg1"/>
              </a:solidFill>
            </a:endParaRPr>
          </a:p>
          <a:p>
            <a:r>
              <a:rPr lang="en-US" sz="3600" dirty="0">
                <a:solidFill>
                  <a:schemeClr val="bg1"/>
                </a:solidFill>
              </a:rPr>
              <a:t>2 Now the earth was formless and empty, darkness was over the surface of the deep, and the Spirit of God was hovering over the waters.</a:t>
            </a:r>
          </a:p>
          <a:p>
            <a:endParaRPr lang="en-US" sz="3600" dirty="0">
              <a:solidFill>
                <a:schemeClr val="bg1"/>
              </a:solidFill>
            </a:endParaRPr>
          </a:p>
          <a:p>
            <a:r>
              <a:rPr lang="en-US" sz="3600" dirty="0">
                <a:solidFill>
                  <a:schemeClr val="bg1"/>
                </a:solidFill>
              </a:rPr>
              <a:t>3 And God said, “Let there be light,” and there was light. 4 God saw that the light was good, and he separated the light from the darkness. 5 God called the light “day,” and the darkness he called “night.” And there was evening, and there was morning—</a:t>
            </a:r>
            <a:r>
              <a:rPr lang="en-US" sz="3600" b="1" dirty="0">
                <a:solidFill>
                  <a:srgbClr val="FFC000"/>
                </a:solidFill>
              </a:rPr>
              <a:t>the first day.</a:t>
            </a:r>
            <a:endParaRPr lang="en-US" sz="3600" dirty="0">
              <a:solidFill>
                <a:schemeClr val="bg1"/>
              </a:solidFill>
            </a:endParaRPr>
          </a:p>
        </p:txBody>
      </p:sp>
    </p:spTree>
    <p:extLst>
      <p:ext uri="{BB962C8B-B14F-4D97-AF65-F5344CB8AC3E}">
        <p14:creationId xmlns:p14="http://schemas.microsoft.com/office/powerpoint/2010/main" val="253567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6 And God said, “Let there be a vault between the waters to separate water from water.” 7 So God made the vault and separated the water under the vault from the water above it. And it was so. 8 God called the vault “sky.” And there was evening, and there was morning—</a:t>
            </a:r>
            <a:r>
              <a:rPr lang="en-US" sz="3600" b="1" dirty="0">
                <a:solidFill>
                  <a:srgbClr val="FFC000"/>
                </a:solidFill>
              </a:rPr>
              <a:t>the second day.</a:t>
            </a:r>
          </a:p>
          <a:p>
            <a:endParaRPr lang="en-US" sz="3600" dirty="0">
              <a:solidFill>
                <a:schemeClr val="bg1"/>
              </a:solidFill>
            </a:endParaRPr>
          </a:p>
          <a:p>
            <a:r>
              <a:rPr lang="en-US" sz="3600" dirty="0">
                <a:solidFill>
                  <a:schemeClr val="bg1"/>
                </a:solidFill>
              </a:rPr>
              <a:t>9 And God said, “Let the water under the sky be gathered to one place, and let dry ground appear.” And it was so. 10 God called the dry ground “land,” and the gathered waters he called “seas.” And God saw that it was good.</a:t>
            </a:r>
          </a:p>
        </p:txBody>
      </p:sp>
    </p:spTree>
    <p:extLst>
      <p:ext uri="{BB962C8B-B14F-4D97-AF65-F5344CB8AC3E}">
        <p14:creationId xmlns:p14="http://schemas.microsoft.com/office/powerpoint/2010/main" val="417215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078313"/>
          </a:xfrm>
          <a:prstGeom prst="rect">
            <a:avLst/>
          </a:prstGeom>
          <a:noFill/>
        </p:spPr>
        <p:txBody>
          <a:bodyPr wrap="square" rtlCol="0">
            <a:spAutoFit/>
          </a:bodyPr>
          <a:lstStyle/>
          <a:p>
            <a:r>
              <a:rPr lang="en-US" sz="3600" dirty="0">
                <a:solidFill>
                  <a:schemeClr val="bg1"/>
                </a:solidFill>
              </a:rPr>
              <a:t>11 Then God said, “Let the land produce vegetation: seed-bearing plants and trees on the land that bear fruit with seed in it, according to their various kinds.” And it was so. 12 The land produced vegetation: plants bearing seed according to their kinds and trees bearing fruit with seed in it according to their kinds. And God saw that it was good. 13 And there was evening, and there was morning—</a:t>
            </a:r>
            <a:r>
              <a:rPr lang="en-US" sz="3600" b="1" dirty="0">
                <a:solidFill>
                  <a:srgbClr val="FFC000"/>
                </a:solidFill>
              </a:rPr>
              <a:t>the third day.</a:t>
            </a:r>
          </a:p>
          <a:p>
            <a:endParaRPr lang="en-US" sz="3600" dirty="0">
              <a:solidFill>
                <a:schemeClr val="bg1"/>
              </a:solidFill>
            </a:endParaRPr>
          </a:p>
        </p:txBody>
      </p:sp>
    </p:spTree>
    <p:extLst>
      <p:ext uri="{BB962C8B-B14F-4D97-AF65-F5344CB8AC3E}">
        <p14:creationId xmlns:p14="http://schemas.microsoft.com/office/powerpoint/2010/main" val="11814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14 And God said, “Let there be lights in the vault of the sky to separate the day from the night, and let them serve as signs to mark sacred times, and days and years, 15 and let them be lights in the vault of the sky to give light on the earth.” And it was so. 16 God made two great lights—the greater light to govern the day and the lesser light to govern the night. He also made the stars. 17 God set them in the vault of the sky to give light on the earth, 18 to govern the day and the night, and to separate light from darkness. And God saw that it was good. 19 And there was evening, and there was morning—</a:t>
            </a:r>
            <a:r>
              <a:rPr lang="en-US" sz="3600" b="1" dirty="0">
                <a:solidFill>
                  <a:srgbClr val="FFC000"/>
                </a:solidFill>
              </a:rPr>
              <a:t>the fourth day.</a:t>
            </a:r>
          </a:p>
        </p:txBody>
      </p:sp>
    </p:spTree>
    <p:extLst>
      <p:ext uri="{BB962C8B-B14F-4D97-AF65-F5344CB8AC3E}">
        <p14:creationId xmlns:p14="http://schemas.microsoft.com/office/powerpoint/2010/main" val="306475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20 And God said, “Let the water teem with living creatures, and let birds fly above the earth across the vault of the sky.” 21 So God created the great creatures of the sea and every living thing with which the water teems and that moves about in it, according to their kinds, and every winged bird according to its kind. And God saw that it was good. 22 God blessed them and said, “Be fruitful and increase in number and fill the water in the seas, and let the birds increase on the earth.” 23 And there was evening, and there was morning—</a:t>
            </a:r>
            <a:r>
              <a:rPr lang="en-US" sz="3600" b="1" dirty="0">
                <a:solidFill>
                  <a:srgbClr val="FFC000"/>
                </a:solidFill>
              </a:rPr>
              <a:t>the fifth day.</a:t>
            </a:r>
          </a:p>
        </p:txBody>
      </p:sp>
    </p:spTree>
    <p:extLst>
      <p:ext uri="{BB962C8B-B14F-4D97-AF65-F5344CB8AC3E}">
        <p14:creationId xmlns:p14="http://schemas.microsoft.com/office/powerpoint/2010/main" val="50004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4524315"/>
          </a:xfrm>
          <a:prstGeom prst="rect">
            <a:avLst/>
          </a:prstGeom>
          <a:noFill/>
        </p:spPr>
        <p:txBody>
          <a:bodyPr wrap="square" rtlCol="0">
            <a:spAutoFit/>
          </a:bodyPr>
          <a:lstStyle/>
          <a:p>
            <a:r>
              <a:rPr lang="en-US" sz="3600" dirty="0">
                <a:solidFill>
                  <a:schemeClr val="bg1"/>
                </a:solidFill>
              </a:rPr>
              <a:t>24 And God said, “Let the land produce living creatures according to their kinds: the livestock, the creatures that move along the ground, and the wild animals, each according to its kind.” And it was so. 25 God made the wild animals according to their kinds, the livestock according to their kinds, and all the creatures that move along the ground according to their kinds. And God saw that it was good.</a:t>
            </a:r>
          </a:p>
        </p:txBody>
      </p:sp>
    </p:spTree>
    <p:extLst>
      <p:ext uri="{BB962C8B-B14F-4D97-AF65-F5344CB8AC3E}">
        <p14:creationId xmlns:p14="http://schemas.microsoft.com/office/powerpoint/2010/main" val="59631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078313"/>
          </a:xfrm>
          <a:prstGeom prst="rect">
            <a:avLst/>
          </a:prstGeom>
          <a:noFill/>
        </p:spPr>
        <p:txBody>
          <a:bodyPr wrap="square" rtlCol="0">
            <a:spAutoFit/>
          </a:bodyPr>
          <a:lstStyle/>
          <a:p>
            <a:r>
              <a:rPr lang="en-US" sz="3600" dirty="0">
                <a:solidFill>
                  <a:schemeClr val="bg1"/>
                </a:solidFill>
              </a:rPr>
              <a:t>26 Then God said,</a:t>
            </a:r>
            <a:r>
              <a:rPr lang="en-US" sz="3600" b="1" dirty="0">
                <a:solidFill>
                  <a:srgbClr val="FFC000"/>
                </a:solidFill>
              </a:rPr>
              <a:t> “Let us make mankind in our image, in our likeness, so that they may rule over the fish in the sea and the birds in the sky, over the livestock and all the wild animals, and over all the creatures that move along the ground.”</a:t>
            </a:r>
          </a:p>
          <a:p>
            <a:endParaRPr lang="en-US" sz="3600" dirty="0">
              <a:solidFill>
                <a:schemeClr val="bg1"/>
              </a:solidFill>
            </a:endParaRPr>
          </a:p>
          <a:p>
            <a:r>
              <a:rPr lang="en-US" sz="3600" dirty="0">
                <a:solidFill>
                  <a:schemeClr val="bg1"/>
                </a:solidFill>
              </a:rPr>
              <a:t>27 	So God created mankind in his own image,</a:t>
            </a:r>
          </a:p>
          <a:p>
            <a:r>
              <a:rPr lang="en-US" sz="3600" dirty="0">
                <a:solidFill>
                  <a:schemeClr val="bg1"/>
                </a:solidFill>
              </a:rPr>
              <a:t>   		 in the image of God he created them;</a:t>
            </a:r>
          </a:p>
          <a:p>
            <a:r>
              <a:rPr lang="en-US" sz="3600" dirty="0">
                <a:solidFill>
                  <a:schemeClr val="bg1"/>
                </a:solidFill>
              </a:rPr>
              <a:t>    		male and female he created them.</a:t>
            </a:r>
          </a:p>
        </p:txBody>
      </p:sp>
    </p:spTree>
    <p:extLst>
      <p:ext uri="{BB962C8B-B14F-4D97-AF65-F5344CB8AC3E}">
        <p14:creationId xmlns:p14="http://schemas.microsoft.com/office/powerpoint/2010/main" val="355793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28 God blessed them and said to them, </a:t>
            </a:r>
            <a:r>
              <a:rPr lang="en-US" sz="3600" b="1" dirty="0">
                <a:solidFill>
                  <a:srgbClr val="FFC000"/>
                </a:solidFill>
              </a:rPr>
              <a:t>“Be fruitful and increase in number; fill the earth and subdue it. Rule over the fish in the sea and the birds in the sky and over every living creature that moves on the ground.”</a:t>
            </a:r>
          </a:p>
          <a:p>
            <a:endParaRPr lang="en-US" sz="3600" dirty="0">
              <a:solidFill>
                <a:schemeClr val="bg1"/>
              </a:solidFill>
            </a:endParaRPr>
          </a:p>
          <a:p>
            <a:r>
              <a:rPr lang="en-US" sz="3600" dirty="0">
                <a:solidFill>
                  <a:schemeClr val="bg1"/>
                </a:solidFill>
              </a:rPr>
              <a:t>29 Then God said, “I give you every seed-bearing plant on the face of the whole earth and every tree that has fruit with seed in it. They will be yours for food. 30 And to all the beasts of the earth and all the birds in the sky and all the creatures that move along the ground—everything that has the breath of life in it—I give every green plant for food.” And it was so.</a:t>
            </a:r>
            <a:endParaRPr lang="en-US" sz="3600" b="1" dirty="0">
              <a:solidFill>
                <a:srgbClr val="FFC000"/>
              </a:solidFill>
            </a:endParaRPr>
          </a:p>
        </p:txBody>
      </p:sp>
    </p:spTree>
    <p:extLst>
      <p:ext uri="{BB962C8B-B14F-4D97-AF65-F5344CB8AC3E}">
        <p14:creationId xmlns:p14="http://schemas.microsoft.com/office/powerpoint/2010/main" val="151934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31 God saw all that he had made, and it was very good. And there was evening, and there was morning—</a:t>
            </a:r>
            <a:r>
              <a:rPr lang="en-US" sz="3600" b="1" dirty="0">
                <a:solidFill>
                  <a:srgbClr val="FFC000"/>
                </a:solidFill>
              </a:rPr>
              <a:t>the sixth day.</a:t>
            </a:r>
          </a:p>
          <a:p>
            <a:endParaRPr lang="en-US" sz="3600" dirty="0">
              <a:solidFill>
                <a:schemeClr val="bg1"/>
              </a:solidFill>
            </a:endParaRPr>
          </a:p>
          <a:p>
            <a:r>
              <a:rPr lang="en-US" sz="3600" b="1" i="1" dirty="0">
                <a:solidFill>
                  <a:schemeClr val="bg1"/>
                </a:solidFill>
              </a:rPr>
              <a:t>2:1</a:t>
            </a:r>
            <a:r>
              <a:rPr lang="en-US" sz="3600" dirty="0">
                <a:solidFill>
                  <a:schemeClr val="bg1"/>
                </a:solidFill>
              </a:rPr>
              <a:t> Thus the heavens and the earth were completed in all their vast array.</a:t>
            </a:r>
          </a:p>
          <a:p>
            <a:endParaRPr lang="en-US" sz="3600" dirty="0">
              <a:solidFill>
                <a:schemeClr val="bg1"/>
              </a:solidFill>
            </a:endParaRPr>
          </a:p>
          <a:p>
            <a:r>
              <a:rPr lang="en-US" sz="3600" dirty="0">
                <a:solidFill>
                  <a:schemeClr val="bg1"/>
                </a:solidFill>
              </a:rPr>
              <a:t>2 By </a:t>
            </a:r>
            <a:r>
              <a:rPr lang="en-US" sz="3600" b="1" dirty="0">
                <a:solidFill>
                  <a:srgbClr val="FFC000"/>
                </a:solidFill>
              </a:rPr>
              <a:t>the seventh day </a:t>
            </a:r>
            <a:r>
              <a:rPr lang="en-US" sz="3600" dirty="0">
                <a:solidFill>
                  <a:schemeClr val="bg1"/>
                </a:solidFill>
              </a:rPr>
              <a:t>God had finished the work he had been doing; so on the seventh day he rested from all his work. 3 Then God blessed the seventh day and made it holy, because on it he rested from all the work of creating that he had done.</a:t>
            </a:r>
            <a:endParaRPr lang="en-US" sz="3600" b="1" dirty="0">
              <a:solidFill>
                <a:srgbClr val="FFC000"/>
              </a:solidFill>
            </a:endParaRPr>
          </a:p>
        </p:txBody>
      </p:sp>
    </p:spTree>
    <p:extLst>
      <p:ext uri="{BB962C8B-B14F-4D97-AF65-F5344CB8AC3E}">
        <p14:creationId xmlns:p14="http://schemas.microsoft.com/office/powerpoint/2010/main" val="217402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08484-C4D0-AC2E-603A-C68170543D7D}"/>
              </a:ext>
            </a:extLst>
          </p:cNvPr>
          <p:cNvSpPr txBox="1"/>
          <p:nvPr/>
        </p:nvSpPr>
        <p:spPr>
          <a:xfrm>
            <a:off x="3680460" y="1680210"/>
            <a:ext cx="6366510" cy="369332"/>
          </a:xfrm>
          <a:prstGeom prst="rect">
            <a:avLst/>
          </a:prstGeom>
          <a:noFill/>
        </p:spPr>
        <p:txBody>
          <a:bodyPr wrap="square" rtlCol="0">
            <a:spAutoFit/>
          </a:bodyPr>
          <a:lstStyle/>
          <a:p>
            <a:r>
              <a:rPr lang="en-US" dirty="0"/>
              <a:t>1 + 1 = 10</a:t>
            </a:r>
          </a:p>
        </p:txBody>
      </p:sp>
      <p:pic>
        <p:nvPicPr>
          <p:cNvPr id="6" name="Picture 5">
            <a:extLst>
              <a:ext uri="{FF2B5EF4-FFF2-40B4-BE49-F238E27FC236}">
                <a16:creationId xmlns:a16="http://schemas.microsoft.com/office/drawing/2014/main" id="{A7CAFE98-497C-AFE2-6B53-01396AF0A975}"/>
              </a:ext>
            </a:extLst>
          </p:cNvPr>
          <p:cNvPicPr>
            <a:picLocks noChangeAspect="1"/>
          </p:cNvPicPr>
          <p:nvPr/>
        </p:nvPicPr>
        <p:blipFill>
          <a:blip r:embed="rId2"/>
          <a:stretch>
            <a:fillRect/>
          </a:stretch>
        </p:blipFill>
        <p:spPr>
          <a:xfrm>
            <a:off x="2667000" y="0"/>
            <a:ext cx="6858000" cy="6858000"/>
          </a:xfrm>
          <a:prstGeom prst="rect">
            <a:avLst/>
          </a:prstGeom>
        </p:spPr>
      </p:pic>
      <p:sp>
        <p:nvSpPr>
          <p:cNvPr id="5" name="TextBox 4">
            <a:extLst>
              <a:ext uri="{FF2B5EF4-FFF2-40B4-BE49-F238E27FC236}">
                <a16:creationId xmlns:a16="http://schemas.microsoft.com/office/drawing/2014/main" id="{29333B52-6A16-FB64-F1A4-8D9245C49053}"/>
              </a:ext>
            </a:extLst>
          </p:cNvPr>
          <p:cNvSpPr txBox="1"/>
          <p:nvPr/>
        </p:nvSpPr>
        <p:spPr>
          <a:xfrm rot="20207412">
            <a:off x="4781204" y="2341935"/>
            <a:ext cx="2629593" cy="1015663"/>
          </a:xfrm>
          <a:prstGeom prst="rect">
            <a:avLst/>
          </a:prstGeom>
          <a:noFill/>
        </p:spPr>
        <p:txBody>
          <a:bodyPr wrap="square" rtlCol="0">
            <a:spAutoFit/>
          </a:bodyPr>
          <a:lstStyle/>
          <a:p>
            <a:pPr algn="ctr"/>
            <a:r>
              <a:rPr lang="en-US" sz="6000" b="1" dirty="0"/>
              <a:t>GIFT</a:t>
            </a:r>
          </a:p>
        </p:txBody>
      </p:sp>
    </p:spTree>
    <p:extLst>
      <p:ext uri="{BB962C8B-B14F-4D97-AF65-F5344CB8AC3E}">
        <p14:creationId xmlns:p14="http://schemas.microsoft.com/office/powerpoint/2010/main" val="85066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b="1" i="1" dirty="0">
                <a:solidFill>
                  <a:schemeClr val="bg1"/>
                </a:solidFill>
              </a:rPr>
              <a:t>2:4</a:t>
            </a:r>
            <a:r>
              <a:rPr lang="en-US" sz="3600" dirty="0">
                <a:solidFill>
                  <a:schemeClr val="bg1"/>
                </a:solidFill>
              </a:rPr>
              <a:t> This is the account of the heavens and the earth when they were created, when the Lord God made the earth and the heavens.</a:t>
            </a:r>
          </a:p>
          <a:p>
            <a:endParaRPr lang="en-US" sz="3600" dirty="0">
              <a:solidFill>
                <a:schemeClr val="bg1"/>
              </a:solidFill>
            </a:endParaRPr>
          </a:p>
          <a:p>
            <a:r>
              <a:rPr lang="en-US" sz="3600" dirty="0">
                <a:solidFill>
                  <a:schemeClr val="bg1"/>
                </a:solidFill>
              </a:rPr>
              <a:t>5 Now no shrub had yet appeared on the earth and no plant had yet sprung up, for the Lord God had not sent rain on the earth and there was no one to work the ground, 6 but streams came up from the earth and watered the whole surface of the ground. 7 Then the Lord God formed a man from the dust of the ground and breathed into his nostrils the breath of life, and the man became a living being.</a:t>
            </a:r>
            <a:endParaRPr lang="en-US" sz="3600" b="1" dirty="0">
              <a:solidFill>
                <a:srgbClr val="FFC000"/>
              </a:solidFill>
            </a:endParaRPr>
          </a:p>
        </p:txBody>
      </p:sp>
    </p:spTree>
    <p:extLst>
      <p:ext uri="{BB962C8B-B14F-4D97-AF65-F5344CB8AC3E}">
        <p14:creationId xmlns:p14="http://schemas.microsoft.com/office/powerpoint/2010/main" val="271553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8 Now the Lord God had planted a garden in the east, in Eden; and there he put the man he had formed. 9 The Lord God made all kinds of trees grow out of the ground—trees that were pleasing to the eye and good for food. In the middle of the garden were the tree of life and the tree of the knowledge of good and evil.</a:t>
            </a:r>
          </a:p>
          <a:p>
            <a:endParaRPr lang="en-US" sz="3600" dirty="0">
              <a:solidFill>
                <a:schemeClr val="bg1"/>
              </a:solidFill>
            </a:endParaRPr>
          </a:p>
          <a:p>
            <a:r>
              <a:rPr lang="en-US" sz="3600" dirty="0">
                <a:solidFill>
                  <a:schemeClr val="bg1"/>
                </a:solidFill>
              </a:rPr>
              <a:t>10 A river watering the garden flowed from Eden; from there it was separated into four headwaters. 11 The name of the first is the </a:t>
            </a:r>
            <a:r>
              <a:rPr lang="en-US" sz="3600" dirty="0" err="1">
                <a:solidFill>
                  <a:schemeClr val="bg1"/>
                </a:solidFill>
              </a:rPr>
              <a:t>Pishon</a:t>
            </a:r>
            <a:r>
              <a:rPr lang="en-US" sz="3600" dirty="0">
                <a:solidFill>
                  <a:schemeClr val="bg1"/>
                </a:solidFill>
              </a:rPr>
              <a:t>; it winds through the entire land of Havilah, where there is gold. </a:t>
            </a:r>
            <a:endParaRPr lang="en-US" sz="3600" b="1" dirty="0">
              <a:solidFill>
                <a:srgbClr val="FFC000"/>
              </a:solidFill>
            </a:endParaRPr>
          </a:p>
        </p:txBody>
      </p:sp>
    </p:spTree>
    <p:extLst>
      <p:ext uri="{BB962C8B-B14F-4D97-AF65-F5344CB8AC3E}">
        <p14:creationId xmlns:p14="http://schemas.microsoft.com/office/powerpoint/2010/main" val="234872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2:12 (The gold of that land is good; aromatic resin and onyx are also there.) 13 The name of the second river is the Gihon; it winds through the entire land of Cush. 14 The name of the third river is the Tigris; it runs along the east side of Ashur. And the fourth river is the Euphrates.</a:t>
            </a:r>
          </a:p>
          <a:p>
            <a:endParaRPr lang="en-US" sz="3600" dirty="0">
              <a:solidFill>
                <a:schemeClr val="bg1"/>
              </a:solidFill>
            </a:endParaRPr>
          </a:p>
          <a:p>
            <a:r>
              <a:rPr lang="en-US" sz="3600" dirty="0">
                <a:solidFill>
                  <a:schemeClr val="bg1"/>
                </a:solidFill>
              </a:rPr>
              <a:t>15 The Lord God took the man and </a:t>
            </a:r>
            <a:r>
              <a:rPr lang="en-US" sz="3600" b="1" dirty="0">
                <a:solidFill>
                  <a:srgbClr val="FFC000"/>
                </a:solidFill>
              </a:rPr>
              <a:t>put him in the Garden of Eden to work it and take care of it. </a:t>
            </a:r>
            <a:r>
              <a:rPr lang="en-US" sz="3600" dirty="0">
                <a:solidFill>
                  <a:schemeClr val="bg1"/>
                </a:solidFill>
              </a:rPr>
              <a:t>16 And the Lord God commanded the man, </a:t>
            </a:r>
            <a:r>
              <a:rPr lang="en-US" sz="3600" b="1" dirty="0">
                <a:solidFill>
                  <a:srgbClr val="FFC000"/>
                </a:solidFill>
              </a:rPr>
              <a:t>“You are free to eat from any tree in the garden; 17 but you must not eat from the tree of the knowledge of good and evil, for when you eat from it you will certainly die.”</a:t>
            </a:r>
          </a:p>
        </p:txBody>
      </p:sp>
    </p:spTree>
    <p:extLst>
      <p:ext uri="{BB962C8B-B14F-4D97-AF65-F5344CB8AC3E}">
        <p14:creationId xmlns:p14="http://schemas.microsoft.com/office/powerpoint/2010/main" val="234479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632311"/>
          </a:xfrm>
          <a:prstGeom prst="rect">
            <a:avLst/>
          </a:prstGeom>
          <a:noFill/>
        </p:spPr>
        <p:txBody>
          <a:bodyPr wrap="square" rtlCol="0">
            <a:spAutoFit/>
          </a:bodyPr>
          <a:lstStyle/>
          <a:p>
            <a:r>
              <a:rPr lang="en-US" sz="3600" dirty="0">
                <a:solidFill>
                  <a:schemeClr val="bg1"/>
                </a:solidFill>
              </a:rPr>
              <a:t>18 The Lord God said, “It is not good for the man to be alone. I will make a helper suitable for him.”</a:t>
            </a:r>
          </a:p>
          <a:p>
            <a:endParaRPr lang="en-US" sz="3600" dirty="0">
              <a:solidFill>
                <a:schemeClr val="bg1"/>
              </a:solidFill>
            </a:endParaRPr>
          </a:p>
          <a:p>
            <a:r>
              <a:rPr lang="en-US" sz="3600" dirty="0">
                <a:solidFill>
                  <a:schemeClr val="bg1"/>
                </a:solidFill>
              </a:rPr>
              <a:t>19 Now the Lord God had formed out of the ground all the wild animals and all the birds in the sky. </a:t>
            </a:r>
            <a:r>
              <a:rPr lang="en-US" sz="3600" b="1" dirty="0">
                <a:solidFill>
                  <a:srgbClr val="FFC000"/>
                </a:solidFill>
              </a:rPr>
              <a:t>He brought them to the man to see what he would name them; and whatever the man called each living creature, that was its name. 20 So the man gave names to all the livestock, the birds in the sky and all the wild animals.</a:t>
            </a:r>
          </a:p>
        </p:txBody>
      </p:sp>
    </p:spTree>
    <p:extLst>
      <p:ext uri="{BB962C8B-B14F-4D97-AF65-F5344CB8AC3E}">
        <p14:creationId xmlns:p14="http://schemas.microsoft.com/office/powerpoint/2010/main" val="329544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3416320"/>
          </a:xfrm>
          <a:prstGeom prst="rect">
            <a:avLst/>
          </a:prstGeom>
          <a:noFill/>
        </p:spPr>
        <p:txBody>
          <a:bodyPr wrap="square" rtlCol="0">
            <a:spAutoFit/>
          </a:bodyPr>
          <a:lstStyle/>
          <a:p>
            <a:r>
              <a:rPr lang="en-US" sz="3600" dirty="0">
                <a:solidFill>
                  <a:schemeClr val="bg1"/>
                </a:solidFill>
              </a:rPr>
              <a:t>But for Adam no suitable helper was found. 21 So the Lord God caused the man to fall into a deep sleep; and while he was sleeping, he took one of the man’s ribs and then closed up the place with flesh. 22 Then the Lord God made a woman from the rib he had taken out of the man, and he brought her to the man.</a:t>
            </a:r>
          </a:p>
        </p:txBody>
      </p:sp>
    </p:spTree>
    <p:extLst>
      <p:ext uri="{BB962C8B-B14F-4D97-AF65-F5344CB8AC3E}">
        <p14:creationId xmlns:p14="http://schemas.microsoft.com/office/powerpoint/2010/main" val="294456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23 The man said,</a:t>
            </a:r>
          </a:p>
          <a:p>
            <a:endParaRPr lang="en-US" sz="3600" dirty="0">
              <a:solidFill>
                <a:schemeClr val="bg1"/>
              </a:solidFill>
            </a:endParaRPr>
          </a:p>
          <a:p>
            <a:r>
              <a:rPr lang="en-US" sz="3600" dirty="0">
                <a:solidFill>
                  <a:schemeClr val="bg1"/>
                </a:solidFill>
              </a:rPr>
              <a:t>	“This is now bone of my bones</a:t>
            </a:r>
          </a:p>
          <a:p>
            <a:r>
              <a:rPr lang="en-US" sz="3600" dirty="0">
                <a:solidFill>
                  <a:schemeClr val="bg1"/>
                </a:solidFill>
              </a:rPr>
              <a:t>   		 and flesh of my flesh;</a:t>
            </a:r>
          </a:p>
          <a:p>
            <a:r>
              <a:rPr lang="en-US" sz="3600" dirty="0">
                <a:solidFill>
                  <a:schemeClr val="bg1"/>
                </a:solidFill>
              </a:rPr>
              <a:t>	she shall be called ‘woman,’</a:t>
            </a:r>
          </a:p>
          <a:p>
            <a:r>
              <a:rPr lang="en-US" sz="3600" dirty="0">
                <a:solidFill>
                  <a:schemeClr val="bg1"/>
                </a:solidFill>
              </a:rPr>
              <a:t>    		for she was taken out of man.”</a:t>
            </a:r>
          </a:p>
          <a:p>
            <a:endParaRPr lang="en-US" sz="3600" dirty="0">
              <a:solidFill>
                <a:schemeClr val="bg1"/>
              </a:solidFill>
            </a:endParaRPr>
          </a:p>
          <a:p>
            <a:r>
              <a:rPr lang="en-US" sz="3600" dirty="0">
                <a:solidFill>
                  <a:schemeClr val="bg1"/>
                </a:solidFill>
              </a:rPr>
              <a:t>24 That is why a man leaves his father and mother and is united to his wife, and they become one flesh.</a:t>
            </a:r>
          </a:p>
          <a:p>
            <a:endParaRPr lang="en-US" sz="3600" dirty="0">
              <a:solidFill>
                <a:schemeClr val="bg1"/>
              </a:solidFill>
            </a:endParaRPr>
          </a:p>
          <a:p>
            <a:r>
              <a:rPr lang="en-US" sz="3600" dirty="0">
                <a:solidFill>
                  <a:schemeClr val="bg1"/>
                </a:solidFill>
              </a:rPr>
              <a:t>25 Adam and his wife were both naked, and they felt no shame.</a:t>
            </a:r>
            <a:endParaRPr lang="en-US" sz="3600" b="1" dirty="0">
              <a:solidFill>
                <a:srgbClr val="FFC000"/>
              </a:solidFill>
            </a:endParaRPr>
          </a:p>
        </p:txBody>
      </p:sp>
    </p:spTree>
    <p:extLst>
      <p:ext uri="{BB962C8B-B14F-4D97-AF65-F5344CB8AC3E}">
        <p14:creationId xmlns:p14="http://schemas.microsoft.com/office/powerpoint/2010/main" val="267457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2477E-6FA8-AFD0-1241-3162C81A1A98}"/>
              </a:ext>
            </a:extLst>
          </p:cNvPr>
          <p:cNvPicPr>
            <a:picLocks noChangeAspect="1"/>
          </p:cNvPicPr>
          <p:nvPr/>
        </p:nvPicPr>
        <p:blipFill rotWithShape="1">
          <a:blip r:embed="rId2"/>
          <a:srcRect t="15245"/>
          <a:stretch/>
        </p:blipFill>
        <p:spPr>
          <a:xfrm>
            <a:off x="1884347" y="0"/>
            <a:ext cx="8423305" cy="6858000"/>
          </a:xfrm>
          <a:prstGeom prst="rect">
            <a:avLst/>
          </a:prstGeom>
        </p:spPr>
      </p:pic>
    </p:spTree>
    <p:extLst>
      <p:ext uri="{BB962C8B-B14F-4D97-AF65-F5344CB8AC3E}">
        <p14:creationId xmlns:p14="http://schemas.microsoft.com/office/powerpoint/2010/main" val="414931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F4AE1B8-0884-DC81-545E-B7D0C2B30FD5}"/>
              </a:ext>
            </a:extLst>
          </p:cNvPr>
          <p:cNvCxnSpPr/>
          <p:nvPr/>
        </p:nvCxnSpPr>
        <p:spPr>
          <a:xfrm>
            <a:off x="5809673" y="240145"/>
            <a:ext cx="0" cy="5403273"/>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14F5174-5CB6-FA8C-00DF-C995ECCBC99B}"/>
              </a:ext>
            </a:extLst>
          </p:cNvPr>
          <p:cNvCxnSpPr>
            <a:cxnSpLocks/>
          </p:cNvCxnSpPr>
          <p:nvPr/>
        </p:nvCxnSpPr>
        <p:spPr>
          <a:xfrm>
            <a:off x="2326038" y="1496291"/>
            <a:ext cx="7416800" cy="0"/>
          </a:xfrm>
          <a:prstGeom prst="straightConnector1">
            <a:avLst/>
          </a:prstGeom>
          <a:ln w="517525">
            <a:solidFill>
              <a:srgbClr val="002060"/>
            </a:solidFill>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9C53583-38F8-AA95-5E30-FF60A3272E44}"/>
              </a:ext>
            </a:extLst>
          </p:cNvPr>
          <p:cNvCxnSpPr>
            <a:cxnSpLocks/>
          </p:cNvCxnSpPr>
          <p:nvPr/>
        </p:nvCxnSpPr>
        <p:spPr>
          <a:xfrm>
            <a:off x="2378363" y="4528188"/>
            <a:ext cx="7416800" cy="0"/>
          </a:xfrm>
          <a:prstGeom prst="straightConnector1">
            <a:avLst/>
          </a:prstGeom>
          <a:ln w="517525">
            <a:gradFill flip="none" rotWithShape="1">
              <a:gsLst>
                <a:gs pos="0">
                  <a:srgbClr val="FF0000"/>
                </a:gs>
                <a:gs pos="54000">
                  <a:srgbClr val="002060"/>
                </a:gs>
              </a:gsLst>
              <a:lin ang="0" scaled="1"/>
              <a:tileRect/>
            </a:gradFill>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1886537-0259-EE71-5464-10A1EECF2FE3}"/>
              </a:ext>
            </a:extLst>
          </p:cNvPr>
          <p:cNvCxnSpPr>
            <a:cxnSpLocks/>
            <a:stCxn id="26" idx="1"/>
          </p:cNvCxnSpPr>
          <p:nvPr/>
        </p:nvCxnSpPr>
        <p:spPr>
          <a:xfrm>
            <a:off x="2378363" y="3059493"/>
            <a:ext cx="3431310" cy="1175"/>
          </a:xfrm>
          <a:prstGeom prst="straightConnector1">
            <a:avLst/>
          </a:prstGeom>
          <a:ln w="517525">
            <a:solidFill>
              <a:srgbClr val="FF0000"/>
            </a:solidFill>
            <a:headEnd type="none"/>
            <a:tailEnd type="triangle" w="sm" len="sm"/>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34F1C8-5086-7170-64D8-5FD252F84385}"/>
              </a:ext>
            </a:extLst>
          </p:cNvPr>
          <p:cNvSpPr txBox="1"/>
          <p:nvPr/>
        </p:nvSpPr>
        <p:spPr>
          <a:xfrm>
            <a:off x="2378363" y="300183"/>
            <a:ext cx="2900217" cy="369332"/>
          </a:xfrm>
          <a:prstGeom prst="rect">
            <a:avLst/>
          </a:prstGeom>
          <a:noFill/>
        </p:spPr>
        <p:txBody>
          <a:bodyPr wrap="square" rtlCol="0">
            <a:spAutoFit/>
          </a:bodyPr>
          <a:lstStyle/>
          <a:p>
            <a:pPr algn="ctr"/>
            <a:r>
              <a:rPr lang="en-US" b="1" dirty="0"/>
              <a:t>The Present Age</a:t>
            </a:r>
          </a:p>
        </p:txBody>
      </p:sp>
      <p:sp>
        <p:nvSpPr>
          <p:cNvPr id="24" name="TextBox 23">
            <a:extLst>
              <a:ext uri="{FF2B5EF4-FFF2-40B4-BE49-F238E27FC236}">
                <a16:creationId xmlns:a16="http://schemas.microsoft.com/office/drawing/2014/main" id="{CDF955B5-3F2E-45AA-94A4-273B52BDB6FB}"/>
              </a:ext>
            </a:extLst>
          </p:cNvPr>
          <p:cNvSpPr txBox="1"/>
          <p:nvPr/>
        </p:nvSpPr>
        <p:spPr>
          <a:xfrm>
            <a:off x="5912434" y="314036"/>
            <a:ext cx="2900217" cy="369332"/>
          </a:xfrm>
          <a:prstGeom prst="rect">
            <a:avLst/>
          </a:prstGeom>
          <a:noFill/>
        </p:spPr>
        <p:txBody>
          <a:bodyPr wrap="square" rtlCol="0">
            <a:spAutoFit/>
          </a:bodyPr>
          <a:lstStyle/>
          <a:p>
            <a:pPr algn="ctr"/>
            <a:r>
              <a:rPr lang="en-US" b="1" dirty="0"/>
              <a:t>The Age to Come</a:t>
            </a:r>
          </a:p>
        </p:txBody>
      </p:sp>
      <p:sp>
        <p:nvSpPr>
          <p:cNvPr id="25" name="TextBox 24">
            <a:extLst>
              <a:ext uri="{FF2B5EF4-FFF2-40B4-BE49-F238E27FC236}">
                <a16:creationId xmlns:a16="http://schemas.microsoft.com/office/drawing/2014/main" id="{9BF285A7-494B-C4BB-E714-8D3F2DF028E4}"/>
              </a:ext>
            </a:extLst>
          </p:cNvPr>
          <p:cNvSpPr txBox="1"/>
          <p:nvPr/>
        </p:nvSpPr>
        <p:spPr>
          <a:xfrm>
            <a:off x="4247387" y="1292966"/>
            <a:ext cx="2900217" cy="369332"/>
          </a:xfrm>
          <a:prstGeom prst="rect">
            <a:avLst/>
          </a:prstGeom>
          <a:noFill/>
        </p:spPr>
        <p:txBody>
          <a:bodyPr wrap="square" rtlCol="0">
            <a:spAutoFit/>
          </a:bodyPr>
          <a:lstStyle/>
          <a:p>
            <a:pPr algn="ctr"/>
            <a:r>
              <a:rPr lang="en-US" b="1" dirty="0">
                <a:solidFill>
                  <a:schemeClr val="bg1"/>
                </a:solidFill>
              </a:rPr>
              <a:t>Continuity</a:t>
            </a:r>
          </a:p>
        </p:txBody>
      </p:sp>
      <p:sp>
        <p:nvSpPr>
          <p:cNvPr id="26" name="TextBox 25">
            <a:extLst>
              <a:ext uri="{FF2B5EF4-FFF2-40B4-BE49-F238E27FC236}">
                <a16:creationId xmlns:a16="http://schemas.microsoft.com/office/drawing/2014/main" id="{154FCF72-BA38-228E-0E18-47C91CEEE133}"/>
              </a:ext>
            </a:extLst>
          </p:cNvPr>
          <p:cNvSpPr txBox="1"/>
          <p:nvPr/>
        </p:nvSpPr>
        <p:spPr>
          <a:xfrm>
            <a:off x="2378363" y="2874827"/>
            <a:ext cx="2900217" cy="369332"/>
          </a:xfrm>
          <a:prstGeom prst="rect">
            <a:avLst/>
          </a:prstGeom>
          <a:noFill/>
        </p:spPr>
        <p:txBody>
          <a:bodyPr wrap="square" rtlCol="0">
            <a:spAutoFit/>
          </a:bodyPr>
          <a:lstStyle/>
          <a:p>
            <a:pPr algn="ctr"/>
            <a:r>
              <a:rPr lang="en-US" b="1" dirty="0">
                <a:solidFill>
                  <a:schemeClr val="bg1"/>
                </a:solidFill>
              </a:rPr>
              <a:t>Discontinuity</a:t>
            </a:r>
          </a:p>
        </p:txBody>
      </p:sp>
      <p:sp>
        <p:nvSpPr>
          <p:cNvPr id="27" name="TextBox 26">
            <a:extLst>
              <a:ext uri="{FF2B5EF4-FFF2-40B4-BE49-F238E27FC236}">
                <a16:creationId xmlns:a16="http://schemas.microsoft.com/office/drawing/2014/main" id="{257D2895-31D1-908B-DCE3-7922A8A4AD11}"/>
              </a:ext>
            </a:extLst>
          </p:cNvPr>
          <p:cNvSpPr txBox="1"/>
          <p:nvPr/>
        </p:nvSpPr>
        <p:spPr>
          <a:xfrm>
            <a:off x="4094018" y="4343522"/>
            <a:ext cx="2900217" cy="369332"/>
          </a:xfrm>
          <a:prstGeom prst="rect">
            <a:avLst/>
          </a:prstGeom>
          <a:noFill/>
        </p:spPr>
        <p:txBody>
          <a:bodyPr wrap="square" rtlCol="0">
            <a:spAutoFit/>
          </a:bodyPr>
          <a:lstStyle/>
          <a:p>
            <a:pPr algn="ctr"/>
            <a:r>
              <a:rPr lang="en-US" b="1" dirty="0">
                <a:solidFill>
                  <a:schemeClr val="bg1"/>
                </a:solidFill>
              </a:rPr>
              <a:t>Transformation</a:t>
            </a:r>
          </a:p>
        </p:txBody>
      </p:sp>
    </p:spTree>
    <p:extLst>
      <p:ext uri="{BB962C8B-B14F-4D97-AF65-F5344CB8AC3E}">
        <p14:creationId xmlns:p14="http://schemas.microsoft.com/office/powerpoint/2010/main" val="219804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F4AE1B8-0884-DC81-545E-B7D0C2B30FD5}"/>
              </a:ext>
            </a:extLst>
          </p:cNvPr>
          <p:cNvCxnSpPr>
            <a:cxnSpLocks/>
          </p:cNvCxnSpPr>
          <p:nvPr/>
        </p:nvCxnSpPr>
        <p:spPr>
          <a:xfrm>
            <a:off x="6096000" y="1871373"/>
            <a:ext cx="0" cy="3614593"/>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14F5174-5CB6-FA8C-00DF-C995ECCBC99B}"/>
              </a:ext>
            </a:extLst>
          </p:cNvPr>
          <p:cNvCxnSpPr>
            <a:cxnSpLocks/>
          </p:cNvCxnSpPr>
          <p:nvPr/>
        </p:nvCxnSpPr>
        <p:spPr>
          <a:xfrm>
            <a:off x="2401475" y="3325091"/>
            <a:ext cx="7416800" cy="0"/>
          </a:xfrm>
          <a:prstGeom prst="straightConnector1">
            <a:avLst/>
          </a:prstGeom>
          <a:ln w="517525">
            <a:solidFill>
              <a:srgbClr val="002060"/>
            </a:solidFill>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34F1C8-5086-7170-64D8-5FD252F84385}"/>
              </a:ext>
            </a:extLst>
          </p:cNvPr>
          <p:cNvSpPr txBox="1"/>
          <p:nvPr/>
        </p:nvSpPr>
        <p:spPr>
          <a:xfrm>
            <a:off x="2561372" y="1951901"/>
            <a:ext cx="2900217" cy="369332"/>
          </a:xfrm>
          <a:prstGeom prst="rect">
            <a:avLst/>
          </a:prstGeom>
          <a:noFill/>
        </p:spPr>
        <p:txBody>
          <a:bodyPr wrap="square" rtlCol="0">
            <a:spAutoFit/>
          </a:bodyPr>
          <a:lstStyle/>
          <a:p>
            <a:pPr algn="ctr"/>
            <a:r>
              <a:rPr lang="en-US" b="1" dirty="0"/>
              <a:t>“Present”</a:t>
            </a:r>
          </a:p>
        </p:txBody>
      </p:sp>
      <p:sp>
        <p:nvSpPr>
          <p:cNvPr id="24" name="TextBox 23">
            <a:extLst>
              <a:ext uri="{FF2B5EF4-FFF2-40B4-BE49-F238E27FC236}">
                <a16:creationId xmlns:a16="http://schemas.microsoft.com/office/drawing/2014/main" id="{CDF955B5-3F2E-45AA-94A4-273B52BDB6FB}"/>
              </a:ext>
            </a:extLst>
          </p:cNvPr>
          <p:cNvSpPr txBox="1"/>
          <p:nvPr/>
        </p:nvSpPr>
        <p:spPr>
          <a:xfrm>
            <a:off x="6629121" y="1936182"/>
            <a:ext cx="2900217" cy="369332"/>
          </a:xfrm>
          <a:prstGeom prst="rect">
            <a:avLst/>
          </a:prstGeom>
          <a:noFill/>
        </p:spPr>
        <p:txBody>
          <a:bodyPr wrap="square" rtlCol="0">
            <a:spAutoFit/>
          </a:bodyPr>
          <a:lstStyle/>
          <a:p>
            <a:pPr algn="ctr"/>
            <a:r>
              <a:rPr lang="en-US" b="1" dirty="0"/>
              <a:t>Future</a:t>
            </a:r>
          </a:p>
        </p:txBody>
      </p:sp>
      <p:sp>
        <p:nvSpPr>
          <p:cNvPr id="25" name="TextBox 24">
            <a:extLst>
              <a:ext uri="{FF2B5EF4-FFF2-40B4-BE49-F238E27FC236}">
                <a16:creationId xmlns:a16="http://schemas.microsoft.com/office/drawing/2014/main" id="{9BF285A7-494B-C4BB-E714-8D3F2DF028E4}"/>
              </a:ext>
            </a:extLst>
          </p:cNvPr>
          <p:cNvSpPr txBox="1"/>
          <p:nvPr/>
        </p:nvSpPr>
        <p:spPr>
          <a:xfrm>
            <a:off x="4359564" y="3140425"/>
            <a:ext cx="2900217" cy="369332"/>
          </a:xfrm>
          <a:prstGeom prst="rect">
            <a:avLst/>
          </a:prstGeom>
          <a:noFill/>
        </p:spPr>
        <p:txBody>
          <a:bodyPr wrap="square" rtlCol="0">
            <a:spAutoFit/>
          </a:bodyPr>
          <a:lstStyle/>
          <a:p>
            <a:pPr algn="ctr"/>
            <a:r>
              <a:rPr lang="en-US" b="1" dirty="0">
                <a:solidFill>
                  <a:schemeClr val="bg1"/>
                </a:solidFill>
              </a:rPr>
              <a:t>Continuity</a:t>
            </a:r>
          </a:p>
        </p:txBody>
      </p:sp>
      <p:sp>
        <p:nvSpPr>
          <p:cNvPr id="4" name="TextBox 3">
            <a:extLst>
              <a:ext uri="{FF2B5EF4-FFF2-40B4-BE49-F238E27FC236}">
                <a16:creationId xmlns:a16="http://schemas.microsoft.com/office/drawing/2014/main" id="{3ADE976C-EAD8-7835-A12E-E679A1A4E128}"/>
              </a:ext>
            </a:extLst>
          </p:cNvPr>
          <p:cNvSpPr txBox="1"/>
          <p:nvPr/>
        </p:nvSpPr>
        <p:spPr>
          <a:xfrm>
            <a:off x="3938588" y="485629"/>
            <a:ext cx="4314824" cy="707886"/>
          </a:xfrm>
          <a:prstGeom prst="rect">
            <a:avLst/>
          </a:prstGeom>
          <a:noFill/>
        </p:spPr>
        <p:txBody>
          <a:bodyPr wrap="square" rtlCol="0">
            <a:spAutoFit/>
          </a:bodyPr>
          <a:lstStyle/>
          <a:p>
            <a:pPr algn="ctr"/>
            <a:r>
              <a:rPr lang="en-US" sz="4000" b="1" i="1" dirty="0"/>
              <a:t>Genesis 1-2</a:t>
            </a:r>
          </a:p>
        </p:txBody>
      </p:sp>
    </p:spTree>
    <p:extLst>
      <p:ext uri="{BB962C8B-B14F-4D97-AF65-F5344CB8AC3E}">
        <p14:creationId xmlns:p14="http://schemas.microsoft.com/office/powerpoint/2010/main" val="381998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4524315"/>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Key Point:</a:t>
            </a:r>
          </a:p>
          <a:p>
            <a:endParaRPr lang="en-US" sz="3600" b="1" i="1" dirty="0">
              <a:solidFill>
                <a:schemeClr val="bg1"/>
              </a:solidFill>
              <a:effectLst>
                <a:outerShdw blurRad="38100" dist="38100" dir="2700000" algn="tl">
                  <a:srgbClr val="000000">
                    <a:alpha val="43137"/>
                  </a:srgbClr>
                </a:outerShdw>
              </a:effectLst>
            </a:endParaRPr>
          </a:p>
          <a:p>
            <a:r>
              <a:rPr lang="en-US" sz="3600" b="1" i="1" dirty="0">
                <a:solidFill>
                  <a:schemeClr val="bg1"/>
                </a:solidFill>
                <a:effectLst>
                  <a:outerShdw blurRad="38100" dist="38100" dir="2700000" algn="tl">
                    <a:srgbClr val="000000">
                      <a:alpha val="43137"/>
                    </a:srgbClr>
                  </a:outerShdw>
                </a:effectLst>
              </a:rPr>
              <a:t>In Genesis 1-2, God’s vision for man did not involve man living on earth temporarily and then later going away to another place called “heaven.” The vision was for man to live on earth forever in relationship with God, take care of the earth, and live in harmony with others.</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38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08484-C4D0-AC2E-603A-C68170543D7D}"/>
              </a:ext>
            </a:extLst>
          </p:cNvPr>
          <p:cNvSpPr txBox="1"/>
          <p:nvPr/>
        </p:nvSpPr>
        <p:spPr>
          <a:xfrm>
            <a:off x="3680460" y="1680210"/>
            <a:ext cx="6366510" cy="369332"/>
          </a:xfrm>
          <a:prstGeom prst="rect">
            <a:avLst/>
          </a:prstGeom>
          <a:noFill/>
        </p:spPr>
        <p:txBody>
          <a:bodyPr wrap="square" rtlCol="0">
            <a:spAutoFit/>
          </a:bodyPr>
          <a:lstStyle/>
          <a:p>
            <a:r>
              <a:rPr lang="en-US" dirty="0"/>
              <a:t>1 + 1 = 10</a:t>
            </a:r>
          </a:p>
        </p:txBody>
      </p:sp>
      <p:pic>
        <p:nvPicPr>
          <p:cNvPr id="6" name="Picture 5">
            <a:extLst>
              <a:ext uri="{FF2B5EF4-FFF2-40B4-BE49-F238E27FC236}">
                <a16:creationId xmlns:a16="http://schemas.microsoft.com/office/drawing/2014/main" id="{A7CAFE98-497C-AFE2-6B53-01396AF0A975}"/>
              </a:ext>
            </a:extLst>
          </p:cNvPr>
          <p:cNvPicPr>
            <a:picLocks noChangeAspect="1"/>
          </p:cNvPicPr>
          <p:nvPr/>
        </p:nvPicPr>
        <p:blipFill>
          <a:blip r:embed="rId2"/>
          <a:stretch>
            <a:fillRect/>
          </a:stretch>
        </p:blipFill>
        <p:spPr>
          <a:xfrm>
            <a:off x="2667000" y="0"/>
            <a:ext cx="6858000" cy="6858000"/>
          </a:xfrm>
          <a:prstGeom prst="rect">
            <a:avLst/>
          </a:prstGeom>
        </p:spPr>
      </p:pic>
      <p:sp>
        <p:nvSpPr>
          <p:cNvPr id="5" name="TextBox 4">
            <a:extLst>
              <a:ext uri="{FF2B5EF4-FFF2-40B4-BE49-F238E27FC236}">
                <a16:creationId xmlns:a16="http://schemas.microsoft.com/office/drawing/2014/main" id="{29333B52-6A16-FB64-F1A4-8D9245C49053}"/>
              </a:ext>
            </a:extLst>
          </p:cNvPr>
          <p:cNvSpPr txBox="1"/>
          <p:nvPr/>
        </p:nvSpPr>
        <p:spPr>
          <a:xfrm rot="20207412">
            <a:off x="4781204" y="2341935"/>
            <a:ext cx="2629593" cy="1015663"/>
          </a:xfrm>
          <a:prstGeom prst="rect">
            <a:avLst/>
          </a:prstGeom>
          <a:noFill/>
        </p:spPr>
        <p:txBody>
          <a:bodyPr wrap="square" rtlCol="0">
            <a:spAutoFit/>
          </a:bodyPr>
          <a:lstStyle/>
          <a:p>
            <a:pPr algn="ctr"/>
            <a:r>
              <a:rPr lang="en-US" sz="6000" b="1" dirty="0"/>
              <a:t>GIFT</a:t>
            </a:r>
          </a:p>
        </p:txBody>
      </p:sp>
      <p:sp>
        <p:nvSpPr>
          <p:cNvPr id="3" name="TextBox 2">
            <a:extLst>
              <a:ext uri="{FF2B5EF4-FFF2-40B4-BE49-F238E27FC236}">
                <a16:creationId xmlns:a16="http://schemas.microsoft.com/office/drawing/2014/main" id="{8BE7C623-EEB0-9785-4407-0668BA3EB594}"/>
              </a:ext>
            </a:extLst>
          </p:cNvPr>
          <p:cNvSpPr txBox="1"/>
          <p:nvPr/>
        </p:nvSpPr>
        <p:spPr>
          <a:xfrm>
            <a:off x="1600200" y="414338"/>
            <a:ext cx="9286875" cy="646331"/>
          </a:xfrm>
          <a:prstGeom prst="rect">
            <a:avLst/>
          </a:prstGeom>
          <a:noFill/>
        </p:spPr>
        <p:txBody>
          <a:bodyPr wrap="square" rtlCol="0">
            <a:spAutoFit/>
          </a:bodyPr>
          <a:lstStyle/>
          <a:p>
            <a:pPr algn="ctr"/>
            <a:r>
              <a:rPr lang="en-US" sz="3600" b="1" dirty="0"/>
              <a:t>“Gift” (German) = “Poison” (English)</a:t>
            </a:r>
          </a:p>
        </p:txBody>
      </p:sp>
    </p:spTree>
    <p:extLst>
      <p:ext uri="{BB962C8B-B14F-4D97-AF65-F5344CB8AC3E}">
        <p14:creationId xmlns:p14="http://schemas.microsoft.com/office/powerpoint/2010/main" val="319696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078313"/>
          </a:xfrm>
          <a:prstGeom prst="rect">
            <a:avLst/>
          </a:prstGeom>
          <a:noFill/>
        </p:spPr>
        <p:txBody>
          <a:bodyPr wrap="square" rtlCol="0">
            <a:spAutoFit/>
          </a:bodyPr>
          <a:lstStyle/>
          <a:p>
            <a:r>
              <a:rPr lang="en-US" sz="3600" b="1" i="1" dirty="0">
                <a:solidFill>
                  <a:schemeClr val="bg1"/>
                </a:solidFill>
              </a:rPr>
              <a:t>3:1</a:t>
            </a:r>
            <a:r>
              <a:rPr lang="en-US" sz="3600" dirty="0">
                <a:solidFill>
                  <a:schemeClr val="bg1"/>
                </a:solidFill>
              </a:rPr>
              <a:t> Now the serpent was more crafty than any of the wild animals the Lord God had made. He said to the woman, “Did God really say, ‘You must not eat from any tree in the garden’?”</a:t>
            </a:r>
          </a:p>
          <a:p>
            <a:endParaRPr lang="en-US" sz="3600" dirty="0">
              <a:solidFill>
                <a:schemeClr val="bg1"/>
              </a:solidFill>
            </a:endParaRPr>
          </a:p>
          <a:p>
            <a:r>
              <a:rPr lang="en-US" sz="3600" dirty="0">
                <a:solidFill>
                  <a:schemeClr val="bg1"/>
                </a:solidFill>
              </a:rPr>
              <a:t>2 The woman said to the serpent, “We may eat fruit from the trees in the garden, 3 but God did say, ‘You must not eat fruit from the tree that is in the middle of the garden, and you must not touch it, or you will die.’”</a:t>
            </a:r>
          </a:p>
        </p:txBody>
      </p:sp>
    </p:spTree>
    <p:extLst>
      <p:ext uri="{BB962C8B-B14F-4D97-AF65-F5344CB8AC3E}">
        <p14:creationId xmlns:p14="http://schemas.microsoft.com/office/powerpoint/2010/main" val="372389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4 “You will not certainly die,” the serpent said to the woman. 5 “For God knows that when you eat from it your eyes will be opened, and you will be like God, knowing good and evil.”</a:t>
            </a:r>
          </a:p>
          <a:p>
            <a:endParaRPr lang="en-US" sz="3600" dirty="0">
              <a:solidFill>
                <a:schemeClr val="bg1"/>
              </a:solidFill>
            </a:endParaRPr>
          </a:p>
          <a:p>
            <a:r>
              <a:rPr lang="en-US" sz="3600" dirty="0">
                <a:solidFill>
                  <a:schemeClr val="bg1"/>
                </a:solidFill>
              </a:rPr>
              <a:t>6 When the woman saw that the fruit of the tree was good for food and pleasing to the eye, and also desirable for gaining wisdom, she took some and ate it. She also gave some to her husband, who was with her, and he ate it. 7 Then the eyes of both of them were opened, and </a:t>
            </a:r>
            <a:r>
              <a:rPr lang="en-US" sz="3600" b="1" dirty="0">
                <a:solidFill>
                  <a:srgbClr val="FFC000"/>
                </a:solidFill>
              </a:rPr>
              <a:t>they realized they were naked</a:t>
            </a:r>
            <a:r>
              <a:rPr lang="en-US" sz="3600" dirty="0">
                <a:solidFill>
                  <a:schemeClr val="bg1"/>
                </a:solidFill>
              </a:rPr>
              <a:t>; </a:t>
            </a:r>
            <a:endParaRPr lang="en-US" sz="3600" b="1" dirty="0">
              <a:solidFill>
                <a:srgbClr val="FFC000"/>
              </a:solidFill>
            </a:endParaRPr>
          </a:p>
        </p:txBody>
      </p:sp>
    </p:spTree>
    <p:extLst>
      <p:ext uri="{BB962C8B-B14F-4D97-AF65-F5344CB8AC3E}">
        <p14:creationId xmlns:p14="http://schemas.microsoft.com/office/powerpoint/2010/main" val="2730566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so they sewed fig leaves together and made coverings for themselves.</a:t>
            </a:r>
          </a:p>
          <a:p>
            <a:endParaRPr lang="en-US" sz="3600" dirty="0">
              <a:solidFill>
                <a:schemeClr val="bg1"/>
              </a:solidFill>
            </a:endParaRPr>
          </a:p>
          <a:p>
            <a:r>
              <a:rPr lang="en-US" sz="3600" dirty="0">
                <a:solidFill>
                  <a:schemeClr val="bg1"/>
                </a:solidFill>
              </a:rPr>
              <a:t>8 Then the man and his wife </a:t>
            </a:r>
            <a:r>
              <a:rPr lang="en-US" sz="3600" b="1" dirty="0">
                <a:solidFill>
                  <a:srgbClr val="FFC000"/>
                </a:solidFill>
              </a:rPr>
              <a:t>heard the sound of the Lord God as he was walking in the garden in the cool of the day,</a:t>
            </a:r>
            <a:r>
              <a:rPr lang="en-US" sz="3600" dirty="0">
                <a:solidFill>
                  <a:schemeClr val="bg1"/>
                </a:solidFill>
              </a:rPr>
              <a:t> and they hid from the Lord God among the trees of the garden. 9 But the Lord God called to the man, “Where are you?”</a:t>
            </a:r>
          </a:p>
          <a:p>
            <a:endParaRPr lang="en-US" sz="3600" dirty="0">
              <a:solidFill>
                <a:schemeClr val="bg1"/>
              </a:solidFill>
            </a:endParaRPr>
          </a:p>
          <a:p>
            <a:r>
              <a:rPr lang="en-US" sz="3600" dirty="0">
                <a:solidFill>
                  <a:schemeClr val="bg1"/>
                </a:solidFill>
              </a:rPr>
              <a:t>10 He answered, “I heard you in the garden, and </a:t>
            </a:r>
            <a:r>
              <a:rPr lang="en-US" sz="3600" b="1" dirty="0">
                <a:solidFill>
                  <a:srgbClr val="FFC000"/>
                </a:solidFill>
              </a:rPr>
              <a:t>I was afraid because I was naked</a:t>
            </a:r>
            <a:r>
              <a:rPr lang="en-US" sz="3600" dirty="0">
                <a:solidFill>
                  <a:schemeClr val="bg1"/>
                </a:solidFill>
              </a:rPr>
              <a:t>; so I hid.”</a:t>
            </a:r>
            <a:endParaRPr lang="en-US" sz="3600" b="1" dirty="0">
              <a:solidFill>
                <a:srgbClr val="FFC000"/>
              </a:solidFill>
            </a:endParaRPr>
          </a:p>
        </p:txBody>
      </p:sp>
    </p:spTree>
    <p:extLst>
      <p:ext uri="{BB962C8B-B14F-4D97-AF65-F5344CB8AC3E}">
        <p14:creationId xmlns:p14="http://schemas.microsoft.com/office/powerpoint/2010/main" val="1905772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11 And he said, “Who told you that you were naked? Have you eaten from the tree that I commanded you not to eat from?”</a:t>
            </a:r>
          </a:p>
          <a:p>
            <a:endParaRPr lang="en-US" sz="3600" dirty="0">
              <a:solidFill>
                <a:schemeClr val="bg1"/>
              </a:solidFill>
            </a:endParaRPr>
          </a:p>
          <a:p>
            <a:r>
              <a:rPr lang="en-US" sz="3600" dirty="0">
                <a:solidFill>
                  <a:schemeClr val="bg1"/>
                </a:solidFill>
              </a:rPr>
              <a:t>12 The man said, “The woman you put here with me—she gave me some fruit from the tree, and I ate it.”</a:t>
            </a:r>
          </a:p>
          <a:p>
            <a:endParaRPr lang="en-US" sz="3600" dirty="0">
              <a:solidFill>
                <a:schemeClr val="bg1"/>
              </a:solidFill>
            </a:endParaRPr>
          </a:p>
          <a:p>
            <a:r>
              <a:rPr lang="en-US" sz="3600" dirty="0">
                <a:solidFill>
                  <a:schemeClr val="bg1"/>
                </a:solidFill>
              </a:rPr>
              <a:t>13 Then the Lord God said to the woman, “What is this you have done?”</a:t>
            </a:r>
          </a:p>
          <a:p>
            <a:endParaRPr lang="en-US" sz="3600" dirty="0">
              <a:solidFill>
                <a:schemeClr val="bg1"/>
              </a:solidFill>
            </a:endParaRPr>
          </a:p>
          <a:p>
            <a:r>
              <a:rPr lang="en-US" sz="3600" dirty="0">
                <a:solidFill>
                  <a:schemeClr val="bg1"/>
                </a:solidFill>
              </a:rPr>
              <a:t>The woman said, “The serpent deceived me, and I ate.”</a:t>
            </a:r>
            <a:endParaRPr lang="en-US" sz="3600" b="1" dirty="0">
              <a:solidFill>
                <a:srgbClr val="FFC000"/>
              </a:solidFill>
            </a:endParaRPr>
          </a:p>
        </p:txBody>
      </p:sp>
    </p:spTree>
    <p:extLst>
      <p:ext uri="{BB962C8B-B14F-4D97-AF65-F5344CB8AC3E}">
        <p14:creationId xmlns:p14="http://schemas.microsoft.com/office/powerpoint/2010/main" val="255039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4524315"/>
          </a:xfrm>
          <a:prstGeom prst="rect">
            <a:avLst/>
          </a:prstGeom>
          <a:noFill/>
        </p:spPr>
        <p:txBody>
          <a:bodyPr wrap="square" rtlCol="0">
            <a:spAutoFit/>
          </a:bodyPr>
          <a:lstStyle/>
          <a:p>
            <a:r>
              <a:rPr lang="en-US" sz="3600" dirty="0">
                <a:solidFill>
                  <a:schemeClr val="bg1"/>
                </a:solidFill>
              </a:rPr>
              <a:t>14 So the Lord God said to the serpent, “Because you have done this,</a:t>
            </a:r>
          </a:p>
          <a:p>
            <a:endParaRPr lang="en-US" sz="3600" dirty="0">
              <a:solidFill>
                <a:schemeClr val="bg1"/>
              </a:solidFill>
            </a:endParaRPr>
          </a:p>
          <a:p>
            <a:r>
              <a:rPr lang="en-US" sz="3600" dirty="0">
                <a:solidFill>
                  <a:schemeClr val="bg1"/>
                </a:solidFill>
              </a:rPr>
              <a:t>“Cursed are you above all livestock</a:t>
            </a:r>
          </a:p>
          <a:p>
            <a:r>
              <a:rPr lang="en-US" sz="3600" dirty="0">
                <a:solidFill>
                  <a:schemeClr val="bg1"/>
                </a:solidFill>
              </a:rPr>
              <a:t>    and all wild animals!</a:t>
            </a:r>
          </a:p>
          <a:p>
            <a:r>
              <a:rPr lang="en-US" sz="3600" dirty="0">
                <a:solidFill>
                  <a:schemeClr val="bg1"/>
                </a:solidFill>
              </a:rPr>
              <a:t>You will crawl on your belly</a:t>
            </a:r>
          </a:p>
          <a:p>
            <a:r>
              <a:rPr lang="en-US" sz="3600" dirty="0">
                <a:solidFill>
                  <a:schemeClr val="bg1"/>
                </a:solidFill>
              </a:rPr>
              <a:t>    and you will eat dust</a:t>
            </a:r>
          </a:p>
          <a:p>
            <a:r>
              <a:rPr lang="en-US" sz="3600" dirty="0">
                <a:solidFill>
                  <a:schemeClr val="bg1"/>
                </a:solidFill>
              </a:rPr>
              <a:t>    all the days of your life.</a:t>
            </a:r>
          </a:p>
        </p:txBody>
      </p:sp>
    </p:spTree>
    <p:extLst>
      <p:ext uri="{BB962C8B-B14F-4D97-AF65-F5344CB8AC3E}">
        <p14:creationId xmlns:p14="http://schemas.microsoft.com/office/powerpoint/2010/main" val="556084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740307"/>
          </a:xfrm>
          <a:prstGeom prst="rect">
            <a:avLst/>
          </a:prstGeom>
          <a:noFill/>
        </p:spPr>
        <p:txBody>
          <a:bodyPr wrap="square" rtlCol="0">
            <a:spAutoFit/>
          </a:bodyPr>
          <a:lstStyle/>
          <a:p>
            <a:r>
              <a:rPr lang="en-US" sz="3600" dirty="0">
                <a:solidFill>
                  <a:schemeClr val="bg1"/>
                </a:solidFill>
              </a:rPr>
              <a:t>15 And I will put enmity</a:t>
            </a:r>
          </a:p>
          <a:p>
            <a:r>
              <a:rPr lang="en-US" sz="3600" dirty="0">
                <a:solidFill>
                  <a:schemeClr val="bg1"/>
                </a:solidFill>
              </a:rPr>
              <a:t>    between you and the woman,</a:t>
            </a:r>
          </a:p>
          <a:p>
            <a:r>
              <a:rPr lang="en-US" sz="3600" dirty="0">
                <a:solidFill>
                  <a:schemeClr val="bg1"/>
                </a:solidFill>
              </a:rPr>
              <a:t>    and between your offspring and hers;</a:t>
            </a:r>
          </a:p>
          <a:p>
            <a:r>
              <a:rPr lang="en-US" sz="3600" dirty="0">
                <a:solidFill>
                  <a:schemeClr val="bg1"/>
                </a:solidFill>
              </a:rPr>
              <a:t>he will crush your head,</a:t>
            </a:r>
          </a:p>
          <a:p>
            <a:r>
              <a:rPr lang="en-US" sz="3600" dirty="0">
                <a:solidFill>
                  <a:schemeClr val="bg1"/>
                </a:solidFill>
              </a:rPr>
              <a:t>    and you will strike his heel.”</a:t>
            </a:r>
          </a:p>
          <a:p>
            <a:endParaRPr lang="en-US" sz="3600" dirty="0">
              <a:solidFill>
                <a:schemeClr val="bg1"/>
              </a:solidFill>
            </a:endParaRPr>
          </a:p>
          <a:p>
            <a:r>
              <a:rPr lang="en-US" sz="3600" dirty="0">
                <a:solidFill>
                  <a:schemeClr val="bg1"/>
                </a:solidFill>
              </a:rPr>
              <a:t>16 To the woman he said,</a:t>
            </a:r>
          </a:p>
          <a:p>
            <a:endParaRPr lang="en-US" sz="3600" dirty="0">
              <a:solidFill>
                <a:schemeClr val="bg1"/>
              </a:solidFill>
            </a:endParaRPr>
          </a:p>
          <a:p>
            <a:r>
              <a:rPr lang="en-US" sz="3600" dirty="0">
                <a:solidFill>
                  <a:schemeClr val="bg1"/>
                </a:solidFill>
              </a:rPr>
              <a:t>“I will make your pains in childbearing very severe;</a:t>
            </a:r>
          </a:p>
          <a:p>
            <a:r>
              <a:rPr lang="en-US" sz="3600" dirty="0">
                <a:solidFill>
                  <a:schemeClr val="bg1"/>
                </a:solidFill>
              </a:rPr>
              <a:t>    with painful labor you will give birth to children.</a:t>
            </a:r>
          </a:p>
          <a:p>
            <a:r>
              <a:rPr lang="en-US" sz="3600" dirty="0">
                <a:solidFill>
                  <a:schemeClr val="bg1"/>
                </a:solidFill>
              </a:rPr>
              <a:t>Your desire will be for your husband,</a:t>
            </a:r>
          </a:p>
          <a:p>
            <a:r>
              <a:rPr lang="en-US" sz="3600" dirty="0">
                <a:solidFill>
                  <a:schemeClr val="bg1"/>
                </a:solidFill>
              </a:rPr>
              <a:t>    and he will rule over you.”</a:t>
            </a:r>
            <a:endParaRPr lang="en-US" sz="3600" b="1" dirty="0">
              <a:solidFill>
                <a:srgbClr val="FFC000"/>
              </a:solidFill>
            </a:endParaRPr>
          </a:p>
        </p:txBody>
      </p:sp>
    </p:spTree>
    <p:extLst>
      <p:ext uri="{BB962C8B-B14F-4D97-AF65-F5344CB8AC3E}">
        <p14:creationId xmlns:p14="http://schemas.microsoft.com/office/powerpoint/2010/main" val="245851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078313"/>
          </a:xfrm>
          <a:prstGeom prst="rect">
            <a:avLst/>
          </a:prstGeom>
          <a:noFill/>
        </p:spPr>
        <p:txBody>
          <a:bodyPr wrap="square" rtlCol="0">
            <a:spAutoFit/>
          </a:bodyPr>
          <a:lstStyle/>
          <a:p>
            <a:r>
              <a:rPr lang="en-US" sz="3600" dirty="0">
                <a:solidFill>
                  <a:schemeClr val="bg1"/>
                </a:solidFill>
              </a:rPr>
              <a:t>17 To Adam he said, “Because you listened to your wife and ate fruit from the tree about which I commanded you, ‘You must not eat from it,’</a:t>
            </a:r>
          </a:p>
          <a:p>
            <a:endParaRPr lang="en-US" sz="3600" dirty="0">
              <a:solidFill>
                <a:schemeClr val="bg1"/>
              </a:solidFill>
            </a:endParaRPr>
          </a:p>
          <a:p>
            <a:r>
              <a:rPr lang="en-US" sz="3600" dirty="0">
                <a:solidFill>
                  <a:schemeClr val="bg1"/>
                </a:solidFill>
              </a:rPr>
              <a:t>“Cursed is the ground because of you;</a:t>
            </a:r>
          </a:p>
          <a:p>
            <a:r>
              <a:rPr lang="en-US" sz="3600" dirty="0">
                <a:solidFill>
                  <a:schemeClr val="bg1"/>
                </a:solidFill>
              </a:rPr>
              <a:t>    through painful toil you will eat food from it</a:t>
            </a:r>
          </a:p>
          <a:p>
            <a:r>
              <a:rPr lang="en-US" sz="3600" dirty="0">
                <a:solidFill>
                  <a:schemeClr val="bg1"/>
                </a:solidFill>
              </a:rPr>
              <a:t>    all the days of your life.</a:t>
            </a:r>
          </a:p>
          <a:p>
            <a:r>
              <a:rPr lang="en-US" sz="3600" dirty="0">
                <a:solidFill>
                  <a:schemeClr val="bg1"/>
                </a:solidFill>
              </a:rPr>
              <a:t>18 It will produce thorns and thistles for you,</a:t>
            </a:r>
          </a:p>
          <a:p>
            <a:r>
              <a:rPr lang="en-US" sz="3600" dirty="0">
                <a:solidFill>
                  <a:schemeClr val="bg1"/>
                </a:solidFill>
              </a:rPr>
              <a:t>    and you will eat the plants of the field.</a:t>
            </a:r>
          </a:p>
        </p:txBody>
      </p:sp>
    </p:spTree>
    <p:extLst>
      <p:ext uri="{BB962C8B-B14F-4D97-AF65-F5344CB8AC3E}">
        <p14:creationId xmlns:p14="http://schemas.microsoft.com/office/powerpoint/2010/main" val="209316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5078313"/>
          </a:xfrm>
          <a:prstGeom prst="rect">
            <a:avLst/>
          </a:prstGeom>
          <a:noFill/>
        </p:spPr>
        <p:txBody>
          <a:bodyPr wrap="square" rtlCol="0">
            <a:spAutoFit/>
          </a:bodyPr>
          <a:lstStyle/>
          <a:p>
            <a:r>
              <a:rPr lang="en-US" sz="3600" dirty="0">
                <a:solidFill>
                  <a:schemeClr val="bg1"/>
                </a:solidFill>
              </a:rPr>
              <a:t>19 By the sweat of your brow</a:t>
            </a:r>
          </a:p>
          <a:p>
            <a:r>
              <a:rPr lang="en-US" sz="3600" dirty="0">
                <a:solidFill>
                  <a:schemeClr val="bg1"/>
                </a:solidFill>
              </a:rPr>
              <a:t>    you will eat your food</a:t>
            </a:r>
          </a:p>
          <a:p>
            <a:r>
              <a:rPr lang="en-US" sz="3600" b="1" dirty="0">
                <a:solidFill>
                  <a:srgbClr val="FFC000"/>
                </a:solidFill>
              </a:rPr>
              <a:t>until you return to the ground,</a:t>
            </a:r>
          </a:p>
          <a:p>
            <a:r>
              <a:rPr lang="en-US" sz="3600" b="1" dirty="0">
                <a:solidFill>
                  <a:srgbClr val="FFC000"/>
                </a:solidFill>
              </a:rPr>
              <a:t>    since from it you were taken;</a:t>
            </a:r>
          </a:p>
          <a:p>
            <a:r>
              <a:rPr lang="en-US" sz="3600" b="1" dirty="0">
                <a:solidFill>
                  <a:srgbClr val="FFC000"/>
                </a:solidFill>
              </a:rPr>
              <a:t>for dust you are</a:t>
            </a:r>
          </a:p>
          <a:p>
            <a:r>
              <a:rPr lang="en-US" sz="3600" b="1" dirty="0">
                <a:solidFill>
                  <a:srgbClr val="FFC000"/>
                </a:solidFill>
              </a:rPr>
              <a:t>    and to dust you will return</a:t>
            </a:r>
            <a:r>
              <a:rPr lang="en-US" sz="3600" dirty="0">
                <a:solidFill>
                  <a:schemeClr val="bg1"/>
                </a:solidFill>
              </a:rPr>
              <a:t>.”</a:t>
            </a:r>
          </a:p>
          <a:p>
            <a:endParaRPr lang="en-US" sz="3600" dirty="0">
              <a:solidFill>
                <a:schemeClr val="bg1"/>
              </a:solidFill>
            </a:endParaRPr>
          </a:p>
          <a:p>
            <a:r>
              <a:rPr lang="en-US" sz="3600" dirty="0">
                <a:solidFill>
                  <a:schemeClr val="bg1"/>
                </a:solidFill>
              </a:rPr>
              <a:t>20 Adam named his wife Eve, because she would become the mother of all the living.</a:t>
            </a:r>
          </a:p>
        </p:txBody>
      </p:sp>
    </p:spTree>
    <p:extLst>
      <p:ext uri="{BB962C8B-B14F-4D97-AF65-F5344CB8AC3E}">
        <p14:creationId xmlns:p14="http://schemas.microsoft.com/office/powerpoint/2010/main" val="2267571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6186309"/>
          </a:xfrm>
          <a:prstGeom prst="rect">
            <a:avLst/>
          </a:prstGeom>
          <a:noFill/>
        </p:spPr>
        <p:txBody>
          <a:bodyPr wrap="square" rtlCol="0">
            <a:spAutoFit/>
          </a:bodyPr>
          <a:lstStyle/>
          <a:p>
            <a:r>
              <a:rPr lang="en-US" sz="3600" dirty="0">
                <a:solidFill>
                  <a:schemeClr val="bg1"/>
                </a:solidFill>
              </a:rPr>
              <a:t>21 The Lord God made garments of skin for Adam and his wife and clothed them. 22 And the Lord God said, “The man has now become like one of us, knowing good and evil. </a:t>
            </a:r>
            <a:r>
              <a:rPr lang="en-US" sz="3600" b="1" dirty="0">
                <a:solidFill>
                  <a:srgbClr val="FFC000"/>
                </a:solidFill>
              </a:rPr>
              <a:t>He must not be allowed to reach out his hand and take also from the tree of life and eat, and live forever.”</a:t>
            </a:r>
            <a:r>
              <a:rPr lang="en-US" sz="3600" dirty="0">
                <a:solidFill>
                  <a:schemeClr val="bg1"/>
                </a:solidFill>
              </a:rPr>
              <a:t> 23 So the Lord God banished him from the Garden of Eden to work the ground from which he had been taken. 24 After he drove the man out, he placed on the east side of the Garden of Eden cherubim and a flaming sword flashing back and forth </a:t>
            </a:r>
            <a:r>
              <a:rPr lang="en-US" sz="3600" b="1" dirty="0">
                <a:solidFill>
                  <a:srgbClr val="FFC000"/>
                </a:solidFill>
              </a:rPr>
              <a:t>to guard the way to the tree of life.</a:t>
            </a:r>
          </a:p>
        </p:txBody>
      </p:sp>
    </p:spTree>
    <p:extLst>
      <p:ext uri="{BB962C8B-B14F-4D97-AF65-F5344CB8AC3E}">
        <p14:creationId xmlns:p14="http://schemas.microsoft.com/office/powerpoint/2010/main" val="236043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E4DF8-0006-A4B0-3E67-ABDD915133BC}"/>
              </a:ext>
            </a:extLst>
          </p:cNvPr>
          <p:cNvSpPr txBox="1"/>
          <p:nvPr/>
        </p:nvSpPr>
        <p:spPr>
          <a:xfrm>
            <a:off x="2344994" y="1740310"/>
            <a:ext cx="7846141" cy="1569660"/>
          </a:xfrm>
          <a:prstGeom prst="rect">
            <a:avLst/>
          </a:prstGeom>
          <a:noFill/>
        </p:spPr>
        <p:txBody>
          <a:bodyPr wrap="square" rtlCol="0">
            <a:spAutoFit/>
          </a:bodyPr>
          <a:lstStyle/>
          <a:p>
            <a:pPr algn="ctr"/>
            <a:r>
              <a:rPr lang="en-US" sz="9600" dirty="0">
                <a:solidFill>
                  <a:schemeClr val="bg1"/>
                </a:solidFill>
              </a:rPr>
              <a:t>x × ∞ = ∞</a:t>
            </a:r>
          </a:p>
        </p:txBody>
      </p:sp>
    </p:spTree>
    <p:extLst>
      <p:ext uri="{BB962C8B-B14F-4D97-AF65-F5344CB8AC3E}">
        <p14:creationId xmlns:p14="http://schemas.microsoft.com/office/powerpoint/2010/main" val="166567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08484-C4D0-AC2E-603A-C68170543D7D}"/>
              </a:ext>
            </a:extLst>
          </p:cNvPr>
          <p:cNvSpPr txBox="1"/>
          <p:nvPr/>
        </p:nvSpPr>
        <p:spPr>
          <a:xfrm>
            <a:off x="3680460" y="1680210"/>
            <a:ext cx="6366510" cy="369332"/>
          </a:xfrm>
          <a:prstGeom prst="rect">
            <a:avLst/>
          </a:prstGeom>
          <a:noFill/>
        </p:spPr>
        <p:txBody>
          <a:bodyPr wrap="square" rtlCol="0">
            <a:spAutoFit/>
          </a:bodyPr>
          <a:lstStyle/>
          <a:p>
            <a:r>
              <a:rPr lang="en-US" dirty="0"/>
              <a:t>1 + 1 = 10</a:t>
            </a:r>
          </a:p>
        </p:txBody>
      </p:sp>
      <p:sp>
        <p:nvSpPr>
          <p:cNvPr id="5" name="TextBox 4">
            <a:extLst>
              <a:ext uri="{FF2B5EF4-FFF2-40B4-BE49-F238E27FC236}">
                <a16:creationId xmlns:a16="http://schemas.microsoft.com/office/drawing/2014/main" id="{29333B52-6A16-FB64-F1A4-8D9245C49053}"/>
              </a:ext>
            </a:extLst>
          </p:cNvPr>
          <p:cNvSpPr txBox="1"/>
          <p:nvPr/>
        </p:nvSpPr>
        <p:spPr>
          <a:xfrm>
            <a:off x="2820649" y="2049542"/>
            <a:ext cx="6550702" cy="1015663"/>
          </a:xfrm>
          <a:prstGeom prst="rect">
            <a:avLst/>
          </a:prstGeom>
          <a:noFill/>
        </p:spPr>
        <p:txBody>
          <a:bodyPr wrap="square" rtlCol="0">
            <a:spAutoFit/>
          </a:bodyPr>
          <a:lstStyle/>
          <a:p>
            <a:pPr algn="ctr"/>
            <a:r>
              <a:rPr lang="en-US" sz="6000" b="1" dirty="0">
                <a:solidFill>
                  <a:schemeClr val="bg1"/>
                </a:solidFill>
              </a:rPr>
              <a:t>1 + 1 = 10</a:t>
            </a:r>
          </a:p>
        </p:txBody>
      </p:sp>
    </p:spTree>
    <p:extLst>
      <p:ext uri="{BB962C8B-B14F-4D97-AF65-F5344CB8AC3E}">
        <p14:creationId xmlns:p14="http://schemas.microsoft.com/office/powerpoint/2010/main" val="493183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495300" y="100013"/>
            <a:ext cx="11201400" cy="2862322"/>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Key Point:</a:t>
            </a:r>
          </a:p>
          <a:p>
            <a:endParaRPr lang="en-US" sz="3600" b="1" i="1" dirty="0">
              <a:solidFill>
                <a:schemeClr val="bg1"/>
              </a:solidFill>
              <a:effectLst>
                <a:outerShdw blurRad="38100" dist="38100" dir="2700000" algn="tl">
                  <a:srgbClr val="000000">
                    <a:alpha val="43137"/>
                  </a:srgbClr>
                </a:outerShdw>
              </a:effectLst>
            </a:endParaRPr>
          </a:p>
          <a:p>
            <a:r>
              <a:rPr lang="en-US" sz="3600" b="1" i="1" dirty="0">
                <a:solidFill>
                  <a:schemeClr val="bg1"/>
                </a:solidFill>
                <a:effectLst>
                  <a:outerShdw blurRad="38100" dist="38100" dir="2700000" algn="tl">
                    <a:srgbClr val="000000">
                      <a:alpha val="43137"/>
                    </a:srgbClr>
                  </a:outerShdw>
                </a:effectLst>
              </a:rPr>
              <a:t>You only want man living forever if you first solve the sin problem. Rid them of the power of sin that leads them to do sinful behavior.</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1219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mbstone in a cemetery&#10;&#10;Description automatically generated">
            <a:extLst>
              <a:ext uri="{FF2B5EF4-FFF2-40B4-BE49-F238E27FC236}">
                <a16:creationId xmlns:a16="http://schemas.microsoft.com/office/drawing/2014/main" id="{11E2B1F3-D13C-AA28-D025-3EF79A957FB7}"/>
              </a:ext>
            </a:extLst>
          </p:cNvPr>
          <p:cNvPicPr>
            <a:picLocks noChangeAspect="1"/>
          </p:cNvPicPr>
          <p:nvPr/>
        </p:nvPicPr>
        <p:blipFill rotWithShape="1">
          <a:blip r:embed="rId2">
            <a:extLst>
              <a:ext uri="{28A0092B-C50C-407E-A947-70E740481C1C}">
                <a14:useLocalDpi xmlns:a14="http://schemas.microsoft.com/office/drawing/2010/main" val="0"/>
              </a:ext>
            </a:extLst>
          </a:blip>
          <a:srcRect t="29729" b="7150"/>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6604E-EE8E-520B-962C-A8C18D339D66}"/>
              </a:ext>
            </a:extLst>
          </p:cNvPr>
          <p:cNvSpPr>
            <a:spLocks noGrp="1"/>
          </p:cNvSpPr>
          <p:nvPr>
            <p:ph type="ctrTitle"/>
          </p:nvPr>
        </p:nvSpPr>
        <p:spPr>
          <a:xfrm>
            <a:off x="535665" y="318977"/>
            <a:ext cx="4791247" cy="1743740"/>
          </a:xfrm>
          <a:noFill/>
          <a:effectLst>
            <a:outerShdw blurRad="50800" dist="38100" dir="2700000" algn="tl" rotWithShape="0">
              <a:prstClr val="black">
                <a:alpha val="40000"/>
              </a:prstClr>
            </a:outerShdw>
          </a:effectLst>
        </p:spPr>
        <p:txBody>
          <a:bodyPr>
            <a:normAutofit/>
          </a:bodyPr>
          <a:lstStyle/>
          <a:p>
            <a:pPr algn="l"/>
            <a:r>
              <a:rPr lang="en-US" sz="5200" b="1" i="1" dirty="0"/>
              <a:t>So You’re Dead, Now What?</a:t>
            </a:r>
          </a:p>
        </p:txBody>
      </p:sp>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532615" y="2062717"/>
            <a:ext cx="4964417" cy="2105245"/>
          </a:xfrm>
          <a:noFill/>
          <a:effectLst>
            <a:outerShdw blurRad="50800" dist="38100" dir="2700000" algn="tl" rotWithShape="0">
              <a:prstClr val="black">
                <a:alpha val="40000"/>
              </a:prstClr>
            </a:outerShdw>
          </a:effectLst>
        </p:spPr>
        <p:txBody>
          <a:bodyPr>
            <a:noAutofit/>
          </a:bodyPr>
          <a:lstStyle/>
          <a:p>
            <a:pPr algn="l"/>
            <a:r>
              <a:rPr lang="en-US" sz="4000" b="1" dirty="0">
                <a:effectLst>
                  <a:outerShdw blurRad="50800" dist="38100" dir="13500000" algn="br" rotWithShape="0">
                    <a:schemeClr val="tx1">
                      <a:alpha val="40000"/>
                    </a:schemeClr>
                  </a:outerShdw>
                </a:effectLst>
              </a:rPr>
              <a:t>A biblical study of death and afterlife and how they impact our lives now</a:t>
            </a:r>
          </a:p>
        </p:txBody>
      </p:sp>
    </p:spTree>
    <p:extLst>
      <p:ext uri="{BB962C8B-B14F-4D97-AF65-F5344CB8AC3E}">
        <p14:creationId xmlns:p14="http://schemas.microsoft.com/office/powerpoint/2010/main" val="65671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08484-C4D0-AC2E-603A-C68170543D7D}"/>
              </a:ext>
            </a:extLst>
          </p:cNvPr>
          <p:cNvSpPr txBox="1"/>
          <p:nvPr/>
        </p:nvSpPr>
        <p:spPr>
          <a:xfrm>
            <a:off x="3680460" y="1680210"/>
            <a:ext cx="6366510" cy="369332"/>
          </a:xfrm>
          <a:prstGeom prst="rect">
            <a:avLst/>
          </a:prstGeom>
          <a:noFill/>
        </p:spPr>
        <p:txBody>
          <a:bodyPr wrap="square" rtlCol="0">
            <a:spAutoFit/>
          </a:bodyPr>
          <a:lstStyle/>
          <a:p>
            <a:r>
              <a:rPr lang="en-US" dirty="0"/>
              <a:t>1 + 1 = 10</a:t>
            </a:r>
          </a:p>
        </p:txBody>
      </p:sp>
      <p:sp>
        <p:nvSpPr>
          <p:cNvPr id="5" name="TextBox 4">
            <a:extLst>
              <a:ext uri="{FF2B5EF4-FFF2-40B4-BE49-F238E27FC236}">
                <a16:creationId xmlns:a16="http://schemas.microsoft.com/office/drawing/2014/main" id="{29333B52-6A16-FB64-F1A4-8D9245C49053}"/>
              </a:ext>
            </a:extLst>
          </p:cNvPr>
          <p:cNvSpPr txBox="1"/>
          <p:nvPr/>
        </p:nvSpPr>
        <p:spPr>
          <a:xfrm>
            <a:off x="873919" y="2049542"/>
            <a:ext cx="10444162" cy="1938992"/>
          </a:xfrm>
          <a:prstGeom prst="rect">
            <a:avLst/>
          </a:prstGeom>
          <a:noFill/>
        </p:spPr>
        <p:txBody>
          <a:bodyPr wrap="square" rtlCol="0">
            <a:spAutoFit/>
          </a:bodyPr>
          <a:lstStyle/>
          <a:p>
            <a:pPr algn="ctr"/>
            <a:r>
              <a:rPr lang="en-US" sz="6000" b="1" dirty="0">
                <a:solidFill>
                  <a:schemeClr val="bg1"/>
                </a:solidFill>
              </a:rPr>
              <a:t>1 + 1 = 10</a:t>
            </a:r>
          </a:p>
          <a:p>
            <a:pPr algn="ctr"/>
            <a:r>
              <a:rPr lang="en-US" sz="6000" b="1" dirty="0">
                <a:solidFill>
                  <a:schemeClr val="bg1"/>
                </a:solidFill>
              </a:rPr>
              <a:t>1, 10, 11, 100, 101, 110, 1000</a:t>
            </a:r>
          </a:p>
        </p:txBody>
      </p:sp>
    </p:spTree>
    <p:extLst>
      <p:ext uri="{BB962C8B-B14F-4D97-AF65-F5344CB8AC3E}">
        <p14:creationId xmlns:p14="http://schemas.microsoft.com/office/powerpoint/2010/main" val="261316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C019C5-2004-9645-6818-FC576E18E6EF}"/>
              </a:ext>
            </a:extLst>
          </p:cNvPr>
          <p:cNvSpPr txBox="1"/>
          <p:nvPr/>
        </p:nvSpPr>
        <p:spPr>
          <a:xfrm>
            <a:off x="7547728" y="3938677"/>
            <a:ext cx="3657600" cy="954107"/>
          </a:xfrm>
          <a:prstGeom prst="rect">
            <a:avLst/>
          </a:prstGeom>
          <a:solidFill>
            <a:srgbClr val="FF0000"/>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Deconstruction</a:t>
            </a:r>
          </a:p>
          <a:p>
            <a:pPr algn="ctr"/>
            <a:r>
              <a:rPr lang="en-US" sz="2800" b="1" dirty="0">
                <a:solidFill>
                  <a:schemeClr val="bg1"/>
                </a:solidFill>
                <a:effectLst>
                  <a:outerShdw blurRad="38100" dist="38100" dir="2700000" algn="tl">
                    <a:srgbClr val="000000">
                      <a:alpha val="43137"/>
                    </a:srgbClr>
                  </a:outerShdw>
                </a:effectLst>
              </a:rPr>
              <a:t>(Disorientation)</a:t>
            </a:r>
          </a:p>
        </p:txBody>
      </p:sp>
      <p:sp>
        <p:nvSpPr>
          <p:cNvPr id="3" name="TextBox 2">
            <a:extLst>
              <a:ext uri="{FF2B5EF4-FFF2-40B4-BE49-F238E27FC236}">
                <a16:creationId xmlns:a16="http://schemas.microsoft.com/office/drawing/2014/main" id="{56BB7176-2A8A-2A86-AE25-BC1DD7DCA80D}"/>
              </a:ext>
            </a:extLst>
          </p:cNvPr>
          <p:cNvSpPr txBox="1"/>
          <p:nvPr/>
        </p:nvSpPr>
        <p:spPr>
          <a:xfrm>
            <a:off x="718849" y="3938677"/>
            <a:ext cx="3657600" cy="954107"/>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Construction</a:t>
            </a:r>
          </a:p>
          <a:p>
            <a:pPr algn="ctr"/>
            <a:r>
              <a:rPr lang="en-US" sz="2800" b="1" dirty="0">
                <a:solidFill>
                  <a:schemeClr val="bg1"/>
                </a:solidFill>
                <a:effectLst>
                  <a:outerShdw blurRad="38100" dist="38100" dir="2700000" algn="tl">
                    <a:srgbClr val="000000">
                      <a:alpha val="43137"/>
                    </a:srgbClr>
                  </a:outerShdw>
                </a:effectLst>
              </a:rPr>
              <a:t>(Orientation)</a:t>
            </a:r>
          </a:p>
        </p:txBody>
      </p:sp>
      <p:sp>
        <p:nvSpPr>
          <p:cNvPr id="5" name="TextBox 4">
            <a:extLst>
              <a:ext uri="{FF2B5EF4-FFF2-40B4-BE49-F238E27FC236}">
                <a16:creationId xmlns:a16="http://schemas.microsoft.com/office/drawing/2014/main" id="{C08D35DD-E62A-53F3-72F3-57887BE73921}"/>
              </a:ext>
            </a:extLst>
          </p:cNvPr>
          <p:cNvSpPr txBox="1"/>
          <p:nvPr/>
        </p:nvSpPr>
        <p:spPr>
          <a:xfrm>
            <a:off x="4267200" y="1019354"/>
            <a:ext cx="3657600" cy="954107"/>
          </a:xfrm>
          <a:prstGeom prst="rect">
            <a:avLst/>
          </a:prstGeom>
          <a:solidFill>
            <a:schemeClr val="accent5">
              <a:lumMod val="75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Reconstruction</a:t>
            </a:r>
          </a:p>
          <a:p>
            <a:pPr algn="ctr"/>
            <a:r>
              <a:rPr lang="en-US" sz="2800" b="1" dirty="0">
                <a:solidFill>
                  <a:schemeClr val="bg1"/>
                </a:solidFill>
                <a:effectLst>
                  <a:outerShdw blurRad="38100" dist="38100" dir="2700000" algn="tl">
                    <a:srgbClr val="000000">
                      <a:alpha val="43137"/>
                    </a:srgbClr>
                  </a:outerShdw>
                </a:effectLst>
              </a:rPr>
              <a:t>(Reorientation)</a:t>
            </a:r>
          </a:p>
        </p:txBody>
      </p:sp>
      <p:cxnSp>
        <p:nvCxnSpPr>
          <p:cNvPr id="9" name="Straight Arrow Connector 8">
            <a:extLst>
              <a:ext uri="{FF2B5EF4-FFF2-40B4-BE49-F238E27FC236}">
                <a16:creationId xmlns:a16="http://schemas.microsoft.com/office/drawing/2014/main" id="{1773AE3A-4421-58BB-5B82-F7762443EC16}"/>
              </a:ext>
            </a:extLst>
          </p:cNvPr>
          <p:cNvCxnSpPr>
            <a:cxnSpLocks/>
          </p:cNvCxnSpPr>
          <p:nvPr/>
        </p:nvCxnSpPr>
        <p:spPr>
          <a:xfrm flipV="1">
            <a:off x="5024504" y="4399158"/>
            <a:ext cx="2042474" cy="11048"/>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FFBC6A-9EF0-7B6A-6C8C-A7FAD8AA047F}"/>
              </a:ext>
            </a:extLst>
          </p:cNvPr>
          <p:cNvCxnSpPr>
            <a:cxnSpLocks/>
          </p:cNvCxnSpPr>
          <p:nvPr/>
        </p:nvCxnSpPr>
        <p:spPr>
          <a:xfrm flipH="1" flipV="1">
            <a:off x="7066978" y="2262433"/>
            <a:ext cx="1613538" cy="1123369"/>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60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F4CE8-6443-CDE5-F917-CEB4E6E6EAC0}"/>
              </a:ext>
            </a:extLst>
          </p:cNvPr>
          <p:cNvPicPr>
            <a:picLocks noChangeAspect="1"/>
          </p:cNvPicPr>
          <p:nvPr/>
        </p:nvPicPr>
        <p:blipFill>
          <a:blip r:embed="rId2"/>
          <a:stretch>
            <a:fillRect/>
          </a:stretch>
        </p:blipFill>
        <p:spPr>
          <a:xfrm>
            <a:off x="2386012" y="979828"/>
            <a:ext cx="8586787" cy="5668621"/>
          </a:xfrm>
          <a:prstGeom prst="rect">
            <a:avLst/>
          </a:prstGeom>
        </p:spPr>
      </p:pic>
      <p:sp>
        <p:nvSpPr>
          <p:cNvPr id="2" name="TextBox 1">
            <a:extLst>
              <a:ext uri="{FF2B5EF4-FFF2-40B4-BE49-F238E27FC236}">
                <a16:creationId xmlns:a16="http://schemas.microsoft.com/office/drawing/2014/main" id="{55E08484-C4D0-AC2E-603A-C68170543D7D}"/>
              </a:ext>
            </a:extLst>
          </p:cNvPr>
          <p:cNvSpPr txBox="1"/>
          <p:nvPr/>
        </p:nvSpPr>
        <p:spPr>
          <a:xfrm>
            <a:off x="1071562" y="210387"/>
            <a:ext cx="9446895" cy="769441"/>
          </a:xfrm>
          <a:prstGeom prst="rect">
            <a:avLst/>
          </a:prstGeom>
          <a:noFill/>
        </p:spPr>
        <p:txBody>
          <a:bodyPr wrap="square" rtlCol="0">
            <a:spAutoFit/>
          </a:bodyPr>
          <a:lstStyle/>
          <a:p>
            <a:r>
              <a:rPr lang="en-US" sz="4400" b="1" dirty="0">
                <a:solidFill>
                  <a:schemeClr val="bg1"/>
                </a:solidFill>
              </a:rPr>
              <a:t>“What existed before the Big Bang?”</a:t>
            </a:r>
            <a:endParaRPr lang="en-US" dirty="0"/>
          </a:p>
        </p:txBody>
      </p:sp>
    </p:spTree>
    <p:extLst>
      <p:ext uri="{BB962C8B-B14F-4D97-AF65-F5344CB8AC3E}">
        <p14:creationId xmlns:p14="http://schemas.microsoft.com/office/powerpoint/2010/main" val="308361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F4CE8-6443-CDE5-F917-CEB4E6E6EAC0}"/>
              </a:ext>
            </a:extLst>
          </p:cNvPr>
          <p:cNvPicPr>
            <a:picLocks noChangeAspect="1"/>
          </p:cNvPicPr>
          <p:nvPr/>
        </p:nvPicPr>
        <p:blipFill>
          <a:blip r:embed="rId2"/>
          <a:stretch>
            <a:fillRect/>
          </a:stretch>
        </p:blipFill>
        <p:spPr>
          <a:xfrm>
            <a:off x="2386012" y="979828"/>
            <a:ext cx="8586787" cy="5668621"/>
          </a:xfrm>
          <a:prstGeom prst="rect">
            <a:avLst/>
          </a:prstGeom>
        </p:spPr>
      </p:pic>
      <p:sp>
        <p:nvSpPr>
          <p:cNvPr id="2" name="TextBox 1">
            <a:extLst>
              <a:ext uri="{FF2B5EF4-FFF2-40B4-BE49-F238E27FC236}">
                <a16:creationId xmlns:a16="http://schemas.microsoft.com/office/drawing/2014/main" id="{55E08484-C4D0-AC2E-603A-C68170543D7D}"/>
              </a:ext>
            </a:extLst>
          </p:cNvPr>
          <p:cNvSpPr txBox="1"/>
          <p:nvPr/>
        </p:nvSpPr>
        <p:spPr>
          <a:xfrm>
            <a:off x="1071562" y="210387"/>
            <a:ext cx="9446895" cy="769441"/>
          </a:xfrm>
          <a:prstGeom prst="rect">
            <a:avLst/>
          </a:prstGeom>
          <a:noFill/>
        </p:spPr>
        <p:txBody>
          <a:bodyPr wrap="square" rtlCol="0">
            <a:spAutoFit/>
          </a:bodyPr>
          <a:lstStyle/>
          <a:p>
            <a:r>
              <a:rPr lang="en-US" sz="4400" b="1" dirty="0">
                <a:solidFill>
                  <a:schemeClr val="bg1"/>
                </a:solidFill>
              </a:rPr>
              <a:t>“What existed </a:t>
            </a:r>
            <a:r>
              <a:rPr lang="en-US" sz="4400" b="1" u="sng" dirty="0">
                <a:solidFill>
                  <a:srgbClr val="FFC000"/>
                </a:solidFill>
              </a:rPr>
              <a:t>before</a:t>
            </a:r>
            <a:r>
              <a:rPr lang="en-US" sz="4400" b="1" dirty="0">
                <a:solidFill>
                  <a:schemeClr val="bg1"/>
                </a:solidFill>
              </a:rPr>
              <a:t> the Big Bang?”</a:t>
            </a:r>
            <a:endParaRPr lang="en-US" dirty="0"/>
          </a:p>
        </p:txBody>
      </p:sp>
    </p:spTree>
    <p:extLst>
      <p:ext uri="{BB962C8B-B14F-4D97-AF65-F5344CB8AC3E}">
        <p14:creationId xmlns:p14="http://schemas.microsoft.com/office/powerpoint/2010/main" val="242502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C019C5-2004-9645-6818-FC576E18E6EF}"/>
              </a:ext>
            </a:extLst>
          </p:cNvPr>
          <p:cNvSpPr txBox="1"/>
          <p:nvPr/>
        </p:nvSpPr>
        <p:spPr>
          <a:xfrm>
            <a:off x="7547728" y="3938677"/>
            <a:ext cx="3657600" cy="954107"/>
          </a:xfrm>
          <a:prstGeom prst="rect">
            <a:avLst/>
          </a:prstGeom>
          <a:solidFill>
            <a:srgbClr val="FF0000"/>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Deconstruction</a:t>
            </a:r>
          </a:p>
          <a:p>
            <a:pPr algn="ctr"/>
            <a:r>
              <a:rPr lang="en-US" sz="2800" b="1" dirty="0">
                <a:solidFill>
                  <a:schemeClr val="bg1"/>
                </a:solidFill>
                <a:effectLst>
                  <a:outerShdw blurRad="38100" dist="38100" dir="2700000" algn="tl">
                    <a:srgbClr val="000000">
                      <a:alpha val="43137"/>
                    </a:srgbClr>
                  </a:outerShdw>
                </a:effectLst>
              </a:rPr>
              <a:t>(Disorientation)</a:t>
            </a:r>
          </a:p>
        </p:txBody>
      </p:sp>
      <p:sp>
        <p:nvSpPr>
          <p:cNvPr id="3" name="TextBox 2">
            <a:extLst>
              <a:ext uri="{FF2B5EF4-FFF2-40B4-BE49-F238E27FC236}">
                <a16:creationId xmlns:a16="http://schemas.microsoft.com/office/drawing/2014/main" id="{56BB7176-2A8A-2A86-AE25-BC1DD7DCA80D}"/>
              </a:ext>
            </a:extLst>
          </p:cNvPr>
          <p:cNvSpPr txBox="1"/>
          <p:nvPr/>
        </p:nvSpPr>
        <p:spPr>
          <a:xfrm>
            <a:off x="718849" y="3938677"/>
            <a:ext cx="3657600" cy="954107"/>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Construction</a:t>
            </a:r>
          </a:p>
          <a:p>
            <a:pPr algn="ctr"/>
            <a:r>
              <a:rPr lang="en-US" sz="2800" b="1" dirty="0">
                <a:solidFill>
                  <a:schemeClr val="bg1"/>
                </a:solidFill>
                <a:effectLst>
                  <a:outerShdw blurRad="38100" dist="38100" dir="2700000" algn="tl">
                    <a:srgbClr val="000000">
                      <a:alpha val="43137"/>
                    </a:srgbClr>
                  </a:outerShdw>
                </a:effectLst>
              </a:rPr>
              <a:t>(Orientation)</a:t>
            </a:r>
          </a:p>
        </p:txBody>
      </p:sp>
      <p:sp>
        <p:nvSpPr>
          <p:cNvPr id="5" name="TextBox 4">
            <a:extLst>
              <a:ext uri="{FF2B5EF4-FFF2-40B4-BE49-F238E27FC236}">
                <a16:creationId xmlns:a16="http://schemas.microsoft.com/office/drawing/2014/main" id="{C08D35DD-E62A-53F3-72F3-57887BE73921}"/>
              </a:ext>
            </a:extLst>
          </p:cNvPr>
          <p:cNvSpPr txBox="1"/>
          <p:nvPr/>
        </p:nvSpPr>
        <p:spPr>
          <a:xfrm>
            <a:off x="4267200" y="1019354"/>
            <a:ext cx="3657600" cy="954107"/>
          </a:xfrm>
          <a:prstGeom prst="rect">
            <a:avLst/>
          </a:prstGeom>
          <a:solidFill>
            <a:schemeClr val="accent5">
              <a:lumMod val="75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Reconstruction</a:t>
            </a:r>
          </a:p>
          <a:p>
            <a:pPr algn="ctr"/>
            <a:r>
              <a:rPr lang="en-US" sz="2800" b="1" dirty="0">
                <a:solidFill>
                  <a:schemeClr val="bg1"/>
                </a:solidFill>
                <a:effectLst>
                  <a:outerShdw blurRad="38100" dist="38100" dir="2700000" algn="tl">
                    <a:srgbClr val="000000">
                      <a:alpha val="43137"/>
                    </a:srgbClr>
                  </a:outerShdw>
                </a:effectLst>
              </a:rPr>
              <a:t>(Reorientation)</a:t>
            </a:r>
          </a:p>
        </p:txBody>
      </p:sp>
      <p:cxnSp>
        <p:nvCxnSpPr>
          <p:cNvPr id="9" name="Straight Arrow Connector 8">
            <a:extLst>
              <a:ext uri="{FF2B5EF4-FFF2-40B4-BE49-F238E27FC236}">
                <a16:creationId xmlns:a16="http://schemas.microsoft.com/office/drawing/2014/main" id="{1773AE3A-4421-58BB-5B82-F7762443EC16}"/>
              </a:ext>
            </a:extLst>
          </p:cNvPr>
          <p:cNvCxnSpPr>
            <a:cxnSpLocks/>
          </p:cNvCxnSpPr>
          <p:nvPr/>
        </p:nvCxnSpPr>
        <p:spPr>
          <a:xfrm flipV="1">
            <a:off x="5024504" y="4399158"/>
            <a:ext cx="2042474" cy="11048"/>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FFBC6A-9EF0-7B6A-6C8C-A7FAD8AA047F}"/>
              </a:ext>
            </a:extLst>
          </p:cNvPr>
          <p:cNvCxnSpPr>
            <a:cxnSpLocks/>
          </p:cNvCxnSpPr>
          <p:nvPr/>
        </p:nvCxnSpPr>
        <p:spPr>
          <a:xfrm flipH="1" flipV="1">
            <a:off x="7066978" y="2262433"/>
            <a:ext cx="1613538" cy="1123369"/>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10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4230</TotalTime>
  <Words>3030</Words>
  <Application>Microsoft Office PowerPoint</Application>
  <PresentationFormat>Widescreen</PresentationFormat>
  <Paragraphs>175</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Aptos Display</vt:lpstr>
      <vt:lpstr>Arial</vt:lpstr>
      <vt:lpstr>Office Theme</vt:lpstr>
      <vt:lpstr>So You’re Dead, Now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You’re Dead,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You’re Dead, Now What?</dc:title>
  <dc:creator>Curtis Williams</dc:creator>
  <cp:lastModifiedBy>Curtis Williams</cp:lastModifiedBy>
  <cp:revision>11</cp:revision>
  <dcterms:created xsi:type="dcterms:W3CDTF">2024-05-28T17:38:13Z</dcterms:created>
  <dcterms:modified xsi:type="dcterms:W3CDTF">2024-06-20T18:50:40Z</dcterms:modified>
</cp:coreProperties>
</file>