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4" r:id="rId6"/>
    <p:sldId id="300" r:id="rId7"/>
    <p:sldId id="301" r:id="rId8"/>
    <p:sldId id="297" r:id="rId9"/>
    <p:sldId id="302" r:id="rId10"/>
    <p:sldId id="303" r:id="rId11"/>
    <p:sldId id="306" r:id="rId12"/>
    <p:sldId id="307" r:id="rId13"/>
    <p:sldId id="308" r:id="rId14"/>
    <p:sldId id="270" r:id="rId15"/>
    <p:sldId id="304" r:id="rId16"/>
    <p:sldId id="305" r:id="rId17"/>
    <p:sldId id="314" r:id="rId18"/>
    <p:sldId id="317" r:id="rId19"/>
    <p:sldId id="315" r:id="rId20"/>
    <p:sldId id="311" r:id="rId21"/>
    <p:sldId id="313" r:id="rId22"/>
    <p:sldId id="312" r:id="rId23"/>
    <p:sldId id="316" r:id="rId24"/>
    <p:sldId id="309" r:id="rId25"/>
    <p:sldId id="323" r:id="rId26"/>
    <p:sldId id="321" r:id="rId27"/>
    <p:sldId id="322" r:id="rId28"/>
    <p:sldId id="318" r:id="rId29"/>
    <p:sldId id="319" r:id="rId30"/>
    <p:sldId id="320" r:id="rId31"/>
    <p:sldId id="310" r:id="rId32"/>
    <p:sldId id="296" r:id="rId33"/>
    <p:sldId id="2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75C1"/>
    <a:srgbClr val="33A8FF"/>
    <a:srgbClr val="3E8ED6"/>
    <a:srgbClr val="215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9" d="100"/>
          <a:sy n="4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FA21-B31A-E750-F52E-7E15F843D2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921B7D-A20A-DC2D-68FA-9A540E6A2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E41408-B0EF-78AA-B52F-82657C87A113}"/>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E9D02C98-9429-5FC4-A006-B34EC9512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0C9D2-6328-731C-6769-E9C088103FCC}"/>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199633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F6BF-3AA9-DC71-1ADF-E95242435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62C3B-8AA4-0E8A-25A8-7C1E46CF3E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E6B4CD-46CF-DDE8-96FF-B836D34C5F98}"/>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70776068-454D-8961-D7E6-414D3413A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2E23B-1655-3E7E-876B-14AF5CFDB5C8}"/>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222239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7C80D5-DB68-8A1C-A1CE-9ECA3DB154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A30BFA-9551-F5FA-43EE-CAA53A212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663CE-D808-1547-5F93-87C8509F74E3}"/>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48BCD5B1-E43F-DCB6-06C3-DE9F3A641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CF341-279B-2B72-EA92-17FD4E982016}"/>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68157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63EF3-F4F0-D5F3-6F70-EABB86805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9A451-D28F-721F-3939-17C32363F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BBBDA-2A18-8C0E-F4D7-39B360E8B840}"/>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D9F43724-0469-4AA6-17A4-E4C438F17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C7835-F4CD-FB49-E0D7-6DF66442D7B5}"/>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386235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51B9-0D3B-2A5B-7F88-0CCB5C762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C38935-9242-3873-0ED8-6BC6F8D1960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2ADEC6-7A4C-8DF7-1BFD-583C6C5F16C3}"/>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829E29A8-C5CA-7699-E8DE-5ECE60855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EAB05-5DE9-F826-8F7E-4149F102918D}"/>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256739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CBCC-8455-C9C0-F3DA-D9044034E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CDC76D-2644-6A54-FAA5-8D5BFE5EEA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6F913D-E0A1-F097-165F-A4ABB0C72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99825A-7C13-6C9F-3BFE-C2EC2A05C6A5}"/>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6" name="Footer Placeholder 5">
            <a:extLst>
              <a:ext uri="{FF2B5EF4-FFF2-40B4-BE49-F238E27FC236}">
                <a16:creationId xmlns:a16="http://schemas.microsoft.com/office/drawing/2014/main" id="{15B74B90-5D1A-8393-9639-715128A0E5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CE001-3663-01EF-1511-2C9733A43B51}"/>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24494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725E-3867-4D5D-DAE7-E1E2D3458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E5A216-0198-A017-68AF-885404831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CA9312-A29D-635F-6348-7B135E245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576DE-72A1-C576-AA68-1AB947F2E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E36CDC-65EE-216F-F295-77CCEFFF27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CDD144-E8CD-4AD1-85CA-263F61481185}"/>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8" name="Footer Placeholder 7">
            <a:extLst>
              <a:ext uri="{FF2B5EF4-FFF2-40B4-BE49-F238E27FC236}">
                <a16:creationId xmlns:a16="http://schemas.microsoft.com/office/drawing/2014/main" id="{4CC74774-0963-50CA-B579-DC6C7228A3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25740-61D3-8148-1D2C-DDBBBC33258F}"/>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2188793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F516-F09E-9711-F3A0-717FDA9782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73F029-07B8-142F-3FB5-224CA962DC43}"/>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4" name="Footer Placeholder 3">
            <a:extLst>
              <a:ext uri="{FF2B5EF4-FFF2-40B4-BE49-F238E27FC236}">
                <a16:creationId xmlns:a16="http://schemas.microsoft.com/office/drawing/2014/main" id="{9DFD0F1E-3282-6F26-D7ED-80D5676D7D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DDA119-7EC6-7324-BB36-E15AD4079094}"/>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59775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6E43C-D85F-2C41-E942-D39A17F85142}"/>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3" name="Footer Placeholder 2">
            <a:extLst>
              <a:ext uri="{FF2B5EF4-FFF2-40B4-BE49-F238E27FC236}">
                <a16:creationId xmlns:a16="http://schemas.microsoft.com/office/drawing/2014/main" id="{42CAAA75-43DC-4547-1FE4-586DE04073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5B662E-DE20-3142-22A5-C1F1F8FCD2C2}"/>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206229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5B352-0FCE-4DB0-0305-70A1C9F8A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35C0F-037A-09E4-F36B-E93F5F851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011E9B-7A01-F4BC-F41F-F7DD807DF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A5A644-8E11-65AF-3D5E-D04F93B1B83C}"/>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6" name="Footer Placeholder 5">
            <a:extLst>
              <a:ext uri="{FF2B5EF4-FFF2-40B4-BE49-F238E27FC236}">
                <a16:creationId xmlns:a16="http://schemas.microsoft.com/office/drawing/2014/main" id="{0A36AC79-767D-8118-CAD2-3E2BC36CF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1EBC5-B5F0-B533-4DC9-971FD5C2FE1C}"/>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418932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F61E-C013-67FD-86AD-0B9BDD98F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1B12AD-DFB0-973E-BD65-41639A4E71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21972-8956-8DED-7DAE-E7CBCC49C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A6AE0-BCFB-B4DE-68F2-5001DD13D353}"/>
              </a:ext>
            </a:extLst>
          </p:cNvPr>
          <p:cNvSpPr>
            <a:spLocks noGrp="1"/>
          </p:cNvSpPr>
          <p:nvPr>
            <p:ph type="dt" sz="half" idx="10"/>
          </p:nvPr>
        </p:nvSpPr>
        <p:spPr/>
        <p:txBody>
          <a:bodyPr/>
          <a:lstStyle/>
          <a:p>
            <a:fld id="{BF7F4E12-D9EB-4D73-A00D-F5269B760FFA}" type="datetimeFigureOut">
              <a:rPr lang="en-US" smtClean="0"/>
              <a:t>6/20/2024</a:t>
            </a:fld>
            <a:endParaRPr lang="en-US"/>
          </a:p>
        </p:txBody>
      </p:sp>
      <p:sp>
        <p:nvSpPr>
          <p:cNvPr id="6" name="Footer Placeholder 5">
            <a:extLst>
              <a:ext uri="{FF2B5EF4-FFF2-40B4-BE49-F238E27FC236}">
                <a16:creationId xmlns:a16="http://schemas.microsoft.com/office/drawing/2014/main" id="{D8EB74CD-7B17-0D40-CFE9-ADCE8C7E6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0C4FC-AF1F-C6F0-D24C-FD66D8E4B83E}"/>
              </a:ext>
            </a:extLst>
          </p:cNvPr>
          <p:cNvSpPr>
            <a:spLocks noGrp="1"/>
          </p:cNvSpPr>
          <p:nvPr>
            <p:ph type="sldNum" sz="quarter" idx="12"/>
          </p:nvPr>
        </p:nvSpPr>
        <p:spPr/>
        <p:txBody>
          <a:bodyPr/>
          <a:lstStyle/>
          <a:p>
            <a:fld id="{39233777-DE4E-4836-BAF9-A5AD4A3DE34D}" type="slidenum">
              <a:rPr lang="en-US" smtClean="0"/>
              <a:t>‹#›</a:t>
            </a:fld>
            <a:endParaRPr lang="en-US"/>
          </a:p>
        </p:txBody>
      </p:sp>
    </p:spTree>
    <p:extLst>
      <p:ext uri="{BB962C8B-B14F-4D97-AF65-F5344CB8AC3E}">
        <p14:creationId xmlns:p14="http://schemas.microsoft.com/office/powerpoint/2010/main" val="309969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2C3EC-159F-46A4-7C24-7EFB6783C5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FC530F-A690-6DC1-F60D-110A5FDE0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8212A-0FB1-85ED-8FE6-E5D5C53C0A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7F4E12-D9EB-4D73-A00D-F5269B760FFA}" type="datetimeFigureOut">
              <a:rPr lang="en-US" smtClean="0"/>
              <a:t>6/20/2024</a:t>
            </a:fld>
            <a:endParaRPr lang="en-US"/>
          </a:p>
        </p:txBody>
      </p:sp>
      <p:sp>
        <p:nvSpPr>
          <p:cNvPr id="5" name="Footer Placeholder 4">
            <a:extLst>
              <a:ext uri="{FF2B5EF4-FFF2-40B4-BE49-F238E27FC236}">
                <a16:creationId xmlns:a16="http://schemas.microsoft.com/office/drawing/2014/main" id="{F836FF8A-4F44-30A8-9E35-6DA829CFF5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9BAA92-C338-3363-B191-7A24F36CE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233777-DE4E-4836-BAF9-A5AD4A3DE34D}" type="slidenum">
              <a:rPr lang="en-US" smtClean="0"/>
              <a:t>‹#›</a:t>
            </a:fld>
            <a:endParaRPr lang="en-US"/>
          </a:p>
        </p:txBody>
      </p:sp>
    </p:spTree>
    <p:extLst>
      <p:ext uri="{BB962C8B-B14F-4D97-AF65-F5344CB8AC3E}">
        <p14:creationId xmlns:p14="http://schemas.microsoft.com/office/powerpoint/2010/main" val="10036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ombstone in a cemetery&#10;&#10;Description automatically generated">
            <a:extLst>
              <a:ext uri="{FF2B5EF4-FFF2-40B4-BE49-F238E27FC236}">
                <a16:creationId xmlns:a16="http://schemas.microsoft.com/office/drawing/2014/main" id="{11E2B1F3-D13C-AA28-D025-3EF79A957FB7}"/>
              </a:ext>
            </a:extLst>
          </p:cNvPr>
          <p:cNvPicPr>
            <a:picLocks noChangeAspect="1"/>
          </p:cNvPicPr>
          <p:nvPr/>
        </p:nvPicPr>
        <p:blipFill rotWithShape="1">
          <a:blip r:embed="rId2">
            <a:extLst>
              <a:ext uri="{28A0092B-C50C-407E-A947-70E740481C1C}">
                <a14:useLocalDpi xmlns:a14="http://schemas.microsoft.com/office/drawing/2010/main" val="0"/>
              </a:ext>
            </a:extLst>
          </a:blip>
          <a:srcRect t="29729" b="7150"/>
          <a:stretch/>
        </p:blipFill>
        <p:spPr>
          <a:xfrm>
            <a:off x="3102190" y="8981"/>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F6604E-EE8E-520B-962C-A8C18D339D66}"/>
              </a:ext>
            </a:extLst>
          </p:cNvPr>
          <p:cNvSpPr>
            <a:spLocks noGrp="1"/>
          </p:cNvSpPr>
          <p:nvPr>
            <p:ph type="ctrTitle"/>
          </p:nvPr>
        </p:nvSpPr>
        <p:spPr>
          <a:xfrm>
            <a:off x="535665" y="318977"/>
            <a:ext cx="4791247" cy="1743740"/>
          </a:xfrm>
          <a:noFill/>
          <a:effectLst>
            <a:outerShdw blurRad="50800" dist="38100" dir="2700000" algn="tl" rotWithShape="0">
              <a:prstClr val="black">
                <a:alpha val="40000"/>
              </a:prstClr>
            </a:outerShdw>
          </a:effectLst>
        </p:spPr>
        <p:txBody>
          <a:bodyPr>
            <a:normAutofit/>
          </a:bodyPr>
          <a:lstStyle/>
          <a:p>
            <a:pPr algn="l"/>
            <a:r>
              <a:rPr lang="en-US" sz="5200" b="1" i="1" dirty="0"/>
              <a:t>So You’re Dead, Now What?</a:t>
            </a:r>
          </a:p>
        </p:txBody>
      </p:sp>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532615" y="2062717"/>
            <a:ext cx="4964417" cy="2105245"/>
          </a:xfrm>
          <a:noFill/>
          <a:effectLst>
            <a:outerShdw blurRad="50800" dist="38100" dir="2700000" algn="tl" rotWithShape="0">
              <a:prstClr val="black">
                <a:alpha val="40000"/>
              </a:prstClr>
            </a:outerShdw>
          </a:effectLst>
        </p:spPr>
        <p:txBody>
          <a:bodyPr>
            <a:noAutofit/>
          </a:bodyPr>
          <a:lstStyle/>
          <a:p>
            <a:pPr algn="l"/>
            <a:r>
              <a:rPr lang="en-US" sz="4000" b="1" dirty="0">
                <a:effectLst>
                  <a:outerShdw blurRad="50800" dist="38100" dir="13500000" algn="br" rotWithShape="0">
                    <a:schemeClr val="tx1">
                      <a:alpha val="40000"/>
                    </a:schemeClr>
                  </a:outerShdw>
                </a:effectLst>
              </a:rPr>
              <a:t>A biblical study of death and afterlife and how they impact our lives now</a:t>
            </a:r>
          </a:p>
        </p:txBody>
      </p:sp>
    </p:spTree>
    <p:extLst>
      <p:ext uri="{BB962C8B-B14F-4D97-AF65-F5344CB8AC3E}">
        <p14:creationId xmlns:p14="http://schemas.microsoft.com/office/powerpoint/2010/main" val="37794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161897"/>
            <a:ext cx="11201400" cy="3970318"/>
          </a:xfrm>
          <a:prstGeom prst="rect">
            <a:avLst/>
          </a:prstGeom>
          <a:noFill/>
        </p:spPr>
        <p:txBody>
          <a:bodyPr wrap="square" rtlCol="0">
            <a:spAutoFit/>
          </a:bodyPr>
          <a:lstStyle/>
          <a:p>
            <a:r>
              <a:rPr lang="en-US" sz="3600" dirty="0">
                <a:solidFill>
                  <a:schemeClr val="bg1"/>
                </a:solidFill>
              </a:rPr>
              <a:t>When Adam had lived 130 years, he had a son in his own likeness, in his own image; and he named him Seth. After Seth was born, Adam lived 800 years and had other sons and daughters. Altogether, Adam lived a total of 930 years, and </a:t>
            </a:r>
            <a:r>
              <a:rPr lang="en-US" sz="3600" dirty="0">
                <a:solidFill>
                  <a:srgbClr val="FFC000"/>
                </a:solidFill>
              </a:rPr>
              <a:t>then he died</a:t>
            </a:r>
            <a:r>
              <a:rPr lang="en-US" sz="3600" dirty="0">
                <a:solidFill>
                  <a:schemeClr val="bg1"/>
                </a:solidFill>
              </a:rPr>
              <a:t>.</a:t>
            </a:r>
          </a:p>
          <a:p>
            <a:endParaRPr lang="en-US" sz="3600" dirty="0">
              <a:solidFill>
                <a:schemeClr val="bg1"/>
              </a:solidFill>
            </a:endParaRPr>
          </a:p>
          <a:p>
            <a:pPr algn="r"/>
            <a:r>
              <a:rPr lang="en-US" sz="3600" dirty="0">
                <a:solidFill>
                  <a:schemeClr val="bg1"/>
                </a:solidFill>
              </a:rPr>
              <a:t>Genesis 5:3-5 </a:t>
            </a:r>
          </a:p>
        </p:txBody>
      </p:sp>
    </p:spTree>
    <p:extLst>
      <p:ext uri="{BB962C8B-B14F-4D97-AF65-F5344CB8AC3E}">
        <p14:creationId xmlns:p14="http://schemas.microsoft.com/office/powerpoint/2010/main" val="55042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161897"/>
            <a:ext cx="11201400" cy="3046988"/>
          </a:xfrm>
          <a:prstGeom prst="rect">
            <a:avLst/>
          </a:prstGeom>
          <a:noFill/>
        </p:spPr>
        <p:txBody>
          <a:bodyPr wrap="square" rtlCol="0">
            <a:spAutoFit/>
          </a:bodyPr>
          <a:lstStyle/>
          <a:p>
            <a:r>
              <a:rPr lang="en-US" sz="4800" dirty="0">
                <a:solidFill>
                  <a:schemeClr val="bg1"/>
                </a:solidFill>
              </a:rPr>
              <a:t>“You, however, </a:t>
            </a:r>
            <a:r>
              <a:rPr lang="en-US" sz="4800" dirty="0">
                <a:solidFill>
                  <a:srgbClr val="FFC000"/>
                </a:solidFill>
              </a:rPr>
              <a:t>will go to your ancestors in peace</a:t>
            </a:r>
            <a:r>
              <a:rPr lang="en-US" sz="4800" dirty="0">
                <a:solidFill>
                  <a:schemeClr val="bg1"/>
                </a:solidFill>
              </a:rPr>
              <a:t> and be buried at a good old age.” </a:t>
            </a:r>
          </a:p>
          <a:p>
            <a:pPr algn="r"/>
            <a:endParaRPr lang="en-US" sz="4800" dirty="0">
              <a:solidFill>
                <a:schemeClr val="bg1"/>
              </a:solidFill>
            </a:endParaRPr>
          </a:p>
          <a:p>
            <a:pPr algn="r"/>
            <a:r>
              <a:rPr lang="en-US" sz="4800" dirty="0">
                <a:solidFill>
                  <a:schemeClr val="bg1"/>
                </a:solidFill>
              </a:rPr>
              <a:t>Genesis 15:15 </a:t>
            </a:r>
          </a:p>
        </p:txBody>
      </p:sp>
    </p:spTree>
    <p:extLst>
      <p:ext uri="{BB962C8B-B14F-4D97-AF65-F5344CB8AC3E}">
        <p14:creationId xmlns:p14="http://schemas.microsoft.com/office/powerpoint/2010/main" val="2535675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161897"/>
            <a:ext cx="11201400" cy="5262979"/>
          </a:xfrm>
          <a:prstGeom prst="rect">
            <a:avLst/>
          </a:prstGeom>
          <a:noFill/>
        </p:spPr>
        <p:txBody>
          <a:bodyPr wrap="square" rtlCol="0">
            <a:spAutoFit/>
          </a:bodyPr>
          <a:lstStyle/>
          <a:p>
            <a:r>
              <a:rPr lang="en-US" sz="4800" dirty="0">
                <a:solidFill>
                  <a:schemeClr val="bg1"/>
                </a:solidFill>
              </a:rPr>
              <a:t>Abraham lived a hundred and seventy-five years. Then Abraham breathed his last and died at a good old age, an old man and full of years; and </a:t>
            </a:r>
            <a:r>
              <a:rPr lang="en-US" sz="4800" dirty="0">
                <a:solidFill>
                  <a:srgbClr val="FFC000"/>
                </a:solidFill>
              </a:rPr>
              <a:t>he was gathered to his people.</a:t>
            </a:r>
            <a:r>
              <a:rPr lang="en-US" sz="4800" dirty="0">
                <a:solidFill>
                  <a:schemeClr val="bg1"/>
                </a:solidFill>
              </a:rPr>
              <a:t> </a:t>
            </a:r>
          </a:p>
          <a:p>
            <a:pPr algn="r"/>
            <a:endParaRPr lang="en-US" sz="4800" dirty="0">
              <a:solidFill>
                <a:schemeClr val="bg1"/>
              </a:solidFill>
            </a:endParaRPr>
          </a:p>
          <a:p>
            <a:pPr algn="r"/>
            <a:r>
              <a:rPr lang="en-US" sz="4800" dirty="0">
                <a:solidFill>
                  <a:schemeClr val="bg1"/>
                </a:solidFill>
              </a:rPr>
              <a:t>Genesis 25:7-8 </a:t>
            </a:r>
          </a:p>
        </p:txBody>
      </p:sp>
    </p:spTree>
    <p:extLst>
      <p:ext uri="{BB962C8B-B14F-4D97-AF65-F5344CB8AC3E}">
        <p14:creationId xmlns:p14="http://schemas.microsoft.com/office/powerpoint/2010/main" val="323229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16642" y="562129"/>
            <a:ext cx="11201400" cy="5016758"/>
          </a:xfrm>
          <a:prstGeom prst="rect">
            <a:avLst/>
          </a:prstGeom>
          <a:noFill/>
        </p:spPr>
        <p:txBody>
          <a:bodyPr wrap="square" rtlCol="0">
            <a:spAutoFit/>
          </a:bodyPr>
          <a:lstStyle/>
          <a:p>
            <a:r>
              <a:rPr lang="en-US" sz="4000" dirty="0">
                <a:solidFill>
                  <a:schemeClr val="bg1"/>
                </a:solidFill>
              </a:rPr>
              <a:t>So Jacob tore his clothes, and put sackcloth on his loins and mourned for his son many days. Then all his sons and all his daughters arose to comfort him, but he refused to be comforted. And he said, “Surely </a:t>
            </a:r>
            <a:r>
              <a:rPr lang="en-US" sz="4000" dirty="0">
                <a:solidFill>
                  <a:srgbClr val="FFC000"/>
                </a:solidFill>
              </a:rPr>
              <a:t>I will go down to </a:t>
            </a:r>
            <a:r>
              <a:rPr lang="en-US" sz="4000" dirty="0" err="1">
                <a:solidFill>
                  <a:srgbClr val="FFC000"/>
                </a:solidFill>
              </a:rPr>
              <a:t>Sheol</a:t>
            </a:r>
            <a:r>
              <a:rPr lang="en-US" sz="4000" dirty="0">
                <a:solidFill>
                  <a:srgbClr val="FFC000"/>
                </a:solidFill>
              </a:rPr>
              <a:t> </a:t>
            </a:r>
            <a:r>
              <a:rPr lang="en-US" sz="4000" dirty="0">
                <a:solidFill>
                  <a:schemeClr val="bg1"/>
                </a:solidFill>
              </a:rPr>
              <a:t>in mourning for my son.” So his father wept for him. </a:t>
            </a:r>
          </a:p>
          <a:p>
            <a:pPr algn="r"/>
            <a:endParaRPr lang="en-US" sz="4000" dirty="0">
              <a:solidFill>
                <a:schemeClr val="bg1"/>
              </a:solidFill>
            </a:endParaRPr>
          </a:p>
          <a:p>
            <a:pPr algn="r"/>
            <a:r>
              <a:rPr lang="en-US" sz="4000" dirty="0">
                <a:solidFill>
                  <a:schemeClr val="bg1"/>
                </a:solidFill>
              </a:rPr>
              <a:t>Genesis 37:34-35</a:t>
            </a:r>
          </a:p>
        </p:txBody>
      </p:sp>
    </p:spTree>
    <p:extLst>
      <p:ext uri="{BB962C8B-B14F-4D97-AF65-F5344CB8AC3E}">
        <p14:creationId xmlns:p14="http://schemas.microsoft.com/office/powerpoint/2010/main" val="43157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3714671"/>
          </a:xfrm>
          <a:prstGeom prst="rect">
            <a:avLst/>
          </a:prstGeom>
          <a:noFill/>
        </p:spPr>
        <p:txBody>
          <a:bodyPr wrap="square" rtlCol="0">
            <a:spAutoFit/>
          </a:bodyPr>
          <a:lstStyle/>
          <a:p>
            <a:pPr>
              <a:lnSpc>
                <a:spcPct val="150000"/>
              </a:lnSpc>
            </a:pPr>
            <a:r>
              <a:rPr lang="en-US" sz="3200" dirty="0">
                <a:solidFill>
                  <a:schemeClr val="bg1"/>
                </a:solidFill>
              </a:rPr>
              <a:t>Turn, O Lord, save my life;</a:t>
            </a:r>
          </a:p>
          <a:p>
            <a:pPr>
              <a:lnSpc>
                <a:spcPct val="150000"/>
              </a:lnSpc>
            </a:pPr>
            <a:r>
              <a:rPr lang="en-US" sz="3200" dirty="0">
                <a:solidFill>
                  <a:schemeClr val="bg1"/>
                </a:solidFill>
              </a:rPr>
              <a:t>	deliver me for the sake of your steadfast love.</a:t>
            </a:r>
          </a:p>
          <a:p>
            <a:pPr>
              <a:lnSpc>
                <a:spcPct val="150000"/>
              </a:lnSpc>
            </a:pPr>
            <a:r>
              <a:rPr lang="en-US" sz="3200" dirty="0">
                <a:solidFill>
                  <a:schemeClr val="bg1"/>
                </a:solidFill>
              </a:rPr>
              <a:t>For in death there is no remembrance of you;</a:t>
            </a:r>
          </a:p>
          <a:p>
            <a:pPr>
              <a:lnSpc>
                <a:spcPct val="150000"/>
              </a:lnSpc>
            </a:pPr>
            <a:r>
              <a:rPr lang="en-US" sz="3200" dirty="0">
                <a:solidFill>
                  <a:schemeClr val="bg1"/>
                </a:solidFill>
              </a:rPr>
              <a:t> 	in </a:t>
            </a:r>
            <a:r>
              <a:rPr lang="en-US" sz="3200" dirty="0" err="1">
                <a:solidFill>
                  <a:schemeClr val="bg1"/>
                </a:solidFill>
              </a:rPr>
              <a:t>Sheol</a:t>
            </a:r>
            <a:r>
              <a:rPr lang="en-US" sz="3200" dirty="0">
                <a:solidFill>
                  <a:schemeClr val="bg1"/>
                </a:solidFill>
              </a:rPr>
              <a:t> who can give you praise?</a:t>
            </a:r>
          </a:p>
          <a:p>
            <a:pPr algn="r">
              <a:lnSpc>
                <a:spcPct val="150000"/>
              </a:lnSpc>
            </a:pPr>
            <a:r>
              <a:rPr lang="en-US" sz="3200" dirty="0">
                <a:solidFill>
                  <a:schemeClr val="bg1"/>
                </a:solidFill>
              </a:rPr>
              <a:t>Psalm 6:4-5</a:t>
            </a:r>
          </a:p>
        </p:txBody>
      </p:sp>
    </p:spTree>
    <p:extLst>
      <p:ext uri="{BB962C8B-B14F-4D97-AF65-F5344CB8AC3E}">
        <p14:creationId xmlns:p14="http://schemas.microsoft.com/office/powerpoint/2010/main" val="346617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14794628"/>
          </a:xfrm>
          <a:prstGeom prst="rect">
            <a:avLst/>
          </a:prstGeom>
          <a:noFill/>
        </p:spPr>
        <p:txBody>
          <a:bodyPr wrap="square" rtlCol="0">
            <a:spAutoFit/>
          </a:bodyPr>
          <a:lstStyle/>
          <a:p>
            <a:pPr>
              <a:lnSpc>
                <a:spcPct val="150000"/>
              </a:lnSpc>
            </a:pPr>
            <a:r>
              <a:rPr lang="en-US" sz="3200" dirty="0">
                <a:solidFill>
                  <a:schemeClr val="bg1"/>
                </a:solidFill>
              </a:rPr>
              <a:t>For my soul is full of troubles,</a:t>
            </a:r>
          </a:p>
          <a:p>
            <a:pPr>
              <a:lnSpc>
                <a:spcPct val="150000"/>
              </a:lnSpc>
            </a:pPr>
            <a:r>
              <a:rPr lang="en-US" sz="3200" dirty="0">
                <a:solidFill>
                  <a:schemeClr val="bg1"/>
                </a:solidFill>
              </a:rPr>
              <a:t>    	and my life draws near to </a:t>
            </a:r>
            <a:r>
              <a:rPr lang="en-US" sz="3200" dirty="0" err="1">
                <a:solidFill>
                  <a:schemeClr val="bg1"/>
                </a:solidFill>
              </a:rPr>
              <a:t>Sheol</a:t>
            </a:r>
            <a:r>
              <a:rPr lang="en-US" sz="3200" dirty="0">
                <a:solidFill>
                  <a:schemeClr val="bg1"/>
                </a:solidFill>
              </a:rPr>
              <a:t>.</a:t>
            </a:r>
          </a:p>
          <a:p>
            <a:pPr>
              <a:lnSpc>
                <a:spcPct val="150000"/>
              </a:lnSpc>
            </a:pPr>
            <a:r>
              <a:rPr lang="en-US" sz="3200" dirty="0">
                <a:solidFill>
                  <a:schemeClr val="bg1"/>
                </a:solidFill>
              </a:rPr>
              <a:t>I am counted among those who go down to the Pit;</a:t>
            </a:r>
          </a:p>
          <a:p>
            <a:pPr>
              <a:lnSpc>
                <a:spcPct val="150000"/>
              </a:lnSpc>
            </a:pPr>
            <a:r>
              <a:rPr lang="en-US" sz="3200" dirty="0">
                <a:solidFill>
                  <a:schemeClr val="bg1"/>
                </a:solidFill>
              </a:rPr>
              <a:t>    	I am like those who have no help,</a:t>
            </a:r>
          </a:p>
          <a:p>
            <a:pPr>
              <a:lnSpc>
                <a:spcPct val="150000"/>
              </a:lnSpc>
            </a:pPr>
            <a:r>
              <a:rPr lang="en-US" sz="3200" dirty="0">
                <a:solidFill>
                  <a:schemeClr val="bg1"/>
                </a:solidFill>
              </a:rPr>
              <a:t>like those forsaken among the dead,</a:t>
            </a:r>
          </a:p>
          <a:p>
            <a:pPr>
              <a:lnSpc>
                <a:spcPct val="150000"/>
              </a:lnSpc>
            </a:pPr>
            <a:r>
              <a:rPr lang="en-US" sz="3200" dirty="0">
                <a:solidFill>
                  <a:schemeClr val="bg1"/>
                </a:solidFill>
              </a:rPr>
              <a:t>    	like the slain that lie in the grave,</a:t>
            </a:r>
          </a:p>
          <a:p>
            <a:pPr>
              <a:lnSpc>
                <a:spcPct val="150000"/>
              </a:lnSpc>
            </a:pPr>
            <a:r>
              <a:rPr lang="en-US" sz="3200" dirty="0">
                <a:solidFill>
                  <a:schemeClr val="bg1"/>
                </a:solidFill>
              </a:rPr>
              <a:t>like those whom you remember no more,</a:t>
            </a:r>
          </a:p>
          <a:p>
            <a:pPr>
              <a:lnSpc>
                <a:spcPct val="150000"/>
              </a:lnSpc>
            </a:pPr>
            <a:r>
              <a:rPr lang="en-US" sz="3200" dirty="0">
                <a:solidFill>
                  <a:schemeClr val="bg1"/>
                </a:solidFill>
              </a:rPr>
              <a:t>    	for they are cut off from your hand. </a:t>
            </a:r>
          </a:p>
          <a:p>
            <a:pPr algn="r">
              <a:lnSpc>
                <a:spcPct val="150000"/>
              </a:lnSpc>
            </a:pPr>
            <a:r>
              <a:rPr lang="en-US" sz="3200" dirty="0">
                <a:solidFill>
                  <a:schemeClr val="bg1"/>
                </a:solidFill>
              </a:rPr>
              <a:t>Psalm 88:3-5</a:t>
            </a:r>
          </a:p>
          <a:p>
            <a:pPr>
              <a:lnSpc>
                <a:spcPct val="150000"/>
              </a:lnSpc>
            </a:pPr>
            <a:endParaRPr lang="en-US" sz="3200" dirty="0">
              <a:solidFill>
                <a:schemeClr val="bg1"/>
              </a:solidFill>
            </a:endParaRPr>
          </a:p>
          <a:p>
            <a:pPr>
              <a:lnSpc>
                <a:spcPct val="150000"/>
              </a:lnSpc>
            </a:pPr>
            <a:endParaRPr lang="en-US" sz="3200" dirty="0">
              <a:solidFill>
                <a:schemeClr val="bg1"/>
              </a:solidFill>
            </a:endParaRPr>
          </a:p>
          <a:p>
            <a:pPr>
              <a:lnSpc>
                <a:spcPct val="150000"/>
              </a:lnSpc>
            </a:pPr>
            <a:endParaRPr lang="en-US" sz="3200" dirty="0">
              <a:solidFill>
                <a:schemeClr val="bg1"/>
              </a:solidFill>
            </a:endParaRPr>
          </a:p>
          <a:p>
            <a:pPr>
              <a:lnSpc>
                <a:spcPct val="150000"/>
              </a:lnSpc>
            </a:pPr>
            <a:r>
              <a:rPr lang="en-US" sz="3200" dirty="0">
                <a:solidFill>
                  <a:schemeClr val="bg1"/>
                </a:solidFill>
              </a:rPr>
              <a:t>Do you work wonders for the dead?</a:t>
            </a:r>
          </a:p>
          <a:p>
            <a:pPr>
              <a:lnSpc>
                <a:spcPct val="150000"/>
              </a:lnSpc>
            </a:pPr>
            <a:r>
              <a:rPr lang="en-US" sz="3200" dirty="0">
                <a:solidFill>
                  <a:schemeClr val="bg1"/>
                </a:solidFill>
              </a:rPr>
              <a:t>    Do the shades rise up to praise you? Selah</a:t>
            </a:r>
          </a:p>
          <a:p>
            <a:pPr>
              <a:lnSpc>
                <a:spcPct val="150000"/>
              </a:lnSpc>
            </a:pPr>
            <a:r>
              <a:rPr lang="en-US" sz="3200" dirty="0">
                <a:solidFill>
                  <a:schemeClr val="bg1"/>
                </a:solidFill>
              </a:rPr>
              <a:t>11 Is your steadfast love declared in the grave</a:t>
            </a:r>
          </a:p>
          <a:p>
            <a:pPr>
              <a:lnSpc>
                <a:spcPct val="150000"/>
              </a:lnSpc>
            </a:pPr>
            <a:r>
              <a:rPr lang="en-US" sz="3200" dirty="0">
                <a:solidFill>
                  <a:schemeClr val="bg1"/>
                </a:solidFill>
              </a:rPr>
              <a:t>    or your faithfulness in Abaddon?</a:t>
            </a:r>
          </a:p>
          <a:p>
            <a:pPr>
              <a:lnSpc>
                <a:spcPct val="150000"/>
              </a:lnSpc>
            </a:pPr>
            <a:r>
              <a:rPr lang="en-US" sz="3200" dirty="0">
                <a:solidFill>
                  <a:schemeClr val="bg1"/>
                </a:solidFill>
              </a:rPr>
              <a:t>12 Are your wonders known in the darkness</a:t>
            </a:r>
          </a:p>
          <a:p>
            <a:pPr>
              <a:lnSpc>
                <a:spcPct val="150000"/>
              </a:lnSpc>
            </a:pPr>
            <a:r>
              <a:rPr lang="en-US" sz="3200" dirty="0">
                <a:solidFill>
                  <a:schemeClr val="bg1"/>
                </a:solidFill>
              </a:rPr>
              <a:t>    or your saving help in the land of forgetfulness?</a:t>
            </a:r>
          </a:p>
          <a:p>
            <a:pPr>
              <a:lnSpc>
                <a:spcPct val="150000"/>
              </a:lnSpc>
            </a:pPr>
            <a:endParaRPr lang="en-US" sz="3200" dirty="0">
              <a:solidFill>
                <a:schemeClr val="bg1"/>
              </a:solidFill>
            </a:endParaRPr>
          </a:p>
          <a:p>
            <a:pPr algn="r">
              <a:lnSpc>
                <a:spcPct val="150000"/>
              </a:lnSpc>
            </a:pPr>
            <a:endParaRPr lang="en-US" sz="3200" dirty="0">
              <a:solidFill>
                <a:schemeClr val="bg1"/>
              </a:solidFill>
            </a:endParaRPr>
          </a:p>
        </p:txBody>
      </p:sp>
    </p:spTree>
    <p:extLst>
      <p:ext uri="{BB962C8B-B14F-4D97-AF65-F5344CB8AC3E}">
        <p14:creationId xmlns:p14="http://schemas.microsoft.com/office/powerpoint/2010/main" val="90285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8885318"/>
          </a:xfrm>
          <a:prstGeom prst="rect">
            <a:avLst/>
          </a:prstGeom>
          <a:noFill/>
        </p:spPr>
        <p:txBody>
          <a:bodyPr wrap="square" rtlCol="0">
            <a:spAutoFit/>
          </a:bodyPr>
          <a:lstStyle/>
          <a:p>
            <a:pPr>
              <a:lnSpc>
                <a:spcPct val="150000"/>
              </a:lnSpc>
            </a:pPr>
            <a:r>
              <a:rPr lang="en-US" sz="3200" dirty="0">
                <a:solidFill>
                  <a:schemeClr val="bg1"/>
                </a:solidFill>
              </a:rPr>
              <a:t>Do you work wonders for the dead?</a:t>
            </a:r>
          </a:p>
          <a:p>
            <a:pPr>
              <a:lnSpc>
                <a:spcPct val="150000"/>
              </a:lnSpc>
            </a:pPr>
            <a:r>
              <a:rPr lang="en-US" sz="3200" dirty="0">
                <a:solidFill>
                  <a:schemeClr val="bg1"/>
                </a:solidFill>
              </a:rPr>
              <a:t>    	Do the shades rise up to praise you? </a:t>
            </a:r>
          </a:p>
          <a:p>
            <a:pPr>
              <a:lnSpc>
                <a:spcPct val="150000"/>
              </a:lnSpc>
            </a:pPr>
            <a:r>
              <a:rPr lang="en-US" sz="3200" dirty="0">
                <a:solidFill>
                  <a:schemeClr val="bg1"/>
                </a:solidFill>
              </a:rPr>
              <a:t>Is your steadfast love declared in the grave</a:t>
            </a:r>
          </a:p>
          <a:p>
            <a:pPr>
              <a:lnSpc>
                <a:spcPct val="150000"/>
              </a:lnSpc>
            </a:pPr>
            <a:r>
              <a:rPr lang="en-US" sz="3200" dirty="0">
                <a:solidFill>
                  <a:schemeClr val="bg1"/>
                </a:solidFill>
              </a:rPr>
              <a:t>    	or your faithfulness in Abaddon?</a:t>
            </a:r>
          </a:p>
          <a:p>
            <a:pPr>
              <a:lnSpc>
                <a:spcPct val="150000"/>
              </a:lnSpc>
            </a:pPr>
            <a:r>
              <a:rPr lang="en-US" sz="3200" dirty="0">
                <a:solidFill>
                  <a:schemeClr val="bg1"/>
                </a:solidFill>
              </a:rPr>
              <a:t>Are your wonders known in the darkness</a:t>
            </a:r>
          </a:p>
          <a:p>
            <a:pPr>
              <a:lnSpc>
                <a:spcPct val="150000"/>
              </a:lnSpc>
            </a:pPr>
            <a:r>
              <a:rPr lang="en-US" sz="3200" dirty="0">
                <a:solidFill>
                  <a:schemeClr val="bg1"/>
                </a:solidFill>
              </a:rPr>
              <a:t>    	or your saving help in the land of forgetfulness?</a:t>
            </a:r>
          </a:p>
          <a:p>
            <a:pPr>
              <a:lnSpc>
                <a:spcPct val="150000"/>
              </a:lnSpc>
            </a:pPr>
            <a:endParaRPr lang="en-US" sz="3200" dirty="0">
              <a:solidFill>
                <a:schemeClr val="bg1"/>
              </a:solidFill>
            </a:endParaRPr>
          </a:p>
          <a:p>
            <a:pPr algn="r">
              <a:lnSpc>
                <a:spcPct val="150000"/>
              </a:lnSpc>
            </a:pPr>
            <a:r>
              <a:rPr lang="en-US" sz="3200" dirty="0">
                <a:solidFill>
                  <a:schemeClr val="bg1"/>
                </a:solidFill>
              </a:rPr>
              <a:t>Psalm 88:10-12</a:t>
            </a:r>
          </a:p>
          <a:p>
            <a:pPr>
              <a:lnSpc>
                <a:spcPct val="150000"/>
              </a:lnSpc>
            </a:pPr>
            <a:endParaRPr lang="en-US" sz="3200" dirty="0">
              <a:solidFill>
                <a:schemeClr val="bg1"/>
              </a:solidFill>
            </a:endParaRPr>
          </a:p>
          <a:p>
            <a:pPr>
              <a:lnSpc>
                <a:spcPct val="150000"/>
              </a:lnSpc>
            </a:pPr>
            <a:endParaRPr lang="en-US" sz="3200" dirty="0">
              <a:solidFill>
                <a:schemeClr val="bg1"/>
              </a:solidFill>
            </a:endParaRPr>
          </a:p>
          <a:p>
            <a:pPr>
              <a:lnSpc>
                <a:spcPct val="150000"/>
              </a:lnSpc>
            </a:pPr>
            <a:endParaRPr lang="en-US" sz="3200" dirty="0">
              <a:solidFill>
                <a:schemeClr val="bg1"/>
              </a:solidFill>
            </a:endParaRPr>
          </a:p>
          <a:p>
            <a:pPr algn="r">
              <a:lnSpc>
                <a:spcPct val="150000"/>
              </a:lnSpc>
            </a:pPr>
            <a:endParaRPr lang="en-US" sz="3200" dirty="0">
              <a:solidFill>
                <a:schemeClr val="bg1"/>
              </a:solidFill>
            </a:endParaRPr>
          </a:p>
        </p:txBody>
      </p:sp>
    </p:spTree>
    <p:extLst>
      <p:ext uri="{BB962C8B-B14F-4D97-AF65-F5344CB8AC3E}">
        <p14:creationId xmlns:p14="http://schemas.microsoft.com/office/powerpoint/2010/main" val="289250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5191999"/>
          </a:xfrm>
          <a:prstGeom prst="rect">
            <a:avLst/>
          </a:prstGeom>
          <a:noFill/>
        </p:spPr>
        <p:txBody>
          <a:bodyPr wrap="square" rtlCol="0">
            <a:spAutoFit/>
          </a:bodyPr>
          <a:lstStyle/>
          <a:p>
            <a:pPr>
              <a:lnSpc>
                <a:spcPct val="150000"/>
              </a:lnSpc>
            </a:pPr>
            <a:r>
              <a:rPr lang="en-US" sz="3200" dirty="0">
                <a:solidFill>
                  <a:schemeClr val="bg1"/>
                </a:solidFill>
              </a:rPr>
              <a:t>The highest heavens belong to the Lord,</a:t>
            </a:r>
          </a:p>
          <a:p>
            <a:pPr>
              <a:lnSpc>
                <a:spcPct val="150000"/>
              </a:lnSpc>
            </a:pPr>
            <a:r>
              <a:rPr lang="en-US" sz="3200" dirty="0">
                <a:solidFill>
                  <a:schemeClr val="bg1"/>
                </a:solidFill>
              </a:rPr>
              <a:t>    	but the earth he has given to mankind.</a:t>
            </a:r>
          </a:p>
          <a:p>
            <a:pPr>
              <a:lnSpc>
                <a:spcPct val="150000"/>
              </a:lnSpc>
            </a:pPr>
            <a:r>
              <a:rPr lang="en-US" sz="3200" dirty="0">
                <a:solidFill>
                  <a:schemeClr val="bg1"/>
                </a:solidFill>
              </a:rPr>
              <a:t>It is not the dead who praise the Lord,</a:t>
            </a:r>
          </a:p>
          <a:p>
            <a:pPr>
              <a:lnSpc>
                <a:spcPct val="150000"/>
              </a:lnSpc>
            </a:pPr>
            <a:r>
              <a:rPr lang="en-US" sz="3200" dirty="0">
                <a:solidFill>
                  <a:schemeClr val="bg1"/>
                </a:solidFill>
              </a:rPr>
              <a:t>    	those who go down to the place of silence;</a:t>
            </a:r>
          </a:p>
          <a:p>
            <a:pPr>
              <a:lnSpc>
                <a:spcPct val="150000"/>
              </a:lnSpc>
            </a:pPr>
            <a:r>
              <a:rPr lang="en-US" sz="3200" dirty="0">
                <a:solidFill>
                  <a:schemeClr val="bg1"/>
                </a:solidFill>
              </a:rPr>
              <a:t>it is we who extol the Lord,</a:t>
            </a:r>
          </a:p>
          <a:p>
            <a:pPr>
              <a:lnSpc>
                <a:spcPct val="150000"/>
              </a:lnSpc>
            </a:pPr>
            <a:r>
              <a:rPr lang="en-US" sz="3200" dirty="0">
                <a:solidFill>
                  <a:schemeClr val="bg1"/>
                </a:solidFill>
              </a:rPr>
              <a:t>    	both now and forevermore.</a:t>
            </a:r>
          </a:p>
          <a:p>
            <a:pPr algn="r">
              <a:lnSpc>
                <a:spcPct val="150000"/>
              </a:lnSpc>
            </a:pPr>
            <a:r>
              <a:rPr lang="en-US" sz="3200" dirty="0">
                <a:solidFill>
                  <a:schemeClr val="bg1"/>
                </a:solidFill>
              </a:rPr>
              <a:t>Psalm 115:16-18</a:t>
            </a:r>
          </a:p>
        </p:txBody>
      </p:sp>
    </p:spTree>
    <p:extLst>
      <p:ext uri="{BB962C8B-B14F-4D97-AF65-F5344CB8AC3E}">
        <p14:creationId xmlns:p14="http://schemas.microsoft.com/office/powerpoint/2010/main" val="39069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6669326"/>
          </a:xfrm>
          <a:prstGeom prst="rect">
            <a:avLst/>
          </a:prstGeom>
          <a:noFill/>
        </p:spPr>
        <p:txBody>
          <a:bodyPr wrap="square" rtlCol="0">
            <a:spAutoFit/>
          </a:bodyPr>
          <a:lstStyle/>
          <a:p>
            <a:pPr>
              <a:lnSpc>
                <a:spcPct val="150000"/>
              </a:lnSpc>
            </a:pPr>
            <a:r>
              <a:rPr lang="en-US" sz="3200" dirty="0">
                <a:solidFill>
                  <a:schemeClr val="bg1"/>
                </a:solidFill>
              </a:rPr>
              <a:t>For the grave (</a:t>
            </a:r>
            <a:r>
              <a:rPr lang="en-US" sz="3200" dirty="0" err="1">
                <a:solidFill>
                  <a:schemeClr val="bg1"/>
                </a:solidFill>
              </a:rPr>
              <a:t>Sheol</a:t>
            </a:r>
            <a:r>
              <a:rPr lang="en-US" sz="3200" dirty="0">
                <a:solidFill>
                  <a:schemeClr val="bg1"/>
                </a:solidFill>
              </a:rPr>
              <a:t>) cannot praise you,</a:t>
            </a:r>
          </a:p>
          <a:p>
            <a:pPr>
              <a:lnSpc>
                <a:spcPct val="150000"/>
              </a:lnSpc>
            </a:pPr>
            <a:r>
              <a:rPr lang="en-US" sz="3200" dirty="0">
                <a:solidFill>
                  <a:schemeClr val="bg1"/>
                </a:solidFill>
              </a:rPr>
              <a:t>    	death cannot sing your praise;</a:t>
            </a:r>
          </a:p>
          <a:p>
            <a:pPr>
              <a:lnSpc>
                <a:spcPct val="150000"/>
              </a:lnSpc>
            </a:pPr>
            <a:r>
              <a:rPr lang="en-US" sz="3200" dirty="0">
                <a:solidFill>
                  <a:schemeClr val="bg1"/>
                </a:solidFill>
              </a:rPr>
              <a:t>those who go down to the pit</a:t>
            </a:r>
          </a:p>
          <a:p>
            <a:pPr>
              <a:lnSpc>
                <a:spcPct val="150000"/>
              </a:lnSpc>
            </a:pPr>
            <a:r>
              <a:rPr lang="en-US" sz="3200" dirty="0">
                <a:solidFill>
                  <a:schemeClr val="bg1"/>
                </a:solidFill>
              </a:rPr>
              <a:t>    	cannot hope for your faithfulness.</a:t>
            </a:r>
          </a:p>
          <a:p>
            <a:pPr>
              <a:lnSpc>
                <a:spcPct val="150000"/>
              </a:lnSpc>
            </a:pPr>
            <a:r>
              <a:rPr lang="en-US" sz="3200" dirty="0">
                <a:solidFill>
                  <a:schemeClr val="bg1"/>
                </a:solidFill>
              </a:rPr>
              <a:t>The living, the living—they praise you,</a:t>
            </a:r>
          </a:p>
          <a:p>
            <a:pPr>
              <a:lnSpc>
                <a:spcPct val="150000"/>
              </a:lnSpc>
            </a:pPr>
            <a:r>
              <a:rPr lang="en-US" sz="3200" dirty="0">
                <a:solidFill>
                  <a:schemeClr val="bg1"/>
                </a:solidFill>
              </a:rPr>
              <a:t>    	as I am doing today;</a:t>
            </a:r>
          </a:p>
          <a:p>
            <a:pPr>
              <a:lnSpc>
                <a:spcPct val="150000"/>
              </a:lnSpc>
            </a:pPr>
            <a:r>
              <a:rPr lang="en-US" sz="3200" dirty="0">
                <a:solidFill>
                  <a:schemeClr val="bg1"/>
                </a:solidFill>
              </a:rPr>
              <a:t>parents tell their children</a:t>
            </a:r>
          </a:p>
          <a:p>
            <a:pPr>
              <a:lnSpc>
                <a:spcPct val="150000"/>
              </a:lnSpc>
            </a:pPr>
            <a:r>
              <a:rPr lang="en-US" sz="3200" dirty="0">
                <a:solidFill>
                  <a:schemeClr val="bg1"/>
                </a:solidFill>
              </a:rPr>
              <a:t>    	about your faithfulness.</a:t>
            </a:r>
          </a:p>
          <a:p>
            <a:pPr algn="r">
              <a:lnSpc>
                <a:spcPct val="150000"/>
              </a:lnSpc>
            </a:pPr>
            <a:r>
              <a:rPr lang="en-US" sz="3200" dirty="0">
                <a:solidFill>
                  <a:schemeClr val="bg1"/>
                </a:solidFill>
              </a:rPr>
              <a:t>Isaiah 38:17-20</a:t>
            </a:r>
          </a:p>
        </p:txBody>
      </p:sp>
    </p:spTree>
    <p:extLst>
      <p:ext uri="{BB962C8B-B14F-4D97-AF65-F5344CB8AC3E}">
        <p14:creationId xmlns:p14="http://schemas.microsoft.com/office/powerpoint/2010/main" val="120359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6669326"/>
          </a:xfrm>
          <a:prstGeom prst="rect">
            <a:avLst/>
          </a:prstGeom>
          <a:noFill/>
        </p:spPr>
        <p:txBody>
          <a:bodyPr wrap="square" rtlCol="0">
            <a:spAutoFit/>
          </a:bodyPr>
          <a:lstStyle/>
          <a:p>
            <a:pPr>
              <a:lnSpc>
                <a:spcPct val="150000"/>
              </a:lnSpc>
            </a:pPr>
            <a:r>
              <a:rPr lang="en-US" sz="3200" dirty="0">
                <a:solidFill>
                  <a:schemeClr val="bg1"/>
                </a:solidFill>
              </a:rPr>
              <a:t>Surely it was for my benefit</a:t>
            </a:r>
          </a:p>
          <a:p>
            <a:pPr>
              <a:lnSpc>
                <a:spcPct val="150000"/>
              </a:lnSpc>
            </a:pPr>
            <a:r>
              <a:rPr lang="en-US" sz="3200" dirty="0">
                <a:solidFill>
                  <a:schemeClr val="bg1"/>
                </a:solidFill>
              </a:rPr>
              <a:t>	that I suffered such anguish.</a:t>
            </a:r>
          </a:p>
          <a:p>
            <a:pPr>
              <a:lnSpc>
                <a:spcPct val="150000"/>
              </a:lnSpc>
            </a:pPr>
            <a:r>
              <a:rPr lang="en-US" sz="3200" dirty="0">
                <a:solidFill>
                  <a:schemeClr val="bg1"/>
                </a:solidFill>
              </a:rPr>
              <a:t>In your love you kept me</a:t>
            </a:r>
          </a:p>
          <a:p>
            <a:pPr>
              <a:lnSpc>
                <a:spcPct val="150000"/>
              </a:lnSpc>
            </a:pPr>
            <a:r>
              <a:rPr lang="en-US" sz="3200" dirty="0">
                <a:solidFill>
                  <a:schemeClr val="bg1"/>
                </a:solidFill>
              </a:rPr>
              <a:t>   	from the pit of destruction;</a:t>
            </a:r>
          </a:p>
          <a:p>
            <a:pPr>
              <a:lnSpc>
                <a:spcPct val="150000"/>
              </a:lnSpc>
            </a:pPr>
            <a:r>
              <a:rPr lang="en-US" sz="3200" dirty="0">
                <a:solidFill>
                  <a:schemeClr val="bg1"/>
                </a:solidFill>
              </a:rPr>
              <a:t>you have put all my sins</a:t>
            </a:r>
          </a:p>
          <a:p>
            <a:pPr>
              <a:lnSpc>
                <a:spcPct val="150000"/>
              </a:lnSpc>
            </a:pPr>
            <a:r>
              <a:rPr lang="en-US" sz="3200" dirty="0">
                <a:solidFill>
                  <a:schemeClr val="bg1"/>
                </a:solidFill>
              </a:rPr>
              <a:t>    	behind your back. </a:t>
            </a:r>
          </a:p>
          <a:p>
            <a:pPr>
              <a:lnSpc>
                <a:spcPct val="150000"/>
              </a:lnSpc>
            </a:pPr>
            <a:endParaRPr lang="en-US" sz="3200" dirty="0">
              <a:solidFill>
                <a:schemeClr val="bg1"/>
              </a:solidFill>
            </a:endParaRPr>
          </a:p>
          <a:p>
            <a:pPr algn="r">
              <a:lnSpc>
                <a:spcPct val="150000"/>
              </a:lnSpc>
            </a:pPr>
            <a:r>
              <a:rPr lang="en-US" sz="3200" dirty="0">
                <a:solidFill>
                  <a:schemeClr val="bg1"/>
                </a:solidFill>
              </a:rPr>
              <a:t>Isaiah 38:17-20</a:t>
            </a:r>
          </a:p>
          <a:p>
            <a:pPr>
              <a:lnSpc>
                <a:spcPct val="150000"/>
              </a:lnSpc>
            </a:pPr>
            <a:endParaRPr lang="en-US" sz="3200" dirty="0">
              <a:solidFill>
                <a:schemeClr val="bg1"/>
              </a:solidFill>
            </a:endParaRPr>
          </a:p>
        </p:txBody>
      </p:sp>
    </p:spTree>
    <p:extLst>
      <p:ext uri="{BB962C8B-B14F-4D97-AF65-F5344CB8AC3E}">
        <p14:creationId xmlns:p14="http://schemas.microsoft.com/office/powerpoint/2010/main" val="215417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C019C5-2004-9645-6818-FC576E18E6EF}"/>
              </a:ext>
            </a:extLst>
          </p:cNvPr>
          <p:cNvSpPr txBox="1"/>
          <p:nvPr/>
        </p:nvSpPr>
        <p:spPr>
          <a:xfrm>
            <a:off x="7547728" y="3938677"/>
            <a:ext cx="3657600" cy="954107"/>
          </a:xfrm>
          <a:prstGeom prst="rect">
            <a:avLst/>
          </a:prstGeom>
          <a:solidFill>
            <a:srgbClr val="FF0000"/>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Deconstruction</a:t>
            </a:r>
          </a:p>
          <a:p>
            <a:pPr algn="ctr"/>
            <a:r>
              <a:rPr lang="en-US" sz="2800" b="1" dirty="0">
                <a:solidFill>
                  <a:schemeClr val="bg1"/>
                </a:solidFill>
                <a:effectLst>
                  <a:outerShdw blurRad="38100" dist="38100" dir="2700000" algn="tl">
                    <a:srgbClr val="000000">
                      <a:alpha val="43137"/>
                    </a:srgbClr>
                  </a:outerShdw>
                </a:effectLst>
              </a:rPr>
              <a:t>(Disorientation)</a:t>
            </a:r>
          </a:p>
        </p:txBody>
      </p:sp>
      <p:sp>
        <p:nvSpPr>
          <p:cNvPr id="3" name="TextBox 2">
            <a:extLst>
              <a:ext uri="{FF2B5EF4-FFF2-40B4-BE49-F238E27FC236}">
                <a16:creationId xmlns:a16="http://schemas.microsoft.com/office/drawing/2014/main" id="{56BB7176-2A8A-2A86-AE25-BC1DD7DCA80D}"/>
              </a:ext>
            </a:extLst>
          </p:cNvPr>
          <p:cNvSpPr txBox="1"/>
          <p:nvPr/>
        </p:nvSpPr>
        <p:spPr>
          <a:xfrm>
            <a:off x="718849" y="3938677"/>
            <a:ext cx="3657600" cy="954107"/>
          </a:xfrm>
          <a:prstGeom prst="rect">
            <a:avLst/>
          </a:prstGeom>
          <a:solidFill>
            <a:schemeClr val="tx2">
              <a:lumMod val="90000"/>
              <a:lumOff val="10000"/>
            </a:schemeClr>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Construction</a:t>
            </a:r>
          </a:p>
          <a:p>
            <a:pPr algn="ctr"/>
            <a:r>
              <a:rPr lang="en-US" sz="2800" b="1" dirty="0">
                <a:solidFill>
                  <a:schemeClr val="bg1"/>
                </a:solidFill>
                <a:effectLst>
                  <a:outerShdw blurRad="38100" dist="38100" dir="2700000" algn="tl">
                    <a:srgbClr val="000000">
                      <a:alpha val="43137"/>
                    </a:srgbClr>
                  </a:outerShdw>
                </a:effectLst>
              </a:rPr>
              <a:t>(Orientation)</a:t>
            </a:r>
          </a:p>
        </p:txBody>
      </p:sp>
      <p:sp>
        <p:nvSpPr>
          <p:cNvPr id="5" name="TextBox 4">
            <a:extLst>
              <a:ext uri="{FF2B5EF4-FFF2-40B4-BE49-F238E27FC236}">
                <a16:creationId xmlns:a16="http://schemas.microsoft.com/office/drawing/2014/main" id="{C08D35DD-E62A-53F3-72F3-57887BE73921}"/>
              </a:ext>
            </a:extLst>
          </p:cNvPr>
          <p:cNvSpPr txBox="1"/>
          <p:nvPr/>
        </p:nvSpPr>
        <p:spPr>
          <a:xfrm>
            <a:off x="4267200" y="1019354"/>
            <a:ext cx="3657600" cy="954107"/>
          </a:xfrm>
          <a:prstGeom prst="rect">
            <a:avLst/>
          </a:prstGeom>
          <a:solidFill>
            <a:schemeClr val="accent5">
              <a:lumMod val="75000"/>
            </a:schemeClr>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Reconstruction</a:t>
            </a:r>
          </a:p>
          <a:p>
            <a:pPr algn="ctr"/>
            <a:r>
              <a:rPr lang="en-US" sz="2800" b="1" dirty="0">
                <a:solidFill>
                  <a:schemeClr val="bg1"/>
                </a:solidFill>
                <a:effectLst>
                  <a:outerShdw blurRad="38100" dist="38100" dir="2700000" algn="tl">
                    <a:srgbClr val="000000">
                      <a:alpha val="43137"/>
                    </a:srgbClr>
                  </a:outerShdw>
                </a:effectLst>
              </a:rPr>
              <a:t>(Reorientation)</a:t>
            </a:r>
          </a:p>
        </p:txBody>
      </p:sp>
      <p:cxnSp>
        <p:nvCxnSpPr>
          <p:cNvPr id="9" name="Straight Arrow Connector 8">
            <a:extLst>
              <a:ext uri="{FF2B5EF4-FFF2-40B4-BE49-F238E27FC236}">
                <a16:creationId xmlns:a16="http://schemas.microsoft.com/office/drawing/2014/main" id="{1773AE3A-4421-58BB-5B82-F7762443EC16}"/>
              </a:ext>
            </a:extLst>
          </p:cNvPr>
          <p:cNvCxnSpPr>
            <a:cxnSpLocks/>
          </p:cNvCxnSpPr>
          <p:nvPr/>
        </p:nvCxnSpPr>
        <p:spPr>
          <a:xfrm flipV="1">
            <a:off x="5024504" y="4399158"/>
            <a:ext cx="2042474" cy="11048"/>
          </a:xfrm>
          <a:prstGeom prst="straightConnector1">
            <a:avLst/>
          </a:prstGeom>
          <a:ln w="14605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2FFBC6A-9EF0-7B6A-6C8C-A7FAD8AA047F}"/>
              </a:ext>
            </a:extLst>
          </p:cNvPr>
          <p:cNvCxnSpPr>
            <a:cxnSpLocks/>
          </p:cNvCxnSpPr>
          <p:nvPr/>
        </p:nvCxnSpPr>
        <p:spPr>
          <a:xfrm flipH="1" flipV="1">
            <a:off x="7066978" y="2262433"/>
            <a:ext cx="1613538" cy="1123369"/>
          </a:xfrm>
          <a:prstGeom prst="straightConnector1">
            <a:avLst/>
          </a:prstGeom>
          <a:ln w="14605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60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4031873"/>
          </a:xfrm>
          <a:prstGeom prst="rect">
            <a:avLst/>
          </a:prstGeom>
          <a:noFill/>
        </p:spPr>
        <p:txBody>
          <a:bodyPr wrap="square" rtlCol="0">
            <a:spAutoFit/>
          </a:bodyPr>
          <a:lstStyle/>
          <a:p>
            <a:r>
              <a:rPr lang="en-US" sz="3200" dirty="0">
                <a:solidFill>
                  <a:schemeClr val="bg1"/>
                </a:solidFill>
              </a:rPr>
              <a:t>And Samuel said to Saul, “Why have you disturbed me by bringing me up?” </a:t>
            </a:r>
          </a:p>
          <a:p>
            <a:endParaRPr lang="en-US" sz="3200" dirty="0">
              <a:solidFill>
                <a:schemeClr val="bg1"/>
              </a:solidFill>
            </a:endParaRPr>
          </a:p>
          <a:p>
            <a:r>
              <a:rPr lang="en-US" sz="3200" dirty="0">
                <a:solidFill>
                  <a:schemeClr val="bg1"/>
                </a:solidFill>
              </a:rPr>
              <a:t>Furthermore, the Lord will also hand Israel along with you over to the Philistines; so tomorrow you and your sons will be with me. Indeed, the Lord will hand the army of Israel over to the Philistines!”</a:t>
            </a:r>
          </a:p>
          <a:p>
            <a:pPr algn="r"/>
            <a:r>
              <a:rPr lang="en-US" sz="3200" dirty="0">
                <a:solidFill>
                  <a:schemeClr val="bg1"/>
                </a:solidFill>
              </a:rPr>
              <a:t>1 Samuel 28:18-19</a:t>
            </a:r>
          </a:p>
        </p:txBody>
      </p:sp>
    </p:spTree>
    <p:extLst>
      <p:ext uri="{BB962C8B-B14F-4D97-AF65-F5344CB8AC3E}">
        <p14:creationId xmlns:p14="http://schemas.microsoft.com/office/powerpoint/2010/main" val="109537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5509200"/>
          </a:xfrm>
          <a:prstGeom prst="rect">
            <a:avLst/>
          </a:prstGeom>
          <a:noFill/>
        </p:spPr>
        <p:txBody>
          <a:bodyPr wrap="square" rtlCol="0">
            <a:spAutoFit/>
          </a:bodyPr>
          <a:lstStyle/>
          <a:p>
            <a:r>
              <a:rPr lang="en-US" sz="3200" dirty="0">
                <a:solidFill>
                  <a:schemeClr val="bg1"/>
                </a:solidFill>
              </a:rPr>
              <a:t>Go, eat your food with gladness, and drink your wine with a joyful heart, for God has already approved what you do. Always be clothed in white, and always anoint your head with oil. Enjoy life with your wife, whom you love, all the days of this meaningless life that God has given you under the sun—all your meaningless days. For this is your lot in life and in your toilsome labor under the sun. Whatever your hand finds to do, do it with all your might, for in the realm of the dead (</a:t>
            </a:r>
            <a:r>
              <a:rPr lang="en-US" sz="3200" dirty="0" err="1">
                <a:solidFill>
                  <a:schemeClr val="bg1"/>
                </a:solidFill>
              </a:rPr>
              <a:t>Sheol</a:t>
            </a:r>
            <a:r>
              <a:rPr lang="en-US" sz="3200" dirty="0">
                <a:solidFill>
                  <a:schemeClr val="bg1"/>
                </a:solidFill>
              </a:rPr>
              <a:t>-NRSV), where you are going, there is neither working nor planning nor knowledge nor wisdom.</a:t>
            </a:r>
          </a:p>
          <a:p>
            <a:pPr algn="r"/>
            <a:r>
              <a:rPr lang="en-US" sz="3200" dirty="0" err="1">
                <a:solidFill>
                  <a:schemeClr val="bg1"/>
                </a:solidFill>
              </a:rPr>
              <a:t>Ecclesiates</a:t>
            </a:r>
            <a:r>
              <a:rPr lang="en-US" sz="3200" dirty="0">
                <a:solidFill>
                  <a:schemeClr val="bg1"/>
                </a:solidFill>
              </a:rPr>
              <a:t> 9:7-10</a:t>
            </a:r>
          </a:p>
        </p:txBody>
      </p:sp>
    </p:spTree>
    <p:extLst>
      <p:ext uri="{BB962C8B-B14F-4D97-AF65-F5344CB8AC3E}">
        <p14:creationId xmlns:p14="http://schemas.microsoft.com/office/powerpoint/2010/main" val="316416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6001643"/>
          </a:xfrm>
          <a:prstGeom prst="rect">
            <a:avLst/>
          </a:prstGeom>
          <a:noFill/>
        </p:spPr>
        <p:txBody>
          <a:bodyPr wrap="square" rtlCol="0">
            <a:spAutoFit/>
          </a:bodyPr>
          <a:lstStyle/>
          <a:p>
            <a:r>
              <a:rPr lang="en-US" sz="3200" dirty="0">
                <a:solidFill>
                  <a:schemeClr val="bg1"/>
                </a:solidFill>
              </a:rPr>
              <a:t>These are the commands, decrees and laws the Lord your God directed me to teach you to observe in the land that you are crossing the Jordan to possess, 2 so that you, your children and their children after them may fear the Lord your God as long as you live by keeping all his decrees and commands that I give you, and so that you may enjoy long life. 3 Hear, Israel, and be careful to obey so that it may go well with you and that you may increase greatly in a land flowing with milk and honey, just as the Lord, the God of your ancestors, promised you.</a:t>
            </a:r>
          </a:p>
          <a:p>
            <a:pPr algn="r"/>
            <a:endParaRPr lang="en-US" sz="3200" dirty="0">
              <a:solidFill>
                <a:schemeClr val="bg1"/>
              </a:solidFill>
            </a:endParaRPr>
          </a:p>
          <a:p>
            <a:pPr algn="r"/>
            <a:r>
              <a:rPr lang="en-US" sz="3200" dirty="0" err="1">
                <a:solidFill>
                  <a:schemeClr val="bg1"/>
                </a:solidFill>
              </a:rPr>
              <a:t>Deut</a:t>
            </a:r>
            <a:r>
              <a:rPr lang="en-US" sz="3200" dirty="0">
                <a:solidFill>
                  <a:schemeClr val="bg1"/>
                </a:solidFill>
              </a:rPr>
              <a:t> 6:1-3</a:t>
            </a:r>
          </a:p>
          <a:p>
            <a:pPr algn="r"/>
            <a:endParaRPr lang="en-US" sz="3200" dirty="0">
              <a:solidFill>
                <a:schemeClr val="bg1"/>
              </a:solidFill>
            </a:endParaRPr>
          </a:p>
        </p:txBody>
      </p:sp>
    </p:spTree>
    <p:extLst>
      <p:ext uri="{BB962C8B-B14F-4D97-AF65-F5344CB8AC3E}">
        <p14:creationId xmlns:p14="http://schemas.microsoft.com/office/powerpoint/2010/main" val="199759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4524315"/>
          </a:xfrm>
          <a:prstGeom prst="rect">
            <a:avLst/>
          </a:prstGeom>
          <a:noFill/>
        </p:spPr>
        <p:txBody>
          <a:bodyPr wrap="square" rtlCol="0">
            <a:spAutoFit/>
          </a:bodyPr>
          <a:lstStyle/>
          <a:p>
            <a:r>
              <a:rPr lang="en-US" sz="3200" dirty="0">
                <a:solidFill>
                  <a:schemeClr val="bg1"/>
                </a:solidFill>
              </a:rPr>
              <a:t>26 See, I am setting before you today a blessing and a curse— 27 the blessing if you obey the commands of the Lord your God that I am giving you today; 28 the curse if you disobey the commands of the Lord your God and turn from the way that I command you today by following other gods, which you have not known.</a:t>
            </a:r>
          </a:p>
          <a:p>
            <a:pPr algn="r"/>
            <a:endParaRPr lang="en-US" sz="3200" dirty="0">
              <a:solidFill>
                <a:schemeClr val="bg1"/>
              </a:solidFill>
            </a:endParaRPr>
          </a:p>
          <a:p>
            <a:pPr algn="r"/>
            <a:r>
              <a:rPr lang="en-US" sz="3200" dirty="0" err="1">
                <a:solidFill>
                  <a:schemeClr val="bg1"/>
                </a:solidFill>
              </a:rPr>
              <a:t>Deut</a:t>
            </a:r>
            <a:r>
              <a:rPr lang="en-US" sz="3200" dirty="0">
                <a:solidFill>
                  <a:schemeClr val="bg1"/>
                </a:solidFill>
              </a:rPr>
              <a:t> 11:26-28</a:t>
            </a:r>
          </a:p>
          <a:p>
            <a:pPr algn="r"/>
            <a:endParaRPr lang="en-US" sz="3200" dirty="0">
              <a:solidFill>
                <a:schemeClr val="bg1"/>
              </a:solidFill>
            </a:endParaRPr>
          </a:p>
        </p:txBody>
      </p:sp>
    </p:spTree>
    <p:extLst>
      <p:ext uri="{BB962C8B-B14F-4D97-AF65-F5344CB8AC3E}">
        <p14:creationId xmlns:p14="http://schemas.microsoft.com/office/powerpoint/2010/main" val="694811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F8231B-4B98-259A-C5DE-0E57C930DD91}"/>
              </a:ext>
            </a:extLst>
          </p:cNvPr>
          <p:cNvSpPr txBox="1"/>
          <p:nvPr/>
        </p:nvSpPr>
        <p:spPr>
          <a:xfrm>
            <a:off x="893344" y="382288"/>
            <a:ext cx="10405311" cy="2800767"/>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Key Point: The Israelites obeyed God not for reward in the next life, there is no next life. They obeyed God so their lives would be good in this life, the only life.</a:t>
            </a:r>
            <a:endParaRPr lang="en-US"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202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5016758"/>
          </a:xfrm>
          <a:prstGeom prst="rect">
            <a:avLst/>
          </a:prstGeom>
          <a:noFill/>
        </p:spPr>
        <p:txBody>
          <a:bodyPr wrap="square" rtlCol="0">
            <a:spAutoFit/>
          </a:bodyPr>
          <a:lstStyle/>
          <a:p>
            <a:r>
              <a:rPr lang="en-US" sz="3200" dirty="0">
                <a:solidFill>
                  <a:schemeClr val="bg1"/>
                </a:solidFill>
              </a:rPr>
              <a:t>13 I saw that wisdom is better than folly,</a:t>
            </a:r>
          </a:p>
          <a:p>
            <a:r>
              <a:rPr lang="en-US" sz="3200" dirty="0">
                <a:solidFill>
                  <a:schemeClr val="bg1"/>
                </a:solidFill>
              </a:rPr>
              <a:t>   	just as light is better than darkness.</a:t>
            </a:r>
          </a:p>
          <a:p>
            <a:r>
              <a:rPr lang="en-US" sz="3200" dirty="0">
                <a:solidFill>
                  <a:schemeClr val="bg1"/>
                </a:solidFill>
              </a:rPr>
              <a:t>14 The wise have eyes in their heads,</a:t>
            </a:r>
          </a:p>
          <a:p>
            <a:r>
              <a:rPr lang="en-US" sz="3200" dirty="0">
                <a:solidFill>
                  <a:schemeClr val="bg1"/>
                </a:solidFill>
              </a:rPr>
              <a:t>    	while the fool walks in the darkness;</a:t>
            </a:r>
          </a:p>
          <a:p>
            <a:r>
              <a:rPr lang="en-US" sz="3200" dirty="0">
                <a:solidFill>
                  <a:schemeClr val="bg1"/>
                </a:solidFill>
              </a:rPr>
              <a:t>but I came to realize</a:t>
            </a:r>
          </a:p>
          <a:p>
            <a:r>
              <a:rPr lang="en-US" sz="3200" dirty="0">
                <a:solidFill>
                  <a:schemeClr val="bg1"/>
                </a:solidFill>
              </a:rPr>
              <a:t>    	that the same fate overtakes them both.</a:t>
            </a:r>
          </a:p>
          <a:p>
            <a:endParaRPr lang="en-US" sz="3200" dirty="0">
              <a:solidFill>
                <a:schemeClr val="bg1"/>
              </a:solidFill>
            </a:endParaRPr>
          </a:p>
          <a:p>
            <a:endParaRPr lang="en-US" sz="3200" dirty="0">
              <a:solidFill>
                <a:schemeClr val="bg1"/>
              </a:solidFill>
            </a:endParaRPr>
          </a:p>
          <a:p>
            <a:pPr algn="r"/>
            <a:r>
              <a:rPr lang="en-US" sz="3200" dirty="0">
                <a:solidFill>
                  <a:schemeClr val="bg1"/>
                </a:solidFill>
              </a:rPr>
              <a:t>Ecclesiastes 2:13-14</a:t>
            </a:r>
          </a:p>
          <a:p>
            <a:r>
              <a:rPr lang="en-US" sz="3200" dirty="0">
                <a:solidFill>
                  <a:schemeClr val="bg1"/>
                </a:solidFill>
              </a:rPr>
              <a:t>	</a:t>
            </a:r>
          </a:p>
        </p:txBody>
      </p:sp>
    </p:spTree>
    <p:extLst>
      <p:ext uri="{BB962C8B-B14F-4D97-AF65-F5344CB8AC3E}">
        <p14:creationId xmlns:p14="http://schemas.microsoft.com/office/powerpoint/2010/main" val="2450497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5509200"/>
          </a:xfrm>
          <a:prstGeom prst="rect">
            <a:avLst/>
          </a:prstGeom>
          <a:noFill/>
        </p:spPr>
        <p:txBody>
          <a:bodyPr wrap="square" rtlCol="0">
            <a:spAutoFit/>
          </a:bodyPr>
          <a:lstStyle/>
          <a:p>
            <a:r>
              <a:rPr lang="en-US" sz="3200" dirty="0">
                <a:solidFill>
                  <a:schemeClr val="bg1"/>
                </a:solidFill>
              </a:rPr>
              <a:t>18 I also said to myself, “As for humans, God tests them so that they may see that they are like the animals. 19 Surely the fate of human beings is like that of the animals; the same fate awaits them both: As one dies, so dies the other. All have the same breath</a:t>
            </a:r>
            <a:r>
              <a:rPr lang="en-US" sz="2800" baseline="30000" dirty="0">
                <a:solidFill>
                  <a:schemeClr val="bg1"/>
                </a:solidFill>
              </a:rPr>
              <a:t>[spirit]</a:t>
            </a:r>
            <a:r>
              <a:rPr lang="en-US" sz="3200" dirty="0">
                <a:solidFill>
                  <a:schemeClr val="bg1"/>
                </a:solidFill>
              </a:rPr>
              <a:t>; humans have no advantage over animals. Everything is meaningless. 20 All go to the same place; all come from dust, and to dust all return. 21 Who knows if the human spirit rises upward and if the spirit of the animal goes down into the earth?”</a:t>
            </a:r>
          </a:p>
          <a:p>
            <a:endParaRPr lang="en-US" sz="3200" dirty="0">
              <a:solidFill>
                <a:schemeClr val="bg1"/>
              </a:solidFill>
            </a:endParaRPr>
          </a:p>
          <a:p>
            <a:pPr algn="r"/>
            <a:r>
              <a:rPr lang="en-US" sz="3200" dirty="0">
                <a:solidFill>
                  <a:schemeClr val="bg1"/>
                </a:solidFill>
              </a:rPr>
              <a:t>Ecclesiastes 3:18-21</a:t>
            </a:r>
          </a:p>
        </p:txBody>
      </p:sp>
    </p:spTree>
    <p:extLst>
      <p:ext uri="{BB962C8B-B14F-4D97-AF65-F5344CB8AC3E}">
        <p14:creationId xmlns:p14="http://schemas.microsoft.com/office/powerpoint/2010/main" val="3861433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24663" y="241042"/>
            <a:ext cx="11201400" cy="5016758"/>
          </a:xfrm>
          <a:prstGeom prst="rect">
            <a:avLst/>
          </a:prstGeom>
          <a:noFill/>
        </p:spPr>
        <p:txBody>
          <a:bodyPr wrap="square" rtlCol="0">
            <a:spAutoFit/>
          </a:bodyPr>
          <a:lstStyle/>
          <a:p>
            <a:r>
              <a:rPr lang="en-US" sz="3200" dirty="0">
                <a:solidFill>
                  <a:schemeClr val="bg1"/>
                </a:solidFill>
              </a:rPr>
              <a:t>3 A man may have a hundred children and live many years; yet no matter how long he lives, if he cannot enjoy his prosperity and does not receive proper burial, I say that a stillborn child is better off than he. 4 It comes without meaning, it departs in darkness, and in darkness its name is shrouded. 5 Though it never saw the sun or knew anything, it has more rest than does that man— 6 even if he lives a thousand years twice over but fails to enjoy his prosperity. Do not all go to the same place?</a:t>
            </a:r>
          </a:p>
          <a:p>
            <a:pPr algn="r"/>
            <a:endParaRPr lang="en-US" sz="3200" dirty="0">
              <a:solidFill>
                <a:schemeClr val="bg1"/>
              </a:solidFill>
            </a:endParaRPr>
          </a:p>
          <a:p>
            <a:pPr algn="r"/>
            <a:r>
              <a:rPr lang="en-US" sz="3200" dirty="0">
                <a:solidFill>
                  <a:schemeClr val="bg1"/>
                </a:solidFill>
              </a:rPr>
              <a:t>Ecclesiastes 6:3-6</a:t>
            </a:r>
          </a:p>
        </p:txBody>
      </p:sp>
    </p:spTree>
    <p:extLst>
      <p:ext uri="{BB962C8B-B14F-4D97-AF65-F5344CB8AC3E}">
        <p14:creationId xmlns:p14="http://schemas.microsoft.com/office/powerpoint/2010/main" val="324263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A14F5174-5CB6-FA8C-00DF-C995ECCBC99B}"/>
              </a:ext>
            </a:extLst>
          </p:cNvPr>
          <p:cNvCxnSpPr>
            <a:cxnSpLocks/>
          </p:cNvCxnSpPr>
          <p:nvPr/>
        </p:nvCxnSpPr>
        <p:spPr>
          <a:xfrm>
            <a:off x="2401475" y="3594100"/>
            <a:ext cx="3694525" cy="0"/>
          </a:xfrm>
          <a:prstGeom prst="straightConnector1">
            <a:avLst/>
          </a:prstGeom>
          <a:ln w="517525">
            <a:solidFill>
              <a:srgbClr val="FF0000"/>
            </a:solidFill>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734F1C8-5086-7170-64D8-5FD252F84385}"/>
              </a:ext>
            </a:extLst>
          </p:cNvPr>
          <p:cNvSpPr txBox="1"/>
          <p:nvPr/>
        </p:nvSpPr>
        <p:spPr>
          <a:xfrm>
            <a:off x="2561372" y="2220910"/>
            <a:ext cx="2900217" cy="369332"/>
          </a:xfrm>
          <a:prstGeom prst="rect">
            <a:avLst/>
          </a:prstGeom>
          <a:noFill/>
        </p:spPr>
        <p:txBody>
          <a:bodyPr wrap="square" rtlCol="0">
            <a:spAutoFit/>
          </a:bodyPr>
          <a:lstStyle/>
          <a:p>
            <a:pPr algn="ctr"/>
            <a:r>
              <a:rPr lang="en-US" b="1" dirty="0"/>
              <a:t>Life</a:t>
            </a:r>
          </a:p>
        </p:txBody>
      </p:sp>
      <p:sp>
        <p:nvSpPr>
          <p:cNvPr id="24" name="TextBox 23">
            <a:extLst>
              <a:ext uri="{FF2B5EF4-FFF2-40B4-BE49-F238E27FC236}">
                <a16:creationId xmlns:a16="http://schemas.microsoft.com/office/drawing/2014/main" id="{CDF955B5-3F2E-45AA-94A4-273B52BDB6FB}"/>
              </a:ext>
            </a:extLst>
          </p:cNvPr>
          <p:cNvSpPr txBox="1"/>
          <p:nvPr/>
        </p:nvSpPr>
        <p:spPr>
          <a:xfrm>
            <a:off x="6629121" y="2205191"/>
            <a:ext cx="2900217" cy="369332"/>
          </a:xfrm>
          <a:prstGeom prst="rect">
            <a:avLst/>
          </a:prstGeom>
          <a:noFill/>
        </p:spPr>
        <p:txBody>
          <a:bodyPr wrap="square" rtlCol="0">
            <a:spAutoFit/>
          </a:bodyPr>
          <a:lstStyle/>
          <a:p>
            <a:pPr algn="ctr"/>
            <a:r>
              <a:rPr lang="en-US" b="1" dirty="0"/>
              <a:t>Death</a:t>
            </a:r>
          </a:p>
        </p:txBody>
      </p:sp>
      <p:sp>
        <p:nvSpPr>
          <p:cNvPr id="25" name="TextBox 24">
            <a:extLst>
              <a:ext uri="{FF2B5EF4-FFF2-40B4-BE49-F238E27FC236}">
                <a16:creationId xmlns:a16="http://schemas.microsoft.com/office/drawing/2014/main" id="{9BF285A7-494B-C4BB-E714-8D3F2DF028E4}"/>
              </a:ext>
            </a:extLst>
          </p:cNvPr>
          <p:cNvSpPr txBox="1"/>
          <p:nvPr/>
        </p:nvSpPr>
        <p:spPr>
          <a:xfrm>
            <a:off x="2561371" y="3409434"/>
            <a:ext cx="2900217" cy="369332"/>
          </a:xfrm>
          <a:prstGeom prst="rect">
            <a:avLst/>
          </a:prstGeom>
          <a:noFill/>
        </p:spPr>
        <p:txBody>
          <a:bodyPr wrap="square" rtlCol="0">
            <a:spAutoFit/>
          </a:bodyPr>
          <a:lstStyle/>
          <a:p>
            <a:pPr algn="ctr"/>
            <a:r>
              <a:rPr lang="en-US" b="1" dirty="0">
                <a:solidFill>
                  <a:schemeClr val="bg1"/>
                </a:solidFill>
              </a:rPr>
              <a:t>Body (part of self)</a:t>
            </a:r>
          </a:p>
        </p:txBody>
      </p:sp>
      <p:sp>
        <p:nvSpPr>
          <p:cNvPr id="4" name="TextBox 3">
            <a:extLst>
              <a:ext uri="{FF2B5EF4-FFF2-40B4-BE49-F238E27FC236}">
                <a16:creationId xmlns:a16="http://schemas.microsoft.com/office/drawing/2014/main" id="{3ADE976C-EAD8-7835-A12E-E679A1A4E128}"/>
              </a:ext>
            </a:extLst>
          </p:cNvPr>
          <p:cNvSpPr txBox="1"/>
          <p:nvPr/>
        </p:nvSpPr>
        <p:spPr>
          <a:xfrm>
            <a:off x="2561371" y="660036"/>
            <a:ext cx="7066978" cy="707886"/>
          </a:xfrm>
          <a:prstGeom prst="rect">
            <a:avLst/>
          </a:prstGeom>
          <a:noFill/>
        </p:spPr>
        <p:txBody>
          <a:bodyPr wrap="square" rtlCol="0">
            <a:spAutoFit/>
          </a:bodyPr>
          <a:lstStyle/>
          <a:p>
            <a:pPr algn="ctr"/>
            <a:r>
              <a:rPr lang="en-US" sz="4000" b="1" i="1" dirty="0"/>
              <a:t>Homer / Ancient Israelites</a:t>
            </a:r>
          </a:p>
        </p:txBody>
      </p:sp>
      <p:cxnSp>
        <p:nvCxnSpPr>
          <p:cNvPr id="7" name="Straight Arrow Connector 6">
            <a:extLst>
              <a:ext uri="{FF2B5EF4-FFF2-40B4-BE49-F238E27FC236}">
                <a16:creationId xmlns:a16="http://schemas.microsoft.com/office/drawing/2014/main" id="{C83281DA-80BB-F6BE-A817-60737E6938E9}"/>
              </a:ext>
            </a:extLst>
          </p:cNvPr>
          <p:cNvCxnSpPr>
            <a:cxnSpLocks/>
          </p:cNvCxnSpPr>
          <p:nvPr/>
        </p:nvCxnSpPr>
        <p:spPr>
          <a:xfrm>
            <a:off x="2401475" y="4782015"/>
            <a:ext cx="3694525" cy="0"/>
          </a:xfrm>
          <a:prstGeom prst="straightConnector1">
            <a:avLst/>
          </a:prstGeom>
          <a:ln w="517525">
            <a:solidFill>
              <a:schemeClr val="accent1"/>
            </a:solidFill>
            <a:tailEnd type="none" w="sm" len="sm"/>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AD622C5-50BA-1AC8-54EC-5EAD9726B6D9}"/>
              </a:ext>
            </a:extLst>
          </p:cNvPr>
          <p:cNvSpPr txBox="1"/>
          <p:nvPr/>
        </p:nvSpPr>
        <p:spPr>
          <a:xfrm>
            <a:off x="2488479" y="4597349"/>
            <a:ext cx="2900217" cy="369332"/>
          </a:xfrm>
          <a:prstGeom prst="rect">
            <a:avLst/>
          </a:prstGeom>
          <a:noFill/>
        </p:spPr>
        <p:txBody>
          <a:bodyPr wrap="square" rtlCol="0">
            <a:spAutoFit/>
          </a:bodyPr>
          <a:lstStyle/>
          <a:p>
            <a:pPr algn="ctr"/>
            <a:r>
              <a:rPr lang="en-US" b="1" dirty="0">
                <a:solidFill>
                  <a:schemeClr val="bg1"/>
                </a:solidFill>
              </a:rPr>
              <a:t>“Soul” (part of self)</a:t>
            </a:r>
          </a:p>
        </p:txBody>
      </p:sp>
      <p:cxnSp>
        <p:nvCxnSpPr>
          <p:cNvPr id="16" name="Straight Arrow Connector 15">
            <a:extLst>
              <a:ext uri="{FF2B5EF4-FFF2-40B4-BE49-F238E27FC236}">
                <a16:creationId xmlns:a16="http://schemas.microsoft.com/office/drawing/2014/main" id="{2DAEC980-DEDA-E194-5A3A-C47D53021AD4}"/>
              </a:ext>
            </a:extLst>
          </p:cNvPr>
          <p:cNvCxnSpPr>
            <a:cxnSpLocks/>
          </p:cNvCxnSpPr>
          <p:nvPr/>
        </p:nvCxnSpPr>
        <p:spPr>
          <a:xfrm>
            <a:off x="6096000" y="4782015"/>
            <a:ext cx="3559896" cy="0"/>
          </a:xfrm>
          <a:prstGeom prst="straightConnector1">
            <a:avLst/>
          </a:prstGeom>
          <a:ln w="133350" cmpd="sng">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4AE1B8-0884-DC81-545E-B7D0C2B30FD5}"/>
              </a:ext>
            </a:extLst>
          </p:cNvPr>
          <p:cNvCxnSpPr>
            <a:cxnSpLocks/>
          </p:cNvCxnSpPr>
          <p:nvPr/>
        </p:nvCxnSpPr>
        <p:spPr>
          <a:xfrm>
            <a:off x="6096000" y="2140382"/>
            <a:ext cx="0" cy="3614593"/>
          </a:xfrm>
          <a:prstGeom prst="line">
            <a:avLst/>
          </a:prstGeom>
          <a:ln w="666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644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C019C5-2004-9645-6818-FC576E18E6EF}"/>
              </a:ext>
            </a:extLst>
          </p:cNvPr>
          <p:cNvSpPr txBox="1"/>
          <p:nvPr/>
        </p:nvSpPr>
        <p:spPr>
          <a:xfrm>
            <a:off x="7547728" y="3938677"/>
            <a:ext cx="3657600" cy="954107"/>
          </a:xfrm>
          <a:prstGeom prst="rect">
            <a:avLst/>
          </a:prstGeom>
          <a:solidFill>
            <a:srgbClr val="FF0000"/>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Deconstruction</a:t>
            </a:r>
          </a:p>
          <a:p>
            <a:pPr algn="ctr"/>
            <a:r>
              <a:rPr lang="en-US" sz="2800" b="1" dirty="0">
                <a:solidFill>
                  <a:schemeClr val="bg1"/>
                </a:solidFill>
                <a:effectLst>
                  <a:outerShdw blurRad="38100" dist="38100" dir="2700000" algn="tl">
                    <a:srgbClr val="000000">
                      <a:alpha val="43137"/>
                    </a:srgbClr>
                  </a:outerShdw>
                </a:effectLst>
              </a:rPr>
              <a:t>(Disorientation)</a:t>
            </a:r>
          </a:p>
        </p:txBody>
      </p:sp>
      <p:sp>
        <p:nvSpPr>
          <p:cNvPr id="3" name="TextBox 2">
            <a:extLst>
              <a:ext uri="{FF2B5EF4-FFF2-40B4-BE49-F238E27FC236}">
                <a16:creationId xmlns:a16="http://schemas.microsoft.com/office/drawing/2014/main" id="{56BB7176-2A8A-2A86-AE25-BC1DD7DCA80D}"/>
              </a:ext>
            </a:extLst>
          </p:cNvPr>
          <p:cNvSpPr txBox="1"/>
          <p:nvPr/>
        </p:nvSpPr>
        <p:spPr>
          <a:xfrm>
            <a:off x="718849" y="3938677"/>
            <a:ext cx="3657600" cy="954107"/>
          </a:xfrm>
          <a:prstGeom prst="rect">
            <a:avLst/>
          </a:prstGeom>
          <a:solidFill>
            <a:schemeClr val="tx2">
              <a:lumMod val="90000"/>
              <a:lumOff val="10000"/>
            </a:schemeClr>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Construction</a:t>
            </a:r>
          </a:p>
          <a:p>
            <a:pPr algn="ctr"/>
            <a:r>
              <a:rPr lang="en-US" sz="2800" b="1" dirty="0">
                <a:solidFill>
                  <a:schemeClr val="bg1"/>
                </a:solidFill>
                <a:effectLst>
                  <a:outerShdw blurRad="38100" dist="38100" dir="2700000" algn="tl">
                    <a:srgbClr val="000000">
                      <a:alpha val="43137"/>
                    </a:srgbClr>
                  </a:outerShdw>
                </a:effectLst>
              </a:rPr>
              <a:t>(Orientation)</a:t>
            </a:r>
          </a:p>
        </p:txBody>
      </p:sp>
      <p:sp>
        <p:nvSpPr>
          <p:cNvPr id="5" name="TextBox 4">
            <a:extLst>
              <a:ext uri="{FF2B5EF4-FFF2-40B4-BE49-F238E27FC236}">
                <a16:creationId xmlns:a16="http://schemas.microsoft.com/office/drawing/2014/main" id="{C08D35DD-E62A-53F3-72F3-57887BE73921}"/>
              </a:ext>
            </a:extLst>
          </p:cNvPr>
          <p:cNvSpPr txBox="1"/>
          <p:nvPr/>
        </p:nvSpPr>
        <p:spPr>
          <a:xfrm>
            <a:off x="4267200" y="1019354"/>
            <a:ext cx="3657600" cy="954107"/>
          </a:xfrm>
          <a:prstGeom prst="rect">
            <a:avLst/>
          </a:prstGeom>
          <a:solidFill>
            <a:schemeClr val="accent5">
              <a:lumMod val="75000"/>
            </a:schemeClr>
          </a:solidFill>
          <a:ln>
            <a:solidFill>
              <a:schemeClr val="tx1"/>
            </a:solidFill>
          </a:ln>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Reconstruction</a:t>
            </a:r>
          </a:p>
          <a:p>
            <a:pPr algn="ctr"/>
            <a:r>
              <a:rPr lang="en-US" sz="2800" b="1" dirty="0">
                <a:solidFill>
                  <a:schemeClr val="bg1"/>
                </a:solidFill>
                <a:effectLst>
                  <a:outerShdw blurRad="38100" dist="38100" dir="2700000" algn="tl">
                    <a:srgbClr val="000000">
                      <a:alpha val="43137"/>
                    </a:srgbClr>
                  </a:outerShdw>
                </a:effectLst>
              </a:rPr>
              <a:t>(Reorientation)</a:t>
            </a:r>
          </a:p>
        </p:txBody>
      </p:sp>
      <p:cxnSp>
        <p:nvCxnSpPr>
          <p:cNvPr id="9" name="Straight Arrow Connector 8">
            <a:extLst>
              <a:ext uri="{FF2B5EF4-FFF2-40B4-BE49-F238E27FC236}">
                <a16:creationId xmlns:a16="http://schemas.microsoft.com/office/drawing/2014/main" id="{1773AE3A-4421-58BB-5B82-F7762443EC16}"/>
              </a:ext>
            </a:extLst>
          </p:cNvPr>
          <p:cNvCxnSpPr>
            <a:cxnSpLocks/>
          </p:cNvCxnSpPr>
          <p:nvPr/>
        </p:nvCxnSpPr>
        <p:spPr>
          <a:xfrm flipV="1">
            <a:off x="5024504" y="4399158"/>
            <a:ext cx="2042474" cy="11048"/>
          </a:xfrm>
          <a:prstGeom prst="straightConnector1">
            <a:avLst/>
          </a:prstGeom>
          <a:ln w="14605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2FFBC6A-9EF0-7B6A-6C8C-A7FAD8AA047F}"/>
              </a:ext>
            </a:extLst>
          </p:cNvPr>
          <p:cNvCxnSpPr>
            <a:cxnSpLocks/>
          </p:cNvCxnSpPr>
          <p:nvPr/>
        </p:nvCxnSpPr>
        <p:spPr>
          <a:xfrm flipH="1" flipV="1">
            <a:off x="7066978" y="2262433"/>
            <a:ext cx="1613538" cy="1123369"/>
          </a:xfrm>
          <a:prstGeom prst="straightConnector1">
            <a:avLst/>
          </a:prstGeom>
          <a:ln w="14605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1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F8231B-4B98-259A-C5DE-0E57C930DD91}"/>
              </a:ext>
            </a:extLst>
          </p:cNvPr>
          <p:cNvSpPr txBox="1"/>
          <p:nvPr/>
        </p:nvSpPr>
        <p:spPr>
          <a:xfrm>
            <a:off x="893345" y="1536174"/>
            <a:ext cx="10405311" cy="3785652"/>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rPr>
              <a:t>Is man mortal or immortal? </a:t>
            </a:r>
          </a:p>
          <a:p>
            <a:pPr algn="ctr"/>
            <a:endParaRPr lang="en-US" sz="6000" b="1" dirty="0">
              <a:solidFill>
                <a:schemeClr val="bg1"/>
              </a:solidFill>
              <a:effectLst>
                <a:outerShdw blurRad="38100" dist="38100" dir="2700000" algn="tl">
                  <a:srgbClr val="000000">
                    <a:alpha val="43137"/>
                  </a:srgbClr>
                </a:outerShdw>
              </a:effectLst>
            </a:endParaRPr>
          </a:p>
          <a:p>
            <a:pPr algn="ctr"/>
            <a:r>
              <a:rPr lang="en-US" sz="6000" b="1" dirty="0">
                <a:solidFill>
                  <a:schemeClr val="bg1"/>
                </a:solidFill>
                <a:effectLst>
                  <a:outerShdw blurRad="38100" dist="38100" dir="2700000" algn="tl">
                    <a:srgbClr val="000000">
                      <a:alpha val="43137"/>
                    </a:srgbClr>
                  </a:outerShdw>
                </a:effectLst>
              </a:rPr>
              <a:t>Are some parts mortal and other parts immortal?</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9961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ombstone in a cemetery&#10;&#10;Description automatically generated">
            <a:extLst>
              <a:ext uri="{FF2B5EF4-FFF2-40B4-BE49-F238E27FC236}">
                <a16:creationId xmlns:a16="http://schemas.microsoft.com/office/drawing/2014/main" id="{11E2B1F3-D13C-AA28-D025-3EF79A957FB7}"/>
              </a:ext>
            </a:extLst>
          </p:cNvPr>
          <p:cNvPicPr>
            <a:picLocks noChangeAspect="1"/>
          </p:cNvPicPr>
          <p:nvPr/>
        </p:nvPicPr>
        <p:blipFill rotWithShape="1">
          <a:blip r:embed="rId2">
            <a:extLst>
              <a:ext uri="{28A0092B-C50C-407E-A947-70E740481C1C}">
                <a14:useLocalDpi xmlns:a14="http://schemas.microsoft.com/office/drawing/2010/main" val="0"/>
              </a:ext>
            </a:extLst>
          </a:blip>
          <a:srcRect t="29729" b="7150"/>
          <a:stretch/>
        </p:blipFill>
        <p:spPr>
          <a:xfrm>
            <a:off x="2522358"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F6604E-EE8E-520B-962C-A8C18D339D66}"/>
              </a:ext>
            </a:extLst>
          </p:cNvPr>
          <p:cNvSpPr>
            <a:spLocks noGrp="1"/>
          </p:cNvSpPr>
          <p:nvPr>
            <p:ph type="ctrTitle"/>
          </p:nvPr>
        </p:nvSpPr>
        <p:spPr>
          <a:xfrm>
            <a:off x="535665" y="318977"/>
            <a:ext cx="4791247" cy="1743740"/>
          </a:xfrm>
          <a:noFill/>
          <a:effectLst>
            <a:outerShdw blurRad="50800" dist="38100" dir="2700000" algn="tl" rotWithShape="0">
              <a:prstClr val="black">
                <a:alpha val="40000"/>
              </a:prstClr>
            </a:outerShdw>
          </a:effectLst>
        </p:spPr>
        <p:txBody>
          <a:bodyPr>
            <a:normAutofit/>
          </a:bodyPr>
          <a:lstStyle/>
          <a:p>
            <a:pPr algn="l"/>
            <a:r>
              <a:rPr lang="en-US" sz="5200" b="1" i="1" dirty="0"/>
              <a:t>So You’re Dead, Now What?</a:t>
            </a:r>
          </a:p>
        </p:txBody>
      </p:sp>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532615" y="2062717"/>
            <a:ext cx="4964417" cy="2105245"/>
          </a:xfrm>
          <a:noFill/>
          <a:effectLst>
            <a:outerShdw blurRad="50800" dist="38100" dir="2700000" algn="tl" rotWithShape="0">
              <a:prstClr val="black">
                <a:alpha val="40000"/>
              </a:prstClr>
            </a:outerShdw>
          </a:effectLst>
        </p:spPr>
        <p:txBody>
          <a:bodyPr>
            <a:noAutofit/>
          </a:bodyPr>
          <a:lstStyle/>
          <a:p>
            <a:pPr algn="l"/>
            <a:r>
              <a:rPr lang="en-US" sz="4000" b="1" dirty="0">
                <a:effectLst>
                  <a:outerShdw blurRad="50800" dist="38100" dir="13500000" algn="br" rotWithShape="0">
                    <a:schemeClr val="tx1">
                      <a:alpha val="40000"/>
                    </a:schemeClr>
                  </a:outerShdw>
                </a:effectLst>
              </a:rPr>
              <a:t>A biblical study of death and afterlife and how they impact our lives now</a:t>
            </a:r>
          </a:p>
        </p:txBody>
      </p:sp>
    </p:spTree>
    <p:extLst>
      <p:ext uri="{BB962C8B-B14F-4D97-AF65-F5344CB8AC3E}">
        <p14:creationId xmlns:p14="http://schemas.microsoft.com/office/powerpoint/2010/main" val="65671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F8231B-4B98-259A-C5DE-0E57C930DD91}"/>
              </a:ext>
            </a:extLst>
          </p:cNvPr>
          <p:cNvSpPr txBox="1"/>
          <p:nvPr/>
        </p:nvSpPr>
        <p:spPr>
          <a:xfrm>
            <a:off x="893345" y="1536174"/>
            <a:ext cx="5344617" cy="1754326"/>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Homer</a:t>
            </a:r>
          </a:p>
          <a:p>
            <a:pPr algn="ctr"/>
            <a:r>
              <a:rPr lang="en-US" sz="5400" b="1" dirty="0">
                <a:solidFill>
                  <a:schemeClr val="bg1"/>
                </a:solidFill>
                <a:effectLst>
                  <a:outerShdw blurRad="38100" dist="38100" dir="2700000" algn="tl">
                    <a:srgbClr val="000000">
                      <a:alpha val="43137"/>
                    </a:srgbClr>
                  </a:outerShdw>
                </a:effectLst>
              </a:rPr>
              <a:t>8</a:t>
            </a:r>
            <a:r>
              <a:rPr lang="en-US" sz="5400" b="1" baseline="30000" dirty="0">
                <a:solidFill>
                  <a:schemeClr val="bg1"/>
                </a:solidFill>
                <a:effectLst>
                  <a:outerShdw blurRad="38100" dist="38100" dir="2700000" algn="tl">
                    <a:srgbClr val="000000">
                      <a:alpha val="43137"/>
                    </a:srgbClr>
                  </a:outerShdw>
                </a:effectLst>
              </a:rPr>
              <a:t>th</a:t>
            </a:r>
            <a:r>
              <a:rPr lang="en-US" sz="5400" b="1" dirty="0">
                <a:solidFill>
                  <a:schemeClr val="bg1"/>
                </a:solidFill>
                <a:effectLst>
                  <a:outerShdw blurRad="38100" dist="38100" dir="2700000" algn="tl">
                    <a:srgbClr val="000000">
                      <a:alpha val="43137"/>
                    </a:srgbClr>
                  </a:outerShdw>
                </a:effectLst>
              </a:rPr>
              <a:t> century B.C.</a:t>
            </a:r>
            <a:endParaRPr lang="en-US" sz="5400" dirty="0">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F935F5AE-F233-7981-E974-86D42209BD83}"/>
              </a:ext>
            </a:extLst>
          </p:cNvPr>
          <p:cNvPicPr>
            <a:picLocks noChangeAspect="1"/>
          </p:cNvPicPr>
          <p:nvPr/>
        </p:nvPicPr>
        <p:blipFill>
          <a:blip r:embed="rId2"/>
          <a:stretch>
            <a:fillRect/>
          </a:stretch>
        </p:blipFill>
        <p:spPr>
          <a:xfrm>
            <a:off x="6748462" y="0"/>
            <a:ext cx="5443538" cy="6858000"/>
          </a:xfrm>
          <a:prstGeom prst="rect">
            <a:avLst/>
          </a:prstGeom>
        </p:spPr>
      </p:pic>
    </p:spTree>
    <p:extLst>
      <p:ext uri="{BB962C8B-B14F-4D97-AF65-F5344CB8AC3E}">
        <p14:creationId xmlns:p14="http://schemas.microsoft.com/office/powerpoint/2010/main" val="139013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F4AE1B8-0884-DC81-545E-B7D0C2B30FD5}"/>
              </a:ext>
            </a:extLst>
          </p:cNvPr>
          <p:cNvCxnSpPr>
            <a:cxnSpLocks/>
          </p:cNvCxnSpPr>
          <p:nvPr/>
        </p:nvCxnSpPr>
        <p:spPr>
          <a:xfrm>
            <a:off x="6096000" y="1871373"/>
            <a:ext cx="0" cy="3614593"/>
          </a:xfrm>
          <a:prstGeom prst="line">
            <a:avLst/>
          </a:prstGeom>
          <a:ln w="66675">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A14F5174-5CB6-FA8C-00DF-C995ECCBC99B}"/>
              </a:ext>
            </a:extLst>
          </p:cNvPr>
          <p:cNvCxnSpPr>
            <a:cxnSpLocks/>
          </p:cNvCxnSpPr>
          <p:nvPr/>
        </p:nvCxnSpPr>
        <p:spPr>
          <a:xfrm>
            <a:off x="2401475" y="3325091"/>
            <a:ext cx="3694525" cy="0"/>
          </a:xfrm>
          <a:prstGeom prst="straightConnector1">
            <a:avLst/>
          </a:prstGeom>
          <a:ln w="517525">
            <a:solidFill>
              <a:srgbClr val="FF0000"/>
            </a:solidFill>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734F1C8-5086-7170-64D8-5FD252F84385}"/>
              </a:ext>
            </a:extLst>
          </p:cNvPr>
          <p:cNvSpPr txBox="1"/>
          <p:nvPr/>
        </p:nvSpPr>
        <p:spPr>
          <a:xfrm>
            <a:off x="2561372" y="1951901"/>
            <a:ext cx="2900217" cy="369332"/>
          </a:xfrm>
          <a:prstGeom prst="rect">
            <a:avLst/>
          </a:prstGeom>
          <a:noFill/>
        </p:spPr>
        <p:txBody>
          <a:bodyPr wrap="square" rtlCol="0">
            <a:spAutoFit/>
          </a:bodyPr>
          <a:lstStyle/>
          <a:p>
            <a:pPr algn="ctr"/>
            <a:r>
              <a:rPr lang="en-US" b="1" dirty="0"/>
              <a:t>Life</a:t>
            </a:r>
          </a:p>
        </p:txBody>
      </p:sp>
      <p:sp>
        <p:nvSpPr>
          <p:cNvPr id="24" name="TextBox 23">
            <a:extLst>
              <a:ext uri="{FF2B5EF4-FFF2-40B4-BE49-F238E27FC236}">
                <a16:creationId xmlns:a16="http://schemas.microsoft.com/office/drawing/2014/main" id="{CDF955B5-3F2E-45AA-94A4-273B52BDB6FB}"/>
              </a:ext>
            </a:extLst>
          </p:cNvPr>
          <p:cNvSpPr txBox="1"/>
          <p:nvPr/>
        </p:nvSpPr>
        <p:spPr>
          <a:xfrm>
            <a:off x="6629121" y="1936182"/>
            <a:ext cx="2900217" cy="369332"/>
          </a:xfrm>
          <a:prstGeom prst="rect">
            <a:avLst/>
          </a:prstGeom>
          <a:noFill/>
        </p:spPr>
        <p:txBody>
          <a:bodyPr wrap="square" rtlCol="0">
            <a:spAutoFit/>
          </a:bodyPr>
          <a:lstStyle/>
          <a:p>
            <a:pPr algn="ctr"/>
            <a:r>
              <a:rPr lang="en-US" b="1" dirty="0"/>
              <a:t>Death</a:t>
            </a:r>
          </a:p>
        </p:txBody>
      </p:sp>
      <p:sp>
        <p:nvSpPr>
          <p:cNvPr id="25" name="TextBox 24">
            <a:extLst>
              <a:ext uri="{FF2B5EF4-FFF2-40B4-BE49-F238E27FC236}">
                <a16:creationId xmlns:a16="http://schemas.microsoft.com/office/drawing/2014/main" id="{9BF285A7-494B-C4BB-E714-8D3F2DF028E4}"/>
              </a:ext>
            </a:extLst>
          </p:cNvPr>
          <p:cNvSpPr txBox="1"/>
          <p:nvPr/>
        </p:nvSpPr>
        <p:spPr>
          <a:xfrm>
            <a:off x="2561371" y="3140425"/>
            <a:ext cx="2900217" cy="369332"/>
          </a:xfrm>
          <a:prstGeom prst="rect">
            <a:avLst/>
          </a:prstGeom>
          <a:noFill/>
        </p:spPr>
        <p:txBody>
          <a:bodyPr wrap="square" rtlCol="0">
            <a:spAutoFit/>
          </a:bodyPr>
          <a:lstStyle/>
          <a:p>
            <a:pPr algn="ctr"/>
            <a:r>
              <a:rPr lang="en-US" b="1" dirty="0">
                <a:solidFill>
                  <a:schemeClr val="bg1"/>
                </a:solidFill>
              </a:rPr>
              <a:t>Body (part of self)</a:t>
            </a:r>
          </a:p>
        </p:txBody>
      </p:sp>
      <p:sp>
        <p:nvSpPr>
          <p:cNvPr id="4" name="TextBox 3">
            <a:extLst>
              <a:ext uri="{FF2B5EF4-FFF2-40B4-BE49-F238E27FC236}">
                <a16:creationId xmlns:a16="http://schemas.microsoft.com/office/drawing/2014/main" id="{3ADE976C-EAD8-7835-A12E-E679A1A4E128}"/>
              </a:ext>
            </a:extLst>
          </p:cNvPr>
          <p:cNvSpPr txBox="1"/>
          <p:nvPr/>
        </p:nvSpPr>
        <p:spPr>
          <a:xfrm>
            <a:off x="3938588" y="485629"/>
            <a:ext cx="4314824" cy="707886"/>
          </a:xfrm>
          <a:prstGeom prst="rect">
            <a:avLst/>
          </a:prstGeom>
          <a:noFill/>
        </p:spPr>
        <p:txBody>
          <a:bodyPr wrap="square" rtlCol="0">
            <a:spAutoFit/>
          </a:bodyPr>
          <a:lstStyle/>
          <a:p>
            <a:pPr algn="ctr"/>
            <a:r>
              <a:rPr lang="en-US" sz="4000" b="1" i="1" dirty="0"/>
              <a:t>Homer</a:t>
            </a:r>
          </a:p>
        </p:txBody>
      </p:sp>
      <p:cxnSp>
        <p:nvCxnSpPr>
          <p:cNvPr id="7" name="Straight Arrow Connector 6">
            <a:extLst>
              <a:ext uri="{FF2B5EF4-FFF2-40B4-BE49-F238E27FC236}">
                <a16:creationId xmlns:a16="http://schemas.microsoft.com/office/drawing/2014/main" id="{C83281DA-80BB-F6BE-A817-60737E6938E9}"/>
              </a:ext>
            </a:extLst>
          </p:cNvPr>
          <p:cNvCxnSpPr>
            <a:cxnSpLocks/>
          </p:cNvCxnSpPr>
          <p:nvPr/>
        </p:nvCxnSpPr>
        <p:spPr>
          <a:xfrm>
            <a:off x="2401475" y="4513006"/>
            <a:ext cx="3694525" cy="0"/>
          </a:xfrm>
          <a:prstGeom prst="straightConnector1">
            <a:avLst/>
          </a:prstGeom>
          <a:ln w="517525">
            <a:solidFill>
              <a:schemeClr val="accent1"/>
            </a:solidFill>
            <a:tailEnd type="none" w="sm" len="sm"/>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AD622C5-50BA-1AC8-54EC-5EAD9726B6D9}"/>
              </a:ext>
            </a:extLst>
          </p:cNvPr>
          <p:cNvSpPr txBox="1"/>
          <p:nvPr/>
        </p:nvSpPr>
        <p:spPr>
          <a:xfrm>
            <a:off x="2488479" y="4328340"/>
            <a:ext cx="2900217" cy="369332"/>
          </a:xfrm>
          <a:prstGeom prst="rect">
            <a:avLst/>
          </a:prstGeom>
          <a:noFill/>
        </p:spPr>
        <p:txBody>
          <a:bodyPr wrap="square" rtlCol="0">
            <a:spAutoFit/>
          </a:bodyPr>
          <a:lstStyle/>
          <a:p>
            <a:pPr algn="ctr"/>
            <a:r>
              <a:rPr lang="en-US" b="1" dirty="0">
                <a:solidFill>
                  <a:schemeClr val="bg1"/>
                </a:solidFill>
              </a:rPr>
              <a:t>Soul (part of self)</a:t>
            </a:r>
          </a:p>
        </p:txBody>
      </p:sp>
      <p:cxnSp>
        <p:nvCxnSpPr>
          <p:cNvPr id="16" name="Straight Arrow Connector 15">
            <a:extLst>
              <a:ext uri="{FF2B5EF4-FFF2-40B4-BE49-F238E27FC236}">
                <a16:creationId xmlns:a16="http://schemas.microsoft.com/office/drawing/2014/main" id="{2DAEC980-DEDA-E194-5A3A-C47D53021AD4}"/>
              </a:ext>
            </a:extLst>
          </p:cNvPr>
          <p:cNvCxnSpPr/>
          <p:nvPr/>
        </p:nvCxnSpPr>
        <p:spPr>
          <a:xfrm>
            <a:off x="6096000" y="4513006"/>
            <a:ext cx="2823411" cy="0"/>
          </a:xfrm>
          <a:prstGeom prst="straightConnector1">
            <a:avLst/>
          </a:prstGeom>
          <a:ln w="133350" cmpd="sng">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98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F8231B-4B98-259A-C5DE-0E57C930DD91}"/>
              </a:ext>
            </a:extLst>
          </p:cNvPr>
          <p:cNvSpPr txBox="1"/>
          <p:nvPr/>
        </p:nvSpPr>
        <p:spPr>
          <a:xfrm>
            <a:off x="893345" y="1536174"/>
            <a:ext cx="5344617" cy="1754326"/>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Plato</a:t>
            </a:r>
          </a:p>
          <a:p>
            <a:pPr algn="ctr"/>
            <a:r>
              <a:rPr lang="en-US" sz="5400" b="1" dirty="0">
                <a:solidFill>
                  <a:schemeClr val="bg1"/>
                </a:solidFill>
                <a:effectLst>
                  <a:outerShdw blurRad="38100" dist="38100" dir="2700000" algn="tl">
                    <a:srgbClr val="000000">
                      <a:alpha val="43137"/>
                    </a:srgbClr>
                  </a:outerShdw>
                </a:effectLst>
              </a:rPr>
              <a:t>427-348 B.C.</a:t>
            </a:r>
            <a:endParaRPr lang="en-US" sz="5400" dirty="0">
              <a:solidFill>
                <a:schemeClr val="bg1"/>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6B6634F8-FB0A-7A7E-698A-522A0A9776E8}"/>
              </a:ext>
            </a:extLst>
          </p:cNvPr>
          <p:cNvPicPr>
            <a:picLocks noChangeAspect="1"/>
          </p:cNvPicPr>
          <p:nvPr/>
        </p:nvPicPr>
        <p:blipFill>
          <a:blip r:embed="rId2"/>
          <a:stretch>
            <a:fillRect/>
          </a:stretch>
        </p:blipFill>
        <p:spPr>
          <a:xfrm>
            <a:off x="7620000" y="0"/>
            <a:ext cx="4572000" cy="6858000"/>
          </a:xfrm>
          <a:prstGeom prst="rect">
            <a:avLst/>
          </a:prstGeom>
        </p:spPr>
      </p:pic>
    </p:spTree>
    <p:extLst>
      <p:ext uri="{BB962C8B-B14F-4D97-AF65-F5344CB8AC3E}">
        <p14:creationId xmlns:p14="http://schemas.microsoft.com/office/powerpoint/2010/main" val="415988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DF8231B-4B98-259A-C5DE-0E57C930DD91}"/>
              </a:ext>
            </a:extLst>
          </p:cNvPr>
          <p:cNvSpPr txBox="1"/>
          <p:nvPr/>
        </p:nvSpPr>
        <p:spPr>
          <a:xfrm>
            <a:off x="893344" y="491145"/>
            <a:ext cx="10405311" cy="5509200"/>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rPr>
              <a:t>“Who were the dead, for Plato? They were souls who had been released from their temporary embodiment. Where were they? In Hades, but a very different Hades, and for many a much pleasanter one, than the Homeric version. What was wrong? Nothing; this was a far better place and condition for them to be. Of course, wicked souls were being punished, but that, though unpleasant for them, was not a bad thing, since it represented the triumph of justice at last. No further ‘solution’ was necessary.” (</a:t>
            </a:r>
            <a:r>
              <a:rPr lang="en-US" sz="3200" b="1" i="1" dirty="0">
                <a:solidFill>
                  <a:schemeClr val="bg1"/>
                </a:solidFill>
                <a:effectLst>
                  <a:outerShdw blurRad="38100" dist="38100" dir="2700000" algn="tl">
                    <a:srgbClr val="000000">
                      <a:alpha val="43137"/>
                    </a:srgbClr>
                  </a:outerShdw>
                </a:effectLst>
              </a:rPr>
              <a:t>The Resurrection of the Son of God</a:t>
            </a:r>
            <a:r>
              <a:rPr lang="en-US" sz="3200" b="1" dirty="0">
                <a:solidFill>
                  <a:schemeClr val="bg1"/>
                </a:solidFill>
                <a:effectLst>
                  <a:outerShdw blurRad="38100" dist="38100" dir="2700000" algn="tl">
                    <a:srgbClr val="000000">
                      <a:alpha val="43137"/>
                    </a:srgbClr>
                  </a:outerShdw>
                </a:effectLst>
              </a:rPr>
              <a:t>, N.T. Wright, p. 52)</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53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F4AE1B8-0884-DC81-545E-B7D0C2B30FD5}"/>
              </a:ext>
            </a:extLst>
          </p:cNvPr>
          <p:cNvCxnSpPr>
            <a:cxnSpLocks/>
          </p:cNvCxnSpPr>
          <p:nvPr/>
        </p:nvCxnSpPr>
        <p:spPr>
          <a:xfrm>
            <a:off x="6096000" y="1871373"/>
            <a:ext cx="0" cy="3614593"/>
          </a:xfrm>
          <a:prstGeom prst="line">
            <a:avLst/>
          </a:prstGeom>
          <a:ln w="66675">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F6662EB-65EE-6FAC-5424-84CEDB51C8AD}"/>
              </a:ext>
            </a:extLst>
          </p:cNvPr>
          <p:cNvPicPr>
            <a:picLocks noChangeAspect="1"/>
          </p:cNvPicPr>
          <p:nvPr/>
        </p:nvPicPr>
        <p:blipFill>
          <a:blip r:embed="rId2"/>
          <a:stretch>
            <a:fillRect/>
          </a:stretch>
        </p:blipFill>
        <p:spPr>
          <a:xfrm>
            <a:off x="1734025" y="3140425"/>
            <a:ext cx="8900931" cy="2956816"/>
          </a:xfrm>
          <a:prstGeom prst="rect">
            <a:avLst/>
          </a:prstGeom>
        </p:spPr>
      </p:pic>
      <p:cxnSp>
        <p:nvCxnSpPr>
          <p:cNvPr id="14" name="Straight Arrow Connector 13">
            <a:extLst>
              <a:ext uri="{FF2B5EF4-FFF2-40B4-BE49-F238E27FC236}">
                <a16:creationId xmlns:a16="http://schemas.microsoft.com/office/drawing/2014/main" id="{A14F5174-5CB6-FA8C-00DF-C995ECCBC99B}"/>
              </a:ext>
            </a:extLst>
          </p:cNvPr>
          <p:cNvCxnSpPr>
            <a:cxnSpLocks/>
          </p:cNvCxnSpPr>
          <p:nvPr/>
        </p:nvCxnSpPr>
        <p:spPr>
          <a:xfrm>
            <a:off x="1734025" y="3325091"/>
            <a:ext cx="4361975" cy="0"/>
          </a:xfrm>
          <a:prstGeom prst="straightConnector1">
            <a:avLst/>
          </a:prstGeom>
          <a:ln w="517525">
            <a:solidFill>
              <a:srgbClr val="FF0000"/>
            </a:solidFill>
            <a:headEnd type="none"/>
            <a:tailEnd type="triangle" w="sm"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734F1C8-5086-7170-64D8-5FD252F84385}"/>
              </a:ext>
            </a:extLst>
          </p:cNvPr>
          <p:cNvSpPr txBox="1"/>
          <p:nvPr/>
        </p:nvSpPr>
        <p:spPr>
          <a:xfrm>
            <a:off x="2605684" y="1936182"/>
            <a:ext cx="2900217" cy="369332"/>
          </a:xfrm>
          <a:prstGeom prst="rect">
            <a:avLst/>
          </a:prstGeom>
          <a:noFill/>
        </p:spPr>
        <p:txBody>
          <a:bodyPr wrap="square" rtlCol="0">
            <a:spAutoFit/>
          </a:bodyPr>
          <a:lstStyle/>
          <a:p>
            <a:pPr algn="ctr"/>
            <a:r>
              <a:rPr lang="en-US" b="1" dirty="0"/>
              <a:t>Life</a:t>
            </a:r>
          </a:p>
        </p:txBody>
      </p:sp>
      <p:sp>
        <p:nvSpPr>
          <p:cNvPr id="24" name="TextBox 23">
            <a:extLst>
              <a:ext uri="{FF2B5EF4-FFF2-40B4-BE49-F238E27FC236}">
                <a16:creationId xmlns:a16="http://schemas.microsoft.com/office/drawing/2014/main" id="{CDF955B5-3F2E-45AA-94A4-273B52BDB6FB}"/>
              </a:ext>
            </a:extLst>
          </p:cNvPr>
          <p:cNvSpPr txBox="1"/>
          <p:nvPr/>
        </p:nvSpPr>
        <p:spPr>
          <a:xfrm>
            <a:off x="6629121" y="1936182"/>
            <a:ext cx="2900217" cy="369332"/>
          </a:xfrm>
          <a:prstGeom prst="rect">
            <a:avLst/>
          </a:prstGeom>
          <a:noFill/>
        </p:spPr>
        <p:txBody>
          <a:bodyPr wrap="square" rtlCol="0">
            <a:spAutoFit/>
          </a:bodyPr>
          <a:lstStyle/>
          <a:p>
            <a:pPr algn="ctr"/>
            <a:r>
              <a:rPr lang="en-US" b="1" dirty="0"/>
              <a:t>Death</a:t>
            </a:r>
          </a:p>
        </p:txBody>
      </p:sp>
      <p:sp>
        <p:nvSpPr>
          <p:cNvPr id="25" name="TextBox 24">
            <a:extLst>
              <a:ext uri="{FF2B5EF4-FFF2-40B4-BE49-F238E27FC236}">
                <a16:creationId xmlns:a16="http://schemas.microsoft.com/office/drawing/2014/main" id="{9BF285A7-494B-C4BB-E714-8D3F2DF028E4}"/>
              </a:ext>
            </a:extLst>
          </p:cNvPr>
          <p:cNvSpPr txBox="1"/>
          <p:nvPr/>
        </p:nvSpPr>
        <p:spPr>
          <a:xfrm>
            <a:off x="2561371" y="3140425"/>
            <a:ext cx="2900217" cy="369332"/>
          </a:xfrm>
          <a:prstGeom prst="rect">
            <a:avLst/>
          </a:prstGeom>
          <a:noFill/>
        </p:spPr>
        <p:txBody>
          <a:bodyPr wrap="square" rtlCol="0">
            <a:spAutoFit/>
          </a:bodyPr>
          <a:lstStyle/>
          <a:p>
            <a:pPr algn="ctr"/>
            <a:r>
              <a:rPr lang="en-US" b="1" dirty="0">
                <a:solidFill>
                  <a:schemeClr val="bg1"/>
                </a:solidFill>
              </a:rPr>
              <a:t>Body (shell)</a:t>
            </a:r>
          </a:p>
        </p:txBody>
      </p:sp>
      <p:sp>
        <p:nvSpPr>
          <p:cNvPr id="4" name="TextBox 3">
            <a:extLst>
              <a:ext uri="{FF2B5EF4-FFF2-40B4-BE49-F238E27FC236}">
                <a16:creationId xmlns:a16="http://schemas.microsoft.com/office/drawing/2014/main" id="{3ADE976C-EAD8-7835-A12E-E679A1A4E128}"/>
              </a:ext>
            </a:extLst>
          </p:cNvPr>
          <p:cNvSpPr txBox="1"/>
          <p:nvPr/>
        </p:nvSpPr>
        <p:spPr>
          <a:xfrm>
            <a:off x="3938588" y="513572"/>
            <a:ext cx="4314824" cy="707886"/>
          </a:xfrm>
          <a:prstGeom prst="rect">
            <a:avLst/>
          </a:prstGeom>
          <a:noFill/>
        </p:spPr>
        <p:txBody>
          <a:bodyPr wrap="square" rtlCol="0">
            <a:spAutoFit/>
          </a:bodyPr>
          <a:lstStyle/>
          <a:p>
            <a:pPr algn="ctr"/>
            <a:r>
              <a:rPr lang="en-US" sz="4000" b="1" i="1" dirty="0"/>
              <a:t>Plato</a:t>
            </a:r>
          </a:p>
        </p:txBody>
      </p:sp>
      <p:sp>
        <p:nvSpPr>
          <p:cNvPr id="5" name="TextBox 4">
            <a:extLst>
              <a:ext uri="{FF2B5EF4-FFF2-40B4-BE49-F238E27FC236}">
                <a16:creationId xmlns:a16="http://schemas.microsoft.com/office/drawing/2014/main" id="{1DA851D7-4D9E-440F-8E16-E5FE715282F9}"/>
              </a:ext>
            </a:extLst>
          </p:cNvPr>
          <p:cNvSpPr txBox="1"/>
          <p:nvPr/>
        </p:nvSpPr>
        <p:spPr>
          <a:xfrm>
            <a:off x="2401475" y="4434167"/>
            <a:ext cx="3458549" cy="369332"/>
          </a:xfrm>
          <a:prstGeom prst="rect">
            <a:avLst/>
          </a:prstGeom>
          <a:noFill/>
        </p:spPr>
        <p:txBody>
          <a:bodyPr wrap="square" rtlCol="0">
            <a:spAutoFit/>
          </a:bodyPr>
          <a:lstStyle/>
          <a:p>
            <a:pPr algn="ctr"/>
            <a:r>
              <a:rPr lang="en-US" b="1" dirty="0">
                <a:solidFill>
                  <a:schemeClr val="bg1"/>
                </a:solidFill>
              </a:rPr>
              <a:t>Soul (real self)</a:t>
            </a:r>
          </a:p>
        </p:txBody>
      </p:sp>
    </p:spTree>
    <p:extLst>
      <p:ext uri="{BB962C8B-B14F-4D97-AF65-F5344CB8AC3E}">
        <p14:creationId xmlns:p14="http://schemas.microsoft.com/office/powerpoint/2010/main" val="121271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FEEB830-F34A-EE1C-1B9C-DC1B4AF0EA79}"/>
              </a:ext>
            </a:extLst>
          </p:cNvPr>
          <p:cNvSpPr>
            <a:spLocks noGrp="1"/>
          </p:cNvSpPr>
          <p:nvPr>
            <p:ph type="subTitle" idx="1"/>
          </p:nvPr>
        </p:nvSpPr>
        <p:spPr>
          <a:xfrm>
            <a:off x="1524000" y="3602038"/>
            <a:ext cx="9144000" cy="1655762"/>
          </a:xfrm>
          <a:noFill/>
          <a:effectLst>
            <a:outerShdw blurRad="50800" dist="38100" dir="2700000" algn="tl" rotWithShape="0">
              <a:prstClr val="black">
                <a:alpha val="40000"/>
              </a:prstClr>
            </a:outerShdw>
          </a:effectLst>
        </p:spPr>
        <p:txBody>
          <a:bodyPr>
            <a:noAutofit/>
          </a:bodyPr>
          <a:lstStyle/>
          <a:p>
            <a:r>
              <a:rPr lang="en-US" dirty="0"/>
              <a:t>A biblical study of death and afterlife and how they impact our lives now</a:t>
            </a:r>
          </a:p>
        </p:txBody>
      </p:sp>
      <p:sp>
        <p:nvSpPr>
          <p:cNvPr id="9" name="TextBox 8">
            <a:extLst>
              <a:ext uri="{FF2B5EF4-FFF2-40B4-BE49-F238E27FC236}">
                <a16:creationId xmlns:a16="http://schemas.microsoft.com/office/drawing/2014/main" id="{4DF8231B-4B98-259A-C5DE-0E57C930DD91}"/>
              </a:ext>
            </a:extLst>
          </p:cNvPr>
          <p:cNvSpPr txBox="1"/>
          <p:nvPr/>
        </p:nvSpPr>
        <p:spPr>
          <a:xfrm>
            <a:off x="495300" y="1161897"/>
            <a:ext cx="11201400" cy="4524315"/>
          </a:xfrm>
          <a:prstGeom prst="rect">
            <a:avLst/>
          </a:prstGeom>
          <a:noFill/>
        </p:spPr>
        <p:txBody>
          <a:bodyPr wrap="square" rtlCol="0">
            <a:spAutoFit/>
          </a:bodyPr>
          <a:lstStyle/>
          <a:p>
            <a:r>
              <a:rPr lang="en-US" sz="3600" dirty="0">
                <a:solidFill>
                  <a:schemeClr val="bg1"/>
                </a:solidFill>
              </a:rPr>
              <a:t>The Lord said, “What have you done? Listen! Your brother’s </a:t>
            </a:r>
            <a:r>
              <a:rPr lang="en-US" sz="3600" dirty="0">
                <a:solidFill>
                  <a:srgbClr val="FFC000"/>
                </a:solidFill>
              </a:rPr>
              <a:t>blood cries out to me from the ground</a:t>
            </a:r>
            <a:r>
              <a:rPr lang="en-US" sz="3600" dirty="0">
                <a:solidFill>
                  <a:schemeClr val="bg1"/>
                </a:solidFill>
              </a:rPr>
              <a:t>. Now you are under a curse and driven from </a:t>
            </a:r>
            <a:r>
              <a:rPr lang="en-US" sz="3600" dirty="0">
                <a:solidFill>
                  <a:srgbClr val="FFC000"/>
                </a:solidFill>
              </a:rPr>
              <a:t>the ground, which opened its mouth to receive your brother’s blood </a:t>
            </a:r>
            <a:r>
              <a:rPr lang="en-US" sz="3600" dirty="0">
                <a:solidFill>
                  <a:schemeClr val="bg1"/>
                </a:solidFill>
              </a:rPr>
              <a:t>from your hand. When you work the ground, it will no longer yield its crops for you. You will be a restless wanderer on the earth.”</a:t>
            </a:r>
          </a:p>
          <a:p>
            <a:pPr algn="r"/>
            <a:r>
              <a:rPr lang="en-US" sz="3600" dirty="0">
                <a:solidFill>
                  <a:schemeClr val="bg1"/>
                </a:solidFill>
              </a:rPr>
              <a:t>Genesis 4:10-12 </a:t>
            </a:r>
          </a:p>
        </p:txBody>
      </p:sp>
    </p:spTree>
    <p:extLst>
      <p:ext uri="{BB962C8B-B14F-4D97-AF65-F5344CB8AC3E}">
        <p14:creationId xmlns:p14="http://schemas.microsoft.com/office/powerpoint/2010/main" val="1718428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F00A8F7E1934FAD55A45656B02876" ma:contentTypeVersion="6" ma:contentTypeDescription="Create a new document." ma:contentTypeScope="" ma:versionID="86d6c9cf939da06fdf116b150929c767">
  <xsd:schema xmlns:xsd="http://www.w3.org/2001/XMLSchema" xmlns:xs="http://www.w3.org/2001/XMLSchema" xmlns:p="http://schemas.microsoft.com/office/2006/metadata/properties" xmlns:ns3="f5243d6f-5ef2-44a0-b2ca-3929a5d123ab" targetNamespace="http://schemas.microsoft.com/office/2006/metadata/properties" ma:root="true" ma:fieldsID="ff3bd349cdf39401aaec7d210844336d" ns3:_="">
    <xsd:import namespace="f5243d6f-5ef2-44a0-b2ca-3929a5d123a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43d6f-5ef2-44a0-b2ca-3929a5d123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154352-4691-41BD-A699-A0F1564F1C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43d6f-5ef2-44a0-b2ca-3929a5d123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0B4E76-E367-4C08-85AE-032EEDEEB3D2}">
  <ds:schemaRefs>
    <ds:schemaRef ds:uri="f5243d6f-5ef2-44a0-b2ca-3929a5d123ab"/>
    <ds:schemaRef ds:uri="http://purl.org/dc/dcmitype/"/>
    <ds:schemaRef ds:uri="http://schemas.microsoft.com/office/2006/documentManagement/types"/>
    <ds:schemaRef ds:uri="http://www.w3.org/XML/1998/namespace"/>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70E8074-2AA8-4F9F-8919-B0352C338D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4865</TotalTime>
  <Words>1891</Words>
  <Application>Microsoft Office PowerPoint</Application>
  <PresentationFormat>Widescreen</PresentationFormat>
  <Paragraphs>157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Aptos Display</vt:lpstr>
      <vt:lpstr>Arial</vt:lpstr>
      <vt:lpstr>Office Theme</vt:lpstr>
      <vt:lpstr>So You’re Dead, Now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You’re Dead, Now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You’re Dead, Now What?</dc:title>
  <dc:creator>Curtis Williams</dc:creator>
  <cp:lastModifiedBy>Curtis Williams</cp:lastModifiedBy>
  <cp:revision>16</cp:revision>
  <dcterms:created xsi:type="dcterms:W3CDTF">2024-05-28T17:38:13Z</dcterms:created>
  <dcterms:modified xsi:type="dcterms:W3CDTF">2024-06-20T18:50:36Z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0x0101003FDF00A8F7E1934FAD55A45656B02876</vt:lpwstr>
  </property>
</Properties>
</file>